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2" r:id="rId2"/>
    <p:sldId id="426" r:id="rId3"/>
    <p:sldId id="436" r:id="rId4"/>
    <p:sldId id="442" r:id="rId5"/>
    <p:sldId id="438" r:id="rId6"/>
    <p:sldId id="439" r:id="rId7"/>
    <p:sldId id="440" r:id="rId8"/>
    <p:sldId id="441" r:id="rId9"/>
    <p:sldId id="445" r:id="rId10"/>
    <p:sldId id="449" r:id="rId11"/>
    <p:sldId id="443" r:id="rId12"/>
    <p:sldId id="446" r:id="rId13"/>
    <p:sldId id="453" r:id="rId14"/>
    <p:sldId id="454" r:id="rId15"/>
    <p:sldId id="447" r:id="rId16"/>
    <p:sldId id="448" r:id="rId17"/>
    <p:sldId id="450" r:id="rId18"/>
    <p:sldId id="451" r:id="rId19"/>
    <p:sldId id="452" r:id="rId20"/>
    <p:sldId id="455" r:id="rId21"/>
    <p:sldId id="456" r:id="rId22"/>
    <p:sldId id="457" r:id="rId23"/>
    <p:sldId id="458" r:id="rId24"/>
    <p:sldId id="459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A4A"/>
    <a:srgbClr val="CC0000"/>
    <a:srgbClr val="0000FF"/>
    <a:srgbClr val="FFFDE9"/>
    <a:srgbClr val="B8C6D6"/>
    <a:srgbClr val="606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5435" autoAdjust="0"/>
  </p:normalViewPr>
  <p:slideViewPr>
    <p:cSldViewPr>
      <p:cViewPr varScale="1">
        <p:scale>
          <a:sx n="62" d="100"/>
          <a:sy n="62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94" y="-102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334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334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698">
              <a:defRPr sz="1300" smtClean="0"/>
            </a:lvl1pPr>
          </a:lstStyle>
          <a:p>
            <a:pPr>
              <a:defRPr/>
            </a:pPr>
            <a:fld id="{6D4903AB-82BD-4CA4-90F3-60A5641902E5}" type="slidenum">
              <a:rPr lang="en-US">
                <a:latin typeface="NewsGoth BT"/>
              </a:rPr>
              <a:pPr>
                <a:defRPr/>
              </a:pPr>
              <a:t>‹#›</a:t>
            </a:fld>
            <a:endParaRPr lang="en-US" dirty="0">
              <a:latin typeface="NewsGoth BT"/>
            </a:endParaRPr>
          </a:p>
        </p:txBody>
      </p:sp>
    </p:spTree>
    <p:extLst>
      <p:ext uri="{BB962C8B-B14F-4D97-AF65-F5344CB8AC3E}">
        <p14:creationId xmlns:p14="http://schemas.microsoft.com/office/powerpoint/2010/main" val="338214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334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353" y="4560612"/>
            <a:ext cx="5852494" cy="43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334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NewsGoth BT"/>
              </a:defRPr>
            </a:lvl1pPr>
          </a:lstStyle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7A57-868F-4E2C-8120-7141DD9416CE}" type="slidenum">
              <a:rPr lang="en-US" smtClean="0">
                <a:latin typeface="NewsGoth BT"/>
              </a:rPr>
              <a:pPr/>
              <a:t>1</a:t>
            </a:fld>
            <a:endParaRPr lang="en-US" dirty="0" smtClean="0">
              <a:latin typeface="NewsGoth BT"/>
            </a:endParaRPr>
          </a:p>
        </p:txBody>
      </p:sp>
    </p:spTree>
    <p:extLst>
      <p:ext uri="{BB962C8B-B14F-4D97-AF65-F5344CB8AC3E}">
        <p14:creationId xmlns:p14="http://schemas.microsoft.com/office/powerpoint/2010/main" val="328645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5.3 The instructor’s plan for classroom response time and feedback on assignments is clearly stated.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5.4 The requirements for student interaction are clearly articulated.6.1 The tools and media support the course learning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1.1 Instructions make clear how to get started and where to find various course components.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2.1 The course learning objectives describe outcomes that are measurable.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2.2 The module/unit learning objectives describe outcomes that are measurable and consistent with the course-level objectives.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2.3 All learning objectives are stated clearly and written from the students’ perspective.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2.4 Instructions to students on how to meet the learning objectives are adequate and stated clearly.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2.5 The learning objectives are appropriately designed for the level of the course.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3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4.1 The instructional materials contribute to the achievement of the stated course and module/unit learning objectives.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3.5 Students have multiple opportunities to measure their own learning progress.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7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Visible, Organized, Compassionate, Analytical and Leader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B9F0F0-3F27-46DE-A3B6-41E47C1B864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51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9E894F-031E-49CA-91BC-50268CC9AF11}" type="slidenum">
              <a:rPr lang="en-US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 the last ten years, the term Best Practice has been used widely in educational circles.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term is not unique to education but has been used in other fields such as law and medicine for decades.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86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Angelia’s story about a faculty going to QM.</a:t>
            </a:r>
            <a:r>
              <a:rPr lang="en-US" baseline="0" dirty="0" smtClean="0"/>
              <a:t> It helped him see how we were there to make his class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Kwesi’s</a:t>
            </a:r>
            <a:r>
              <a:rPr lang="en-US" baseline="0" dirty="0" smtClean="0"/>
              <a:t> story with Denise </a:t>
            </a:r>
            <a:r>
              <a:rPr lang="en-US" baseline="0" dirty="0" err="1" smtClean="0"/>
              <a:t>Seabert</a:t>
            </a:r>
            <a:r>
              <a:rPr lang="en-US" baseline="0" dirty="0" smtClean="0"/>
              <a:t>, department chair, wants assignments to be more rigorous.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8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audience about sending instructors to training</a:t>
            </a:r>
            <a:r>
              <a:rPr lang="en-US" baseline="0" dirty="0" smtClean="0"/>
              <a:t> – refer back to the </a:t>
            </a:r>
            <a:r>
              <a:rPr lang="en-US" baseline="0" dirty="0" smtClean="0"/>
              <a:t>history</a:t>
            </a:r>
          </a:p>
          <a:p>
            <a:r>
              <a:rPr lang="en-US" baseline="0" dirty="0" smtClean="0"/>
              <a:t>Process of first meeting – authenticates our role; </a:t>
            </a:r>
          </a:p>
          <a:p>
            <a:pPr lvl="1"/>
            <a:r>
              <a:rPr lang="en-US" baseline="0" dirty="0" smtClean="0"/>
              <a:t>Bruce empowers us in the eyes of the instructor by going over our qualifications and how we are going to guide them through QM and the development process; resources include: GAs to help with quizzes, tests, data input; media production; </a:t>
            </a:r>
          </a:p>
          <a:p>
            <a:pPr lvl="1"/>
            <a:r>
              <a:rPr lang="en-US" baseline="0" dirty="0" smtClean="0"/>
              <a:t>Bruce designates us as the Project manager, the design expert, meets QM Rubric standards (we do internal scorecard)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We are </a:t>
            </a:r>
            <a:r>
              <a:rPr lang="en-US" altLang="en-US" dirty="0" smtClean="0"/>
              <a:t>helping faculty to focus in on student needs.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1.1 Instructions make clear how to get started and where to find various course components.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1.7 The self-introduction by the instructor is appropriate and available online.</a:t>
            </a:r>
          </a:p>
          <a:p>
            <a:pPr eaLnBrk="1" hangingPunct="1">
              <a:spcBef>
                <a:spcPct val="0"/>
              </a:spcBef>
            </a:pPr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4.2 The purpose of instructional materials and how the materials are to be used for learning activities are clearly explained.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2.1 The course learning objectives describe outcomes that are measurable.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2.2 The module/unit learning objectives describe outcomes that are measurable and consistent with the course-level objectives.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2.3 All learning objectives are stated clearly and written from the students’ perspective.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2.4 Instructions to students on how to meet the learning objectives are adequate and stated clearly.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2.5 The learning objectives are appropriately designed for the level of the course.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8F7F2D-F9A7-4824-B105-FDFFC6A1256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06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6.2 Course tools and media support student engagement and guide the student to become an active learner.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1.2 Students are introduced to the purpose and structure of the course.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3.3 Specific and descriptive criteria are provided for the evaluation of students’ work and participation and are tied to the course grading policy.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3.4 The assessment instruments selected are sequenced, varied, and appropriate to the student work being assessed.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3.5 Students have multiple opportunities to measure their own learning progress.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3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5.1 The learning activities promote the achievement of the stated learning objectives.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5.2 Learning activities provide opportunities for interaction that support active learning.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wsGoth B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wsGoth BT"/>
                <a:ea typeface="+mn-ea"/>
                <a:cs typeface="+mn-cs"/>
              </a:rPr>
              <a:t>6.2 Course tools and media support student engagement and guide the student to become an active learner.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4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84438"/>
            <a:ext cx="38100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84438"/>
            <a:ext cx="38100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7526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906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9600"/>
            <a:ext cx="9144000" cy="3048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dirty="0" smtClean="0">
              <a:latin typeface="NewsGoth Bd BT"/>
              <a:cs typeface="NewsGoth Bd BT"/>
            </a:endParaRPr>
          </a:p>
          <a:p>
            <a:pPr algn="ctr"/>
            <a:endParaRPr lang="en-US" dirty="0">
              <a:latin typeface="NewsGoth B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2571"/>
            <a:ext cx="1443789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wsGoth B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NewsGoth B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NewsGoth B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NewsGoth B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NewsGoth B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NewsGoth B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orizon.unc.ed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gut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ic.ed.gov/" TargetMode="External"/><Relationship Id="rId5" Type="http://schemas.openxmlformats.org/officeDocument/2006/relationships/hyperlink" Target="http://vlib.anthrotech.com/" TargetMode="External"/><Relationship Id="rId4" Type="http://schemas.openxmlformats.org/officeDocument/2006/relationships/hyperlink" Target="http://www.exploratorium.ed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Placeholder 4" descr="McKinley0124.tif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32" t="11243" r="4593" b="38586"/>
          <a:stretch>
            <a:fillRect/>
          </a:stretch>
        </p:blipFill>
        <p:spPr>
          <a:xfrm>
            <a:off x="0" y="914400"/>
            <a:ext cx="9144000" cy="34004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724400"/>
            <a:ext cx="8991600" cy="990600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/>
              <a:t>Winning Over Our Educators on </a:t>
            </a:r>
            <a:r>
              <a:rPr lang="en-US" sz="4000" dirty="0" smtClean="0"/>
              <a:t>QM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www.bsu.edu/ilearn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Address Learner Interests</a:t>
            </a:r>
          </a:p>
        </p:txBody>
      </p:sp>
      <p:sp>
        <p:nvSpPr>
          <p:cNvPr id="1536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Need to draw faculty attention to:</a:t>
            </a:r>
          </a:p>
          <a:p>
            <a:pPr lvl="1"/>
            <a:r>
              <a:rPr lang="en-US" altLang="en-US" dirty="0" smtClean="0"/>
              <a:t>Why is student learning this? (QM Standards 1.1 and 1.7)</a:t>
            </a:r>
          </a:p>
          <a:p>
            <a:pPr lvl="1"/>
            <a:r>
              <a:rPr lang="en-US" altLang="en-US" dirty="0" smtClean="0"/>
              <a:t>Relevance of learning material to real world situations (QM Standard 4.2)</a:t>
            </a:r>
          </a:p>
          <a:p>
            <a:pPr lvl="1"/>
            <a:r>
              <a:rPr lang="en-US" altLang="en-US" dirty="0" smtClean="0"/>
              <a:t>General Standard 2 (alignment of course and module objectives)</a:t>
            </a:r>
          </a:p>
        </p:txBody>
      </p:sp>
    </p:spTree>
    <p:extLst>
      <p:ext uri="{BB962C8B-B14F-4D97-AF65-F5344CB8AC3E}">
        <p14:creationId xmlns:p14="http://schemas.microsoft.com/office/powerpoint/2010/main" val="1712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Promoting Engagement</a:t>
            </a:r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According to </a:t>
            </a:r>
            <a:r>
              <a:rPr lang="en-US" altLang="en-US" dirty="0" err="1" smtClean="0"/>
              <a:t>Bangert</a:t>
            </a:r>
            <a:r>
              <a:rPr lang="en-US" altLang="en-US" dirty="0" smtClean="0"/>
              <a:t>-Drowns &amp; Pike, (2001), engagement is: </a:t>
            </a:r>
          </a:p>
          <a:p>
            <a:pPr marL="0" indent="0">
              <a:buNone/>
            </a:pPr>
            <a:r>
              <a:rPr lang="en-US" altLang="en-US" b="1" dirty="0" smtClean="0"/>
              <a:t>“the mobilization  of cognitive, affective and  motivational  strategies  for interpretive transactions, that occur during learning activities  through  interactions   with  others  and  worthwhile  tasks”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Engaging Leaners in Online Learning</a:t>
            </a:r>
          </a:p>
        </p:txBody>
      </p:sp>
      <p:sp>
        <p:nvSpPr>
          <p:cNvPr id="1229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en-US" altLang="en-US" dirty="0" smtClean="0"/>
              <a:t>Create course materials to accommodate the learning process to targeted learners (QM Standard 6.2)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dirty="0" smtClean="0"/>
              <a:t>Direct learners awareness to the relevance of the concepts and theories presented (QM Standard 1.2) </a:t>
            </a:r>
          </a:p>
        </p:txBody>
      </p:sp>
    </p:spTree>
    <p:extLst>
      <p:ext uri="{BB962C8B-B14F-4D97-AF65-F5344CB8AC3E}">
        <p14:creationId xmlns:p14="http://schemas.microsoft.com/office/powerpoint/2010/main" val="34144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Interactions to Promote Engagement</a:t>
            </a:r>
          </a:p>
        </p:txBody>
      </p:sp>
      <p:sp>
        <p:nvSpPr>
          <p:cNvPr id="2355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Student-instructor</a:t>
            </a:r>
          </a:p>
          <a:p>
            <a:pPr lvl="2"/>
            <a:r>
              <a:rPr lang="en-US" sz="2000" dirty="0" smtClean="0"/>
              <a:t>Projects submitted for prompt feedback </a:t>
            </a:r>
          </a:p>
          <a:p>
            <a:pPr lvl="2"/>
            <a:r>
              <a:rPr lang="en-US" sz="2000" dirty="0" smtClean="0"/>
              <a:t>Synchronous/Asynchronous discussions (</a:t>
            </a:r>
            <a:r>
              <a:rPr lang="en-US" sz="2000" dirty="0" err="1" smtClean="0"/>
              <a:t>MyMediaSite</a:t>
            </a:r>
            <a:r>
              <a:rPr lang="en-US" sz="2000" dirty="0" smtClean="0"/>
              <a:t>, Bb Collaborate and Bb IM)</a:t>
            </a:r>
          </a:p>
          <a:p>
            <a:pPr lvl="2"/>
            <a:r>
              <a:rPr lang="en-US" sz="2000" dirty="0" smtClean="0"/>
              <a:t>FAQ discussion moderated by instructor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Student-content</a:t>
            </a:r>
          </a:p>
          <a:p>
            <a:pPr lvl="2"/>
            <a:r>
              <a:rPr lang="en-US" sz="2000" dirty="0" smtClean="0"/>
              <a:t>Assigned text readings, articles</a:t>
            </a:r>
          </a:p>
          <a:p>
            <a:pPr lvl="2"/>
            <a:r>
              <a:rPr lang="en-US" sz="2000" dirty="0" smtClean="0"/>
              <a:t>Online recourses (Goggle Docs, WordPress, Skype, </a:t>
            </a:r>
            <a:r>
              <a:rPr lang="en-US" sz="2000" dirty="0" err="1" smtClean="0"/>
              <a:t>TopHat</a:t>
            </a:r>
            <a:r>
              <a:rPr lang="en-US" sz="2000" dirty="0" smtClean="0"/>
              <a:t>, [FERPA Concerns])</a:t>
            </a:r>
          </a:p>
          <a:p>
            <a:pPr lvl="2"/>
            <a:r>
              <a:rPr lang="en-US" sz="2000" dirty="0" smtClean="0"/>
              <a:t>Online exercises</a:t>
            </a:r>
          </a:p>
          <a:p>
            <a:pPr lvl="2"/>
            <a:r>
              <a:rPr lang="en-US" sz="2000" dirty="0" smtClean="0"/>
              <a:t>Practice </a:t>
            </a:r>
            <a:r>
              <a:rPr lang="en-US" sz="2000" dirty="0" smtClean="0"/>
              <a:t>assignments and assessments </a:t>
            </a:r>
            <a:r>
              <a:rPr lang="en-US" sz="2000" dirty="0" smtClean="0"/>
              <a:t>(QM Standard </a:t>
            </a:r>
            <a:r>
              <a:rPr lang="en-US" sz="2000" dirty="0" smtClean="0"/>
              <a:t>3.3 , 3.4 </a:t>
            </a:r>
            <a:r>
              <a:rPr lang="en-US" sz="2000" dirty="0" smtClean="0"/>
              <a:t>and 3.5)</a:t>
            </a:r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93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Interactions to Promote Engagement</a:t>
            </a:r>
            <a:endParaRPr lang="en-US" altLang="en-US" dirty="0" smtClean="0"/>
          </a:p>
        </p:txBody>
      </p:sp>
      <p:sp>
        <p:nvSpPr>
          <p:cNvPr id="2048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 smtClean="0"/>
              <a:t>Active Learning-engage by “doing” something (QM Standards 5.1</a:t>
            </a:r>
            <a:r>
              <a:rPr lang="en-US" altLang="en-US" dirty="0" smtClean="0"/>
              <a:t>, 5.2, </a:t>
            </a:r>
            <a:r>
              <a:rPr lang="en-US" altLang="en-US" dirty="0" smtClean="0"/>
              <a:t>6.2)</a:t>
            </a:r>
          </a:p>
          <a:p>
            <a:pPr lvl="2"/>
            <a:r>
              <a:rPr lang="en-US" altLang="en-US" dirty="0" smtClean="0"/>
              <a:t>Discovering</a:t>
            </a:r>
          </a:p>
          <a:p>
            <a:pPr lvl="2"/>
            <a:r>
              <a:rPr lang="en-US" altLang="en-US" dirty="0" smtClean="0"/>
              <a:t>Applying concepts</a:t>
            </a:r>
          </a:p>
          <a:p>
            <a:pPr lvl="2"/>
            <a:r>
              <a:rPr lang="en-US" altLang="en-US" dirty="0" smtClean="0"/>
              <a:t>Encouraging student </a:t>
            </a:r>
            <a:r>
              <a:rPr lang="en-US" altLang="en-US" dirty="0" smtClean="0"/>
              <a:t>responsibility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8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Highlighting Learning Strategies</a:t>
            </a:r>
          </a:p>
        </p:txBody>
      </p:sp>
      <p:sp>
        <p:nvSpPr>
          <p:cNvPr id="1331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14350" eaLnBrk="1" hangingPunct="1">
              <a:buFont typeface="+mj-lt"/>
              <a:buAutoNum type="arabicPeriod"/>
            </a:pPr>
            <a:r>
              <a:rPr lang="en-US" altLang="en-US" sz="3200" dirty="0" smtClean="0"/>
              <a:t>Explain response strategies (QM Standard 5.3)</a:t>
            </a:r>
          </a:p>
          <a:p>
            <a:pPr marL="571500" lvl="1" indent="-514350" eaLnBrk="1" hangingPunct="1">
              <a:buFont typeface="+mj-lt"/>
              <a:buAutoNum type="arabicPeriod"/>
            </a:pPr>
            <a:r>
              <a:rPr lang="en-US" altLang="en-US" sz="3200" dirty="0" smtClean="0"/>
              <a:t>State rule of participation (QM Standard 5.4) especially in online discussions example “reminding learners to post responses not only to the ques­tions posed by the instructor but also to re­sponses of other learners” (Lim &amp; </a:t>
            </a:r>
            <a:r>
              <a:rPr lang="en-US" altLang="en-US" sz="3200" dirty="0" err="1" smtClean="0"/>
              <a:t>Cheah</a:t>
            </a:r>
            <a:r>
              <a:rPr lang="en-US" altLang="en-US" sz="3200" dirty="0" smtClean="0"/>
              <a:t>, 2003). </a:t>
            </a:r>
          </a:p>
        </p:txBody>
      </p:sp>
    </p:spTree>
    <p:extLst>
      <p:ext uri="{BB962C8B-B14F-4D97-AF65-F5344CB8AC3E}">
        <p14:creationId xmlns:p14="http://schemas.microsoft.com/office/powerpoint/2010/main" val="2602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Highlighting Learning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Scaffolding- “composing zones  of proximal development  (ZPD) through which learners can  navigate with  the  aid of  a supporting  context,  including  but  not  limited to people” (Vygotsky, 1978).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Navigate the course (QM Standard 1.1)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Course and Module Objectives (QM General Standard 2)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4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Helping Faculty To Include:</a:t>
            </a:r>
          </a:p>
        </p:txBody>
      </p:sp>
      <p:sp>
        <p:nvSpPr>
          <p:cNvPr id="16387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Authentic activities - virtual trips, labs, case studies</a:t>
            </a:r>
          </a:p>
          <a:p>
            <a:r>
              <a:rPr lang="en-US" altLang="en-US" sz="2400" dirty="0" smtClean="0"/>
              <a:t>Align objectives to help students know why they are learning </a:t>
            </a:r>
          </a:p>
          <a:p>
            <a:r>
              <a:rPr lang="en-US" altLang="en-US" sz="2400" dirty="0" smtClean="0"/>
              <a:t>Demonstration of original thought (Title 34)</a:t>
            </a:r>
          </a:p>
          <a:p>
            <a:r>
              <a:rPr lang="en-US" altLang="en-US" sz="2400" dirty="0" smtClean="0"/>
              <a:t>Problem-Solving Activities - Allow students to focus on questions like:</a:t>
            </a:r>
          </a:p>
          <a:p>
            <a:pPr lvl="1"/>
            <a:r>
              <a:rPr lang="en-US" altLang="en-US" sz="2000" dirty="0" smtClean="0"/>
              <a:t>What is the message strategy that I should employ?</a:t>
            </a:r>
          </a:p>
          <a:p>
            <a:pPr lvl="1"/>
            <a:r>
              <a:rPr lang="en-US" altLang="en-US" sz="2000" dirty="0" smtClean="0"/>
              <a:t>How can I organize a strategic message?</a:t>
            </a:r>
          </a:p>
          <a:p>
            <a:pPr lvl="1"/>
            <a:r>
              <a:rPr lang="en-US" altLang="en-US" sz="2000" dirty="0" smtClean="0"/>
              <a:t>What must I emphasize in the message?</a:t>
            </a:r>
          </a:p>
          <a:p>
            <a:pPr lvl="1"/>
            <a:r>
              <a:rPr lang="en-US" altLang="en-US" sz="2000" dirty="0" smtClean="0"/>
              <a:t>What are my objectives as a communicator?</a:t>
            </a:r>
          </a:p>
          <a:p>
            <a:pPr lvl="1"/>
            <a:r>
              <a:rPr lang="en-US" altLang="en-US" sz="2000" dirty="0" smtClean="0"/>
              <a:t>Who is my audience?</a:t>
            </a:r>
          </a:p>
        </p:txBody>
      </p:sp>
    </p:spTree>
    <p:extLst>
      <p:ext uri="{BB962C8B-B14F-4D97-AF65-F5344CB8AC3E}">
        <p14:creationId xmlns:p14="http://schemas.microsoft.com/office/powerpoint/2010/main" val="40304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Helping Faculty (Continued)</a:t>
            </a:r>
          </a:p>
        </p:txBody>
      </p:sp>
      <p:sp>
        <p:nvSpPr>
          <p:cNvPr id="2355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Pedagogical Values:</a:t>
            </a:r>
          </a:p>
          <a:p>
            <a:pPr lvl="1"/>
            <a:r>
              <a:rPr lang="en-US" smtClean="0"/>
              <a:t>They give learners direct access to the behavior of the object domain</a:t>
            </a:r>
          </a:p>
          <a:p>
            <a:pPr lvl="1"/>
            <a:r>
              <a:rPr lang="en-US" smtClean="0"/>
              <a:t>Give intrinsic  feedback  on  learners'  experiment with that domain  (Laurillard, 1988);</a:t>
            </a:r>
          </a:p>
          <a:p>
            <a:pPr lvl="1"/>
            <a:r>
              <a:rPr lang="en-US" smtClean="0"/>
              <a:t>Provide  real-world  relevance for learners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6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Alignment</a:t>
            </a:r>
          </a:p>
        </p:txBody>
      </p:sp>
      <p:sp>
        <p:nvSpPr>
          <p:cNvPr id="2355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Engage students in activities that achieve course and module objectives (QM Standards 4.1)</a:t>
            </a:r>
          </a:p>
          <a:p>
            <a:r>
              <a:rPr lang="en-US" sz="2800" dirty="0" smtClean="0"/>
              <a:t>Vary activities to provide reinforcement and mastery in many ways to accommodate various learning styles examples include: (QM Standard 3.5)</a:t>
            </a:r>
          </a:p>
          <a:p>
            <a:pPr lvl="1"/>
            <a:r>
              <a:rPr lang="en-US" sz="2400" dirty="0" smtClean="0"/>
              <a:t>Reading assignments</a:t>
            </a:r>
          </a:p>
          <a:p>
            <a:pPr lvl="1"/>
            <a:r>
              <a:rPr lang="en-US" sz="2400" dirty="0" smtClean="0"/>
              <a:t>Science labs</a:t>
            </a:r>
          </a:p>
          <a:p>
            <a:pPr lvl="1"/>
            <a:r>
              <a:rPr lang="en-US" sz="2400" dirty="0" smtClean="0"/>
              <a:t>Class discussion, case studies, role playing, presentations</a:t>
            </a:r>
          </a:p>
          <a:p>
            <a:pPr lvl="1"/>
            <a:r>
              <a:rPr lang="en-US" sz="2400" dirty="0" smtClean="0"/>
              <a:t>Practice quizzes, test etc.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55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Kwesi</a:t>
            </a:r>
            <a:r>
              <a:rPr lang="en-US" dirty="0" smtClean="0"/>
              <a:t> </a:t>
            </a:r>
            <a:r>
              <a:rPr lang="en-US" dirty="0" err="1" smtClean="0"/>
              <a:t>Tandoh</a:t>
            </a:r>
            <a:r>
              <a:rPr lang="en-US" dirty="0" smtClean="0"/>
              <a:t>, Instructional Designer</a:t>
            </a:r>
          </a:p>
          <a:p>
            <a:r>
              <a:rPr lang="en-US" dirty="0" smtClean="0"/>
              <a:t>Angelia </a:t>
            </a:r>
            <a:r>
              <a:rPr lang="en-US" dirty="0" err="1" smtClean="0"/>
              <a:t>Yount</a:t>
            </a:r>
            <a:r>
              <a:rPr lang="en-US" dirty="0" smtClean="0"/>
              <a:t>, Instructional Designer</a:t>
            </a:r>
          </a:p>
          <a:p>
            <a:r>
              <a:rPr lang="en-US" dirty="0" smtClean="0"/>
              <a:t>Dan Jones, Instructional Designer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46513" y="3846576"/>
            <a:ext cx="1306287" cy="2198132"/>
            <a:chOff x="1904999" y="3846576"/>
            <a:chExt cx="1306287" cy="2198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3846576"/>
              <a:ext cx="1306286" cy="1828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04999" y="5675376"/>
              <a:ext cx="130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Kwesi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30649" y="3846576"/>
            <a:ext cx="1306287" cy="2249424"/>
            <a:chOff x="3930649" y="3846576"/>
            <a:chExt cx="1306287" cy="2249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650" y="3846576"/>
              <a:ext cx="1306286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30649" y="5726668"/>
              <a:ext cx="130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Angelia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3846576"/>
            <a:ext cx="1306286" cy="2218944"/>
            <a:chOff x="5943600" y="3846576"/>
            <a:chExt cx="1306286" cy="22189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846576"/>
              <a:ext cx="1306286" cy="1828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56299" y="5696188"/>
              <a:ext cx="1293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Implementing QM Standards provides opportunities for  learners  to  have control  over their learning process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Students have control  over their learning process and become more engaged 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Students are Active Learners</a:t>
            </a:r>
          </a:p>
          <a:p>
            <a:pPr algn="l" eaLnBrk="1" hangingPunct="1"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717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Conclusion (continued)</a:t>
            </a:r>
          </a:p>
        </p:txBody>
      </p:sp>
      <p:sp>
        <p:nvSpPr>
          <p:cNvPr id="2253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 eaLnBrk="1" hangingPunct="1">
              <a:buFontTx/>
              <a:buChar char="•"/>
            </a:pPr>
            <a:r>
              <a:rPr lang="en-US" altLang="en-US" dirty="0" smtClean="0"/>
              <a:t>Instructor is the “sage” on the side </a:t>
            </a:r>
          </a:p>
          <a:p>
            <a:pPr marL="285750" indent="-285750" algn="l" eaLnBrk="1" hangingPunct="1">
              <a:buFontTx/>
              <a:buChar char="•"/>
            </a:pPr>
            <a:r>
              <a:rPr lang="en-US" altLang="en-US" dirty="0" smtClean="0"/>
              <a:t>Instructor Organizes course to allow students to carry out activities</a:t>
            </a:r>
          </a:p>
          <a:p>
            <a:pPr marL="285750" indent="-285750" algn="l" eaLnBrk="1" hangingPunct="1">
              <a:buFontTx/>
              <a:buChar char="•"/>
            </a:pPr>
            <a:r>
              <a:rPr lang="en-US" altLang="en-US" dirty="0" smtClean="0"/>
              <a:t>Provides guidance and prompt feedback</a:t>
            </a:r>
          </a:p>
          <a:p>
            <a:pPr marL="285750" indent="-285750" algn="l" eaLnBrk="1" hangingPunct="1">
              <a:buFontTx/>
              <a:buChar char="•"/>
            </a:pPr>
            <a:r>
              <a:rPr lang="en-US" altLang="en-US" dirty="0" smtClean="0"/>
              <a:t>Provides Strategic support so students can:</a:t>
            </a:r>
          </a:p>
          <a:p>
            <a:pPr marL="1028700" lvl="1" eaLnBrk="1" hangingPunct="1">
              <a:buFontTx/>
              <a:buChar char="•"/>
            </a:pPr>
            <a:r>
              <a:rPr lang="en-US" altLang="en-US" dirty="0" smtClean="0"/>
              <a:t>Assume control of their own learning </a:t>
            </a:r>
          </a:p>
          <a:p>
            <a:pPr marL="1028700" lvl="1" eaLnBrk="1" hangingPunct="1">
              <a:buFontTx/>
              <a:buChar char="•"/>
            </a:pPr>
            <a:r>
              <a:rPr lang="en-US" altLang="en-US" dirty="0" smtClean="0"/>
              <a:t>Reflect upon and readapting activities</a:t>
            </a:r>
          </a:p>
          <a:p>
            <a:pPr marL="285750" indent="-285750" algn="l" eaLnBrk="1" hangingPunct="1">
              <a:buFontTx/>
              <a:buChar char="•"/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586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 (continued)</a:t>
            </a:r>
          </a:p>
        </p:txBody>
      </p:sp>
      <p:sp>
        <p:nvSpPr>
          <p:cNvPr id="2867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Establish a presence</a:t>
            </a:r>
          </a:p>
          <a:p>
            <a:pPr lvl="1"/>
            <a:r>
              <a:rPr lang="en-US" smtClean="0"/>
              <a:t>Social</a:t>
            </a:r>
          </a:p>
          <a:p>
            <a:pPr lvl="1"/>
            <a:r>
              <a:rPr lang="en-US" smtClean="0"/>
              <a:t>Cognitive </a:t>
            </a:r>
          </a:p>
          <a:p>
            <a:pPr lvl="1"/>
            <a:r>
              <a:rPr lang="en-US" smtClean="0"/>
              <a:t>Teaching and above all be</a:t>
            </a:r>
          </a:p>
          <a:p>
            <a:r>
              <a:rPr lang="en-US" smtClean="0"/>
              <a:t>V.O.C.A.L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8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References</a:t>
            </a:r>
          </a:p>
        </p:txBody>
      </p:sp>
      <p:sp>
        <p:nvSpPr>
          <p:cNvPr id="24579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altLang="en-US" sz="1600" dirty="0" err="1" smtClean="0"/>
              <a:t>Ausubel</a:t>
            </a:r>
            <a:r>
              <a:rPr lang="en-US" altLang="en-US" sz="1600" dirty="0" smtClean="0"/>
              <a:t>,  D.P. (1968).  Educational Psychology: A Cognitive View.  New York: Holt,  Rinehart, &amp;Winston.</a:t>
            </a:r>
          </a:p>
          <a:p>
            <a:pPr marL="173038" indent="-173038"/>
            <a:r>
              <a:rPr lang="en-US" altLang="en-US" sz="1600" dirty="0" err="1" smtClean="0"/>
              <a:t>Bangert</a:t>
            </a:r>
            <a:r>
              <a:rPr lang="en-US" altLang="en-US" sz="1600" dirty="0" smtClean="0"/>
              <a:t>-Drowns, R. L. &amp; </a:t>
            </a:r>
            <a:r>
              <a:rPr lang="en-US" altLang="en-US" sz="1600" dirty="0" err="1" smtClean="0"/>
              <a:t>Pyke</a:t>
            </a:r>
            <a:r>
              <a:rPr lang="en-US" altLang="en-US" sz="1600" dirty="0" smtClean="0"/>
              <a:t>, C. (2001 ). Student engagement with educational software: An exploration of literate thinking with electronic literature. journal of Educational Computing Research, 24( 3), 213-234.</a:t>
            </a:r>
          </a:p>
          <a:p>
            <a:pPr marL="173038" indent="-173038"/>
            <a:r>
              <a:rPr lang="en-US" altLang="en-US" sz="1600" dirty="0" smtClean="0"/>
              <a:t>Bennett, S., Harper, B., &amp; </a:t>
            </a:r>
            <a:r>
              <a:rPr lang="en-US" altLang="en-US" sz="1600" dirty="0" err="1" smtClean="0"/>
              <a:t>Hedberg</a:t>
            </a:r>
            <a:r>
              <a:rPr lang="en-US" altLang="en-US" sz="1600" dirty="0" smtClean="0"/>
              <a:t>,). (2001). Designing real-life cases to support authentic design  activities. In </a:t>
            </a:r>
            <a:r>
              <a:rPr lang="en-US" altLang="en-US" sz="1600" dirty="0" err="1" smtClean="0"/>
              <a:t>G.,Kennedy</a:t>
            </a:r>
            <a:r>
              <a:rPr lang="en-US" altLang="en-US" sz="1600" dirty="0" smtClean="0"/>
              <a:t>, M., </a:t>
            </a:r>
            <a:r>
              <a:rPr lang="en-US" altLang="en-US" sz="1600" dirty="0" err="1" smtClean="0"/>
              <a:t>Keppell</a:t>
            </a:r>
            <a:r>
              <a:rPr lang="en-US" altLang="en-US" sz="1600" dirty="0" smtClean="0"/>
              <a:t>, C., </a:t>
            </a:r>
            <a:r>
              <a:rPr lang="en-US" altLang="en-US" sz="1600" dirty="0" err="1" smtClean="0"/>
              <a:t>McNaught</a:t>
            </a:r>
            <a:r>
              <a:rPr lang="en-US" altLang="en-US" sz="1600" dirty="0" smtClean="0"/>
              <a:t>, &amp; T., </a:t>
            </a:r>
            <a:r>
              <a:rPr lang="en-US" altLang="en-US" sz="1600" dirty="0" err="1" smtClean="0"/>
              <a:t>Petrovic</a:t>
            </a:r>
            <a:r>
              <a:rPr lang="en-US" altLang="en-US" sz="1600" dirty="0" smtClean="0"/>
              <a:t>  (Eds.), Meeting at the Crossroads. Proceedings of the 18'" Annual Conference of the Australian Society for Computers in Learning in Tertiary Education (pp.73-81 ). Melbourne: Biomedical Multimedia Unit, University of Melbourne.</a:t>
            </a:r>
          </a:p>
          <a:p>
            <a:pPr marL="173038" indent="-173038"/>
            <a:r>
              <a:rPr lang="en-US" altLang="en-US" sz="1600" dirty="0" err="1" smtClean="0"/>
              <a:t>Bransford</a:t>
            </a:r>
            <a:r>
              <a:rPr lang="en-US" altLang="en-US" sz="1600" dirty="0" smtClean="0"/>
              <a:t>, ).D., Brown, A.L., &amp; Cocking, R.R. (Eds.)  (2000).  How People Learn: Brain, Mind, Experience, and School. Washington (DC): National Academy  Press.</a:t>
            </a:r>
          </a:p>
          <a:p>
            <a:pPr marL="173038" indent="-173038"/>
            <a:r>
              <a:rPr lang="en-US" altLang="en-US" sz="1600" dirty="0" smtClean="0"/>
              <a:t>Campos, M. N., &amp; </a:t>
            </a:r>
            <a:r>
              <a:rPr lang="en-US" altLang="en-US" sz="1600" dirty="0" err="1" smtClean="0"/>
              <a:t>Harasim</a:t>
            </a:r>
            <a:r>
              <a:rPr lang="en-US" altLang="en-US" sz="1600" dirty="0" smtClean="0"/>
              <a:t>, L. (1999). Virtual-U: Results and  challenges of unique field trials. The Technology Source, 6. Available at </a:t>
            </a:r>
            <a:r>
              <a:rPr lang="en-US" altLang="en-US" sz="1600" dirty="0" smtClean="0">
                <a:hlinkClick r:id="rId2"/>
              </a:rPr>
              <a:t>http://horizon.unc.edu/</a:t>
            </a:r>
            <a:endParaRPr lang="en-US" altLang="en-US" sz="1600" dirty="0" smtClean="0"/>
          </a:p>
          <a:p>
            <a:pPr marL="173038" indent="-173038"/>
            <a:r>
              <a:rPr lang="en-US" altLang="en-US" sz="1600" dirty="0" smtClean="0"/>
              <a:t>TS/vu/1999-07.asp [Accessed on 26 April2003]</a:t>
            </a:r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418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References</a:t>
            </a:r>
          </a:p>
        </p:txBody>
      </p:sp>
      <p:sp>
        <p:nvSpPr>
          <p:cNvPr id="2560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/>
            <a:r>
              <a:rPr lang="en-US" altLang="en-US" sz="1600" dirty="0" smtClean="0"/>
              <a:t>Cavalier,  ).C. &amp; Klein, ).D. (1998). Effects of cooperative versus individual learning and orientating activities during computer­ based instruction. Educational Technology Research and Development,  46(1 ), 5-17.</a:t>
            </a:r>
          </a:p>
          <a:p>
            <a:pPr marL="173038" indent="-173038"/>
            <a:r>
              <a:rPr lang="en-US" altLang="en-US" sz="1600" dirty="0" err="1" smtClean="0"/>
              <a:t>Chickering</a:t>
            </a:r>
            <a:r>
              <a:rPr lang="en-US" altLang="en-US" sz="1600" dirty="0" smtClean="0"/>
              <a:t>, A. W., &amp; </a:t>
            </a:r>
            <a:r>
              <a:rPr lang="en-US" altLang="en-US" sz="1600" dirty="0" err="1" smtClean="0"/>
              <a:t>Reisser</a:t>
            </a:r>
            <a:r>
              <a:rPr lang="en-US" altLang="en-US" sz="1600" dirty="0" smtClean="0"/>
              <a:t>, L. (1993). Education and identity (2nd Ed.). San Francisco: </a:t>
            </a:r>
            <a:r>
              <a:rPr lang="en-US" altLang="en-US" sz="1600" dirty="0" err="1" smtClean="0"/>
              <a:t>Jossey</a:t>
            </a:r>
            <a:r>
              <a:rPr lang="en-US" altLang="en-US" sz="1600" dirty="0" smtClean="0"/>
              <a:t> Bass.</a:t>
            </a:r>
          </a:p>
          <a:p>
            <a:pPr marL="173038" indent="-173038"/>
            <a:r>
              <a:rPr lang="en-US" altLang="en-US" sz="1600" dirty="0" smtClean="0"/>
              <a:t>Clark,  R.C. &amp; Mayer,  R.E. (2002). £-Learning and the Science of Instruction: Proven Guidelines  for Consumers and Designers of Multimedia Learning.  West Sussex: John  Wiley.</a:t>
            </a:r>
          </a:p>
          <a:p>
            <a:pPr marL="173038" indent="-173038"/>
            <a:r>
              <a:rPr lang="en-US" altLang="en-US" sz="1600" dirty="0" smtClean="0"/>
              <a:t>Crane, B. E. (2000). Teaching with the Internet: Strategies and Models for K-12Curricula. New York: Neal-Schuman Publisher.</a:t>
            </a:r>
          </a:p>
          <a:p>
            <a:pPr marL="173038" indent="-173038"/>
            <a:r>
              <a:rPr lang="en-US" altLang="en-US" sz="1600" dirty="0" smtClean="0"/>
              <a:t>Dixon, A. (2000).  Problem-based learning: Old wine in new bottles? In O.S., Tan, P., Little, S.Y., </a:t>
            </a:r>
            <a:r>
              <a:rPr lang="en-US" altLang="en-US" sz="1600" dirty="0" err="1" smtClean="0"/>
              <a:t>Hee</a:t>
            </a:r>
            <a:r>
              <a:rPr lang="en-US" altLang="en-US" sz="1600" dirty="0" smtClean="0"/>
              <a:t>, &amp; J., Conway (Eds.), Problem-Based Learning: Educational  Innovation Across Disciplines.  Singapore: </a:t>
            </a:r>
            <a:r>
              <a:rPr lang="en-US" altLang="en-US" sz="1600" dirty="0" err="1" smtClean="0"/>
              <a:t>Temasek</a:t>
            </a:r>
            <a:r>
              <a:rPr lang="en-US" altLang="en-US" sz="1600" dirty="0" smtClean="0"/>
              <a:t> Centre for Problem-Based  Learning.</a:t>
            </a:r>
          </a:p>
          <a:p>
            <a:pPr marL="173038" indent="-173038"/>
            <a:r>
              <a:rPr lang="en-US" altLang="en-US" sz="1600" dirty="0" err="1" smtClean="0"/>
              <a:t>Kearsley</a:t>
            </a:r>
            <a:r>
              <a:rPr lang="en-US" altLang="en-US" sz="1600" dirty="0" smtClean="0"/>
              <a:t>, G. &amp; </a:t>
            </a:r>
            <a:r>
              <a:rPr lang="en-US" altLang="en-US" sz="1600" dirty="0" err="1" smtClean="0"/>
              <a:t>Shneiderman</a:t>
            </a:r>
            <a:r>
              <a:rPr lang="en-US" altLang="en-US" sz="1600" dirty="0" smtClean="0"/>
              <a:t>. B. ( 1998).Engagement theory: A framework for technology-based teaching and  learning. Educational Technology, September­ October, 20-23.</a:t>
            </a:r>
          </a:p>
          <a:p>
            <a:pPr marL="173038" indent="-173038"/>
            <a:r>
              <a:rPr lang="en-US" altLang="en-US" sz="1600" dirty="0" smtClean="0"/>
              <a:t>Vygotsky, L.S. (1978). Mind in Society: The Development of Higher Psychological Processes. Cambridge (MA): Harvard University Press.</a:t>
            </a:r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858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 of </a:t>
            </a:r>
            <a:r>
              <a:rPr lang="en-US" dirty="0" err="1" smtClean="0"/>
              <a:t>iLearn</a:t>
            </a:r>
            <a:endParaRPr lang="en-US" dirty="0" smtClean="0"/>
          </a:p>
          <a:p>
            <a:r>
              <a:rPr lang="en-US" dirty="0" smtClean="0"/>
              <a:t>Best practices in design</a:t>
            </a:r>
          </a:p>
          <a:p>
            <a:r>
              <a:rPr lang="en-US" dirty="0" smtClean="0"/>
              <a:t>Engagement in online classes</a:t>
            </a:r>
          </a:p>
          <a:p>
            <a:r>
              <a:rPr lang="en-US" dirty="0" smtClean="0"/>
              <a:t>Learning strategies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BSU and QM System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267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HISTORY:</a:t>
            </a:r>
          </a:p>
          <a:p>
            <a:pPr>
              <a:defRPr/>
            </a:pPr>
            <a:r>
              <a:rPr lang="en-US" sz="2000" dirty="0" smtClean="0"/>
              <a:t>Ball State University originally started providing 40 online courses in general education.</a:t>
            </a:r>
          </a:p>
          <a:p>
            <a:pPr>
              <a:defRPr/>
            </a:pPr>
            <a:r>
              <a:rPr lang="en-US" sz="2000" dirty="0" smtClean="0"/>
              <a:t>QM Standards were not initially adopted by BSU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PRESENTLY:  </a:t>
            </a:r>
          </a:p>
          <a:p>
            <a:pPr>
              <a:defRPr/>
            </a:pPr>
            <a:r>
              <a:rPr lang="en-US" sz="2000" dirty="0" smtClean="0"/>
              <a:t>BSU offers 844 online courses in a given semester.</a:t>
            </a:r>
          </a:p>
          <a:p>
            <a:pPr>
              <a:defRPr/>
            </a:pPr>
            <a:r>
              <a:rPr lang="en-US" sz="2000" dirty="0" smtClean="0"/>
              <a:t>Measure for quality is to send our instructors through the </a:t>
            </a:r>
            <a:r>
              <a:rPr lang="en-US" sz="2000" dirty="0" err="1" smtClean="0"/>
              <a:t>APPQMR</a:t>
            </a:r>
            <a:r>
              <a:rPr lang="en-US" sz="2000" dirty="0" smtClean="0"/>
              <a:t> course; 57 instructors have taken and passed.</a:t>
            </a:r>
          </a:p>
          <a:p>
            <a:pPr>
              <a:defRPr/>
            </a:pPr>
            <a:r>
              <a:rPr lang="en-US" sz="2000" dirty="0" smtClean="0"/>
              <a:t>The process for going through APPQMR on our campus is as follows: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1600" dirty="0" smtClean="0"/>
              <a:t>The instructor is nominated by supervisor, chair, or administration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1600" dirty="0" smtClean="0"/>
              <a:t>Instructor can then accept or decline the nomination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1600" dirty="0" smtClean="0"/>
              <a:t>The instructor registers for the APPQMR course (course is paid for by </a:t>
            </a:r>
            <a:r>
              <a:rPr lang="en-US" sz="1600" dirty="0" err="1" smtClean="0"/>
              <a:t>iLearn</a:t>
            </a:r>
            <a:r>
              <a:rPr lang="en-US" sz="1600" dirty="0" smtClean="0"/>
              <a:t>)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1600" dirty="0" smtClean="0"/>
              <a:t>The instructor is given $500.00 for professional development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3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35563"/>
          </a:xfrm>
        </p:spPr>
        <p:txBody>
          <a:bodyPr/>
          <a:lstStyle/>
          <a:p>
            <a:pPr marL="0" indent="1270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/>
              <a:t>In regards to Best Practice…</a:t>
            </a:r>
          </a:p>
          <a:p>
            <a:pPr marL="0" indent="12700"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en-US" sz="1600" b="1" i="1" dirty="0" smtClean="0"/>
          </a:p>
          <a:p>
            <a:pPr marL="0" indent="12700"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b="1" i="1" dirty="0" smtClean="0"/>
              <a:t>“Techniques and instructional strategies have nearly as much influence on learning as student aptitude.”</a:t>
            </a:r>
          </a:p>
          <a:p>
            <a:pPr marL="0" indent="12700" algn="r" eaLnBrk="1" hangingPunct="1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0" indent="12700" algn="r"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/>
              <a:t>~ James Strong </a:t>
            </a:r>
          </a:p>
          <a:p>
            <a:pPr marL="0" indent="12700" algn="r" eaLnBrk="1" hangingPunct="1">
              <a:buFont typeface="Wingdings" panose="05000000000000000000" pitchFamily="2" charset="2"/>
              <a:buNone/>
            </a:pPr>
            <a:r>
              <a:rPr lang="en-US" altLang="en-US" sz="2000" i="1" dirty="0" smtClean="0"/>
              <a:t>Qualities of Effective Teachers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71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Best Practice: What does it mean?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Common Characteristics</a:t>
            </a:r>
          </a:p>
          <a:p>
            <a:pPr lvl="1"/>
            <a:r>
              <a:rPr lang="en-US" altLang="en-US" dirty="0" smtClean="0"/>
              <a:t>Based on current research</a:t>
            </a:r>
          </a:p>
          <a:p>
            <a:pPr lvl="1"/>
            <a:r>
              <a:rPr lang="en-US" altLang="en-US" dirty="0" smtClean="0"/>
              <a:t>Includes latest knowledge, technology and procedures</a:t>
            </a:r>
          </a:p>
          <a:p>
            <a:pPr lvl="1"/>
            <a:r>
              <a:rPr lang="en-US" altLang="en-US" dirty="0" smtClean="0"/>
              <a:t>Successful across student populations</a:t>
            </a:r>
          </a:p>
          <a:p>
            <a:pPr lvl="1"/>
            <a:r>
              <a:rPr lang="en-US" altLang="en-US" dirty="0" smtClean="0"/>
              <a:t>Applies across content areas and grade levels</a:t>
            </a:r>
          </a:p>
        </p:txBody>
      </p:sp>
    </p:spTree>
    <p:extLst>
      <p:ext uri="{BB962C8B-B14F-4D97-AF65-F5344CB8AC3E}">
        <p14:creationId xmlns:p14="http://schemas.microsoft.com/office/powerpoint/2010/main" val="650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are Instructional Best Practices?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Encourages Student-faculty contact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Encourages </a:t>
            </a:r>
            <a:r>
              <a:rPr lang="en-US" dirty="0" smtClean="0"/>
              <a:t>cooperation and collaboration among students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Promote </a:t>
            </a:r>
            <a:r>
              <a:rPr lang="en-US" dirty="0" smtClean="0"/>
              <a:t>active learning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3"/>
              </a:rPr>
              <a:t>froguts.com</a:t>
            </a:r>
            <a:r>
              <a:rPr lang="en-US" sz="20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Electronic (Virtual) Field Trips (</a:t>
            </a:r>
            <a:r>
              <a:rPr lang="en-US" sz="2000" dirty="0" smtClean="0">
                <a:hlinkClick r:id="rId4"/>
              </a:rPr>
              <a:t>exploratorium.edu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dirty="0" smtClean="0"/>
              <a:t>Anthropology Virtual Library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5"/>
              </a:rPr>
              <a:t>vlib.anthrotech.com/</a:t>
            </a:r>
            <a:r>
              <a:rPr lang="en-US" sz="2000" dirty="0"/>
              <a:t>)</a:t>
            </a:r>
            <a:endParaRPr lang="en-US" dirty="0"/>
          </a:p>
          <a:p>
            <a:pPr lvl="1"/>
            <a:r>
              <a:rPr lang="en-US" dirty="0" smtClean="0"/>
              <a:t>ERIC </a:t>
            </a:r>
            <a:r>
              <a:rPr lang="en-US" sz="2000" dirty="0"/>
              <a:t>(</a:t>
            </a:r>
            <a:r>
              <a:rPr lang="en-US" sz="2000" dirty="0" smtClean="0">
                <a:hlinkClick r:id="rId6"/>
              </a:rPr>
              <a:t>eric.ed.gov/</a:t>
            </a:r>
            <a:r>
              <a:rPr lang="en-US" sz="20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are Instructional Best Practices?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Allows prompt feedback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de-DE" dirty="0" smtClean="0"/>
              <a:t>Emphasizes time on task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Motivates and Communicates higher expectations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Respects diversity and different learning styles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err="1" smtClean="0"/>
              <a:t>Chickering</a:t>
            </a:r>
            <a:r>
              <a:rPr lang="en-US" sz="2000" i="1" dirty="0" smtClean="0"/>
              <a:t>, A. W., &amp; </a:t>
            </a:r>
            <a:r>
              <a:rPr lang="en-US" sz="2000" i="1" dirty="0" err="1" smtClean="0"/>
              <a:t>Reisser</a:t>
            </a:r>
            <a:r>
              <a:rPr lang="en-US" sz="2000" i="1" dirty="0" smtClean="0"/>
              <a:t>, L. (1993).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335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</a:rPr>
              <a:t>Basic </a:t>
            </a:r>
            <a:r>
              <a:rPr lang="en-US" altLang="en-US" sz="4000" dirty="0" smtClean="0">
                <a:latin typeface="Arial" panose="020B0604020202020204" pitchFamily="34" charset="0"/>
              </a:rPr>
              <a:t>Process: </a:t>
            </a:r>
            <a:endParaRPr lang="en-US" altLang="en-US" sz="4000" dirty="0" smtClean="0">
              <a:latin typeface="Arial" panose="020B0604020202020204" pitchFamily="34" charset="0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en-US" altLang="en-US" sz="3100" dirty="0" smtClean="0"/>
              <a:t>Initial meeting with instructor includes the assigned ID and Lead ID</a:t>
            </a:r>
            <a:endParaRPr lang="en-US" altLang="en-US" sz="3100" dirty="0" smtClean="0"/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100" dirty="0" smtClean="0"/>
              <a:t>To </a:t>
            </a:r>
            <a:r>
              <a:rPr lang="en-US" altLang="en-US" sz="3100" dirty="0" smtClean="0"/>
              <a:t>Faculty: How are we going achieve the course objectives?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100" dirty="0" smtClean="0"/>
              <a:t>How does the Instructional Designer help them achieve outcomes within the QM framework?</a:t>
            </a:r>
          </a:p>
          <a:p>
            <a:pPr marL="571500" indent="-571500" algn="l" eaLnBrk="1" hangingPunct="1">
              <a:buFontTx/>
              <a:buChar char="•"/>
            </a:pPr>
            <a:r>
              <a:rPr lang="en-US" altLang="en-US" sz="3100" dirty="0" smtClean="0"/>
              <a:t>How do we encourage departmental buy-in?</a:t>
            </a:r>
            <a:endParaRPr lang="en-US" altLang="en-US" sz="3100" dirty="0"/>
          </a:p>
        </p:txBody>
      </p:sp>
    </p:spTree>
    <p:extLst>
      <p:ext uri="{BB962C8B-B14F-4D97-AF65-F5344CB8AC3E}">
        <p14:creationId xmlns:p14="http://schemas.microsoft.com/office/powerpoint/2010/main" val="41668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3541</TotalTime>
  <Words>1928</Words>
  <Application>Microsoft Office PowerPoint</Application>
  <PresentationFormat>On-screen Show (4:3)</PresentationFormat>
  <Paragraphs>214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 Winning Over Our Educators on QM www.bsu.edu/ilearn</vt:lpstr>
      <vt:lpstr>Today’s Speaker</vt:lpstr>
      <vt:lpstr>Today’s Topics</vt:lpstr>
      <vt:lpstr>BSU and QM System</vt:lpstr>
      <vt:lpstr>PowerPoint Presentation</vt:lpstr>
      <vt:lpstr>Best Practice: What does it mean?</vt:lpstr>
      <vt:lpstr>What are Instructional Best Practices?</vt:lpstr>
      <vt:lpstr>What are Instructional Best Practices?</vt:lpstr>
      <vt:lpstr>Basic Process: </vt:lpstr>
      <vt:lpstr>Address Learner Interests</vt:lpstr>
      <vt:lpstr>Promoting Engagement</vt:lpstr>
      <vt:lpstr>Engaging Leaners in Online Learning</vt:lpstr>
      <vt:lpstr>Interactions to Promote Engagement</vt:lpstr>
      <vt:lpstr>Interactions to Promote Engagement</vt:lpstr>
      <vt:lpstr>Highlighting Learning Strategies</vt:lpstr>
      <vt:lpstr>Highlighting Learning Strategies</vt:lpstr>
      <vt:lpstr>Helping Faculty To Include:</vt:lpstr>
      <vt:lpstr>Helping Faculty (Continued)</vt:lpstr>
      <vt:lpstr>Alignment</vt:lpstr>
      <vt:lpstr>Conclusion</vt:lpstr>
      <vt:lpstr>Conclusion (continued)</vt:lpstr>
      <vt:lpstr>Conclusion (continued)</vt:lpstr>
      <vt:lpstr>References</vt:lpstr>
      <vt:lpstr>References</vt:lpstr>
    </vt:vector>
  </TitlesOfParts>
  <Company>Ball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mbarr</dc:creator>
  <cp:lastModifiedBy>Jones, Dan</cp:lastModifiedBy>
  <cp:revision>371</cp:revision>
  <dcterms:created xsi:type="dcterms:W3CDTF">2009-10-19T14:49:50Z</dcterms:created>
  <dcterms:modified xsi:type="dcterms:W3CDTF">2014-04-09T13:49:45Z</dcterms:modified>
</cp:coreProperties>
</file>