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78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7FF"/>
    <a:srgbClr val="A80000"/>
    <a:srgbClr val="5B9DFF"/>
    <a:srgbClr val="0097CC"/>
    <a:srgbClr val="009A46"/>
    <a:srgbClr val="D68B1C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31E4-04A2-4A40-9D3E-92B1BBB905D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60B19-B034-454F-9F02-3418E88F1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4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lvl="1" indent="-457200"/>
            <a:r>
              <a:rPr lang="en-US" dirty="0" smtClean="0"/>
              <a:t>The overall design of the course is made clear to the learner at the beginning of the course.</a:t>
            </a:r>
          </a:p>
          <a:p>
            <a:pPr marL="857250" lvl="1" indent="-457200"/>
            <a:r>
              <a:rPr lang="en-US" dirty="0" smtClean="0">
                <a:solidFill>
                  <a:srgbClr val="2597FF"/>
                </a:solidFill>
              </a:rPr>
              <a:t>Overview Statement: </a:t>
            </a:r>
            <a:r>
              <a:rPr lang="en-US" dirty="0" smtClean="0"/>
              <a:t>The course overview and introduction set the tone for the course, let learners know what to expect, and provide guidance to ensure learners get off to a good start.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60B19-B034-454F-9F02-3418E88F10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60B19-B034-454F-9F02-3418E88F10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60B19-B034-454F-9F02-3418E88F10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60B19-B034-454F-9F02-3418E88F10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91623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794066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2597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56631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51855"/>
            <a:ext cx="6566315" cy="45731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41138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4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1139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65475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039820"/>
            <a:ext cx="8246070" cy="916230"/>
          </a:xfrm>
        </p:spPr>
        <p:txBody>
          <a:bodyPr>
            <a:noAutofit/>
          </a:bodyPr>
          <a:lstStyle/>
          <a:p>
            <a:r>
              <a:rPr lang="en-US" dirty="0" smtClean="0"/>
              <a:t>Use of Quality Matters in the Faculty Mentor-Mentee Relationship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Ladonna McClave, Associate Professor</a:t>
            </a:r>
          </a:p>
          <a:p>
            <a:r>
              <a:rPr lang="en-US" dirty="0" smtClean="0"/>
              <a:t>Jodi Myers, Assistant Professor</a:t>
            </a:r>
          </a:p>
          <a:p>
            <a:r>
              <a:rPr lang="en-US" sz="2400" i="1" dirty="0" smtClean="0">
                <a:solidFill>
                  <a:srgbClr val="C00000"/>
                </a:solidFill>
              </a:rPr>
              <a:t>Morehead State University Department of Nursing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Use of QM HE Rubric as a Framework for Instructional Technology Mentoring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07360"/>
            <a:ext cx="7940661" cy="42757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2597FF"/>
                </a:solidFill>
              </a:rPr>
              <a:t>Course Overview and Introduction</a:t>
            </a:r>
          </a:p>
          <a:p>
            <a:pPr lvl="1"/>
            <a:r>
              <a:rPr lang="en-US" dirty="0" smtClean="0"/>
              <a:t>Great </a:t>
            </a:r>
            <a:r>
              <a:rPr lang="en-US" dirty="0"/>
              <a:t>start for the novice </a:t>
            </a:r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Keeps </a:t>
            </a:r>
            <a:r>
              <a:rPr lang="en-US" dirty="0"/>
              <a:t>the instructor on task in regards to being “learner-centered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2597FF"/>
                </a:solidFill>
              </a:rPr>
              <a:t>Learning Objectives</a:t>
            </a:r>
          </a:p>
          <a:p>
            <a:pPr lvl="1"/>
            <a:r>
              <a:rPr lang="en-US" dirty="0" smtClean="0"/>
              <a:t>Assists the novice instructor in writing appropriate behavioral objectives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15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Use of QM HE Rubric as a Framework for Instructional Technology Mentoring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07360"/>
            <a:ext cx="7940661" cy="4275739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rgbClr val="2597FF"/>
                </a:solidFill>
              </a:rPr>
              <a:t>Assessment and Measurement</a:t>
            </a:r>
          </a:p>
          <a:p>
            <a:pPr lvl="1"/>
            <a:r>
              <a:rPr lang="en-US" dirty="0" smtClean="0"/>
              <a:t>Reminds the novice instructor to maintain alignment with learning objectives</a:t>
            </a:r>
          </a:p>
          <a:p>
            <a:pPr lvl="1"/>
            <a:r>
              <a:rPr lang="en-US" dirty="0" smtClean="0"/>
              <a:t>Assists the instructor in choosing appropriate assessment methods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rgbClr val="2597FF"/>
                </a:solidFill>
              </a:rPr>
              <a:t>Instructional Materials</a:t>
            </a:r>
          </a:p>
          <a:p>
            <a:pPr lvl="1"/>
            <a:r>
              <a:rPr lang="en-US" dirty="0" smtClean="0"/>
              <a:t>Reminds the novice instructor to maintain alignment with learning objectives and assessment methods</a:t>
            </a:r>
          </a:p>
          <a:p>
            <a:pPr lvl="1"/>
            <a:r>
              <a:rPr lang="en-US" dirty="0" smtClean="0"/>
              <a:t>Assists the instructor in choosing appropriate and diverse instructional materials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278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Use of QM HE Rubric as a Framework for Instructional Technology Mentoring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07361"/>
            <a:ext cx="7940661" cy="44284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2597FF"/>
                </a:solidFill>
              </a:rPr>
              <a:t>Course Activities and Learner Interaction</a:t>
            </a:r>
          </a:p>
          <a:p>
            <a:pPr lvl="1"/>
            <a:r>
              <a:rPr lang="en-US" dirty="0" smtClean="0"/>
              <a:t>Reminds the novice instructor to maintain alignment with learning objectives, assessment methods, and instructional materials</a:t>
            </a:r>
          </a:p>
          <a:p>
            <a:pPr lvl="1"/>
            <a:r>
              <a:rPr lang="en-US" dirty="0" smtClean="0"/>
              <a:t>Reminds the instructor to provide engaging, interactive activities to connect the learners, instructor, and materials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2597FF"/>
                </a:solidFill>
              </a:rPr>
              <a:t>Course Technology</a:t>
            </a:r>
          </a:p>
          <a:p>
            <a:pPr lvl="1"/>
            <a:r>
              <a:rPr lang="en-US" dirty="0" smtClean="0"/>
              <a:t>Reminds the novice instructor to consider appropriate tools from the LMS and other technologies </a:t>
            </a:r>
          </a:p>
          <a:p>
            <a:pPr lvl="1"/>
            <a:r>
              <a:rPr lang="en-US" dirty="0" smtClean="0"/>
              <a:t>Assists the instructor in learning about privacy, copyright, etc.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2380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Use of QM HE Rubric as a Framework for Instructional Technology Mentoring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07361"/>
            <a:ext cx="7940661" cy="44284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solidFill>
                  <a:srgbClr val="2597FF"/>
                </a:solidFill>
              </a:rPr>
              <a:t>Learner Support</a:t>
            </a:r>
          </a:p>
          <a:p>
            <a:pPr lvl="1"/>
            <a:r>
              <a:rPr lang="en-US" dirty="0" smtClean="0"/>
              <a:t>Reminds the novice instructor to consider the various needs of the learner as a higher education student</a:t>
            </a:r>
          </a:p>
          <a:p>
            <a:pPr lvl="1"/>
            <a:r>
              <a:rPr lang="en-US" dirty="0" smtClean="0"/>
              <a:t>Assists the instructor in learning about the various supports available within the institution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solidFill>
                  <a:srgbClr val="2597FF"/>
                </a:solidFill>
              </a:rPr>
              <a:t>Accessibility and Usability</a:t>
            </a:r>
          </a:p>
          <a:p>
            <a:pPr lvl="1"/>
            <a:r>
              <a:rPr lang="en-US" dirty="0" smtClean="0"/>
              <a:t>Reminds the novice instructor to consider appropriate accessibility issues related to the course</a:t>
            </a:r>
          </a:p>
          <a:p>
            <a:pPr lvl="1"/>
            <a:r>
              <a:rPr lang="en-US" dirty="0" smtClean="0"/>
              <a:t>Assists the instructor in learning about accessibility and usability, as well as to consider the potential student needs when designing an </a:t>
            </a:r>
            <a:r>
              <a:rPr lang="en-US" smtClean="0"/>
              <a:t>online/hybrid course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0139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Results of Mentoring with the QM Rubric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Adjunct Faculty</a:t>
            </a:r>
          </a:p>
          <a:p>
            <a:pPr lvl="1"/>
            <a:r>
              <a:rPr lang="en-US" dirty="0" smtClean="0"/>
              <a:t>New to the role of educator and/or online educator</a:t>
            </a:r>
          </a:p>
          <a:p>
            <a:pPr lvl="1"/>
            <a:r>
              <a:rPr lang="en-US" dirty="0" smtClean="0"/>
              <a:t>Courses already developed, but need training on: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ow to use LMS </a:t>
            </a:r>
          </a:p>
          <a:p>
            <a:pPr lvl="2"/>
            <a:r>
              <a:rPr lang="en-US" dirty="0" smtClean="0"/>
              <a:t>Personalize course and syllabus</a:t>
            </a:r>
          </a:p>
          <a:p>
            <a:pPr lvl="2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517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Results of Mentoring with the QM Rubric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A80000"/>
                </a:solidFill>
              </a:rPr>
              <a:t>Adjunct </a:t>
            </a:r>
            <a:r>
              <a:rPr lang="en-US" sz="3200" dirty="0" smtClean="0">
                <a:solidFill>
                  <a:srgbClr val="A80000"/>
                </a:solidFill>
              </a:rPr>
              <a:t>Faculty Example</a:t>
            </a:r>
          </a:p>
          <a:p>
            <a:pPr lvl="1"/>
            <a:r>
              <a:rPr lang="en-US" dirty="0" smtClean="0"/>
              <a:t>Mrs. D. T. with 20+ years of clinical experience</a:t>
            </a:r>
          </a:p>
          <a:p>
            <a:pPr lvl="2"/>
            <a:r>
              <a:rPr lang="en-US" dirty="0" smtClean="0"/>
              <a:t>MSN in Education and Management</a:t>
            </a:r>
          </a:p>
          <a:p>
            <a:pPr lvl="2"/>
            <a:r>
              <a:rPr lang="en-US" dirty="0" smtClean="0"/>
              <a:t>Five years of experience as clinical instructor</a:t>
            </a:r>
          </a:p>
          <a:p>
            <a:pPr lvl="2"/>
            <a:r>
              <a:rPr lang="en-US" dirty="0" smtClean="0"/>
              <a:t>Hired to teach first online course—Medical Terminology</a:t>
            </a:r>
          </a:p>
          <a:p>
            <a:pPr lvl="2"/>
            <a:r>
              <a:rPr lang="en-US" dirty="0" smtClean="0"/>
              <a:t>Little to no experience with Blackboard, e-mail, distance education</a:t>
            </a:r>
            <a:endParaRPr lang="en-US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7005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Results of Mentoring with the QM Rubric</a:t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1400" dirty="0">
                <a:solidFill>
                  <a:srgbClr val="C00000"/>
                </a:solidFill>
              </a:rPr>
              <a:t>*Standards</a:t>
            </a:r>
            <a:endParaRPr lang="en-US" sz="4000" dirty="0">
              <a:solidFill>
                <a:srgbClr val="A8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2597FF"/>
                </a:solidFill>
              </a:rPr>
              <a:t>Adjunct </a:t>
            </a:r>
            <a:r>
              <a:rPr lang="en-US" sz="3200" dirty="0" smtClean="0">
                <a:solidFill>
                  <a:srgbClr val="2597FF"/>
                </a:solidFill>
              </a:rPr>
              <a:t>Faculty and IT Mentor</a:t>
            </a:r>
          </a:p>
          <a:p>
            <a:pPr marL="457200" lvl="1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641465"/>
              </p:ext>
            </p:extLst>
          </p:nvPr>
        </p:nvGraphicFramePr>
        <p:xfrm>
          <a:off x="601670" y="3276295"/>
          <a:ext cx="7940662" cy="261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331"/>
                <a:gridCol w="3970331"/>
              </a:tblGrid>
              <a:tr h="523545">
                <a:tc>
                  <a:txBody>
                    <a:bodyPr/>
                    <a:lstStyle/>
                    <a:p>
                      <a:r>
                        <a:rPr lang="en-US" dirty="0" smtClean="0"/>
                        <a:t>Adjunct 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Mentor</a:t>
                      </a:r>
                      <a:endParaRPr lang="en-US" dirty="0"/>
                    </a:p>
                  </a:txBody>
                  <a:tcPr/>
                </a:tc>
              </a:tr>
              <a:tr h="523545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Facilitator </a:t>
                      </a:r>
                      <a:r>
                        <a:rPr lang="en-US" b="1" dirty="0" smtClean="0">
                          <a:solidFill>
                            <a:srgbClr val="A80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A8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r>
                        <a:rPr lang="en-US" baseline="0" dirty="0" smtClean="0"/>
                        <a:t> Facilitator (Course Guest) </a:t>
                      </a:r>
                      <a:r>
                        <a:rPr lang="en-US" b="1" baseline="0" dirty="0" smtClean="0">
                          <a:solidFill>
                            <a:srgbClr val="A8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A80000"/>
                        </a:solidFill>
                      </a:endParaRPr>
                    </a:p>
                  </a:txBody>
                  <a:tcPr/>
                </a:tc>
              </a:tr>
              <a:tr h="523545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Leader/Faculty</a:t>
                      </a:r>
                      <a:r>
                        <a:rPr lang="en-US" baseline="0" dirty="0" smtClean="0"/>
                        <a:t> of Record </a:t>
                      </a:r>
                      <a:r>
                        <a:rPr lang="en-US" b="1" baseline="0" dirty="0" smtClean="0">
                          <a:solidFill>
                            <a:srgbClr val="A8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A8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Course Instructional Design </a:t>
                      </a:r>
                      <a:r>
                        <a:rPr lang="en-US" b="1" dirty="0" smtClean="0">
                          <a:solidFill>
                            <a:srgbClr val="A80000"/>
                          </a:solidFill>
                        </a:rPr>
                        <a:t>1-5,</a:t>
                      </a:r>
                      <a:r>
                        <a:rPr lang="en-US" b="1" baseline="0" dirty="0" smtClean="0">
                          <a:solidFill>
                            <a:srgbClr val="A80000"/>
                          </a:solidFill>
                        </a:rPr>
                        <a:t> 8</a:t>
                      </a:r>
                      <a:endParaRPr lang="en-US" b="1" dirty="0">
                        <a:solidFill>
                          <a:srgbClr val="A80000"/>
                        </a:solidFill>
                      </a:endParaRPr>
                    </a:p>
                  </a:txBody>
                  <a:tcPr/>
                </a:tc>
              </a:tr>
              <a:tr h="523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Correspondent with Students </a:t>
                      </a:r>
                      <a:r>
                        <a:rPr lang="en-US" b="1" dirty="0" smtClean="0">
                          <a:solidFill>
                            <a:srgbClr val="A8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 for Faculty</a:t>
                      </a:r>
                    </a:p>
                  </a:txBody>
                  <a:tcPr/>
                </a:tc>
              </a:tr>
              <a:tr h="523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Typical</a:t>
                      </a:r>
                      <a:r>
                        <a:rPr lang="en-US" baseline="0" dirty="0" smtClean="0"/>
                        <a:t> Faculty 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Troubleshooting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196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Results of Mentoring with the QM Rubric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A80000"/>
                </a:solidFill>
              </a:rPr>
              <a:t>Existing Full-time Tenured Faculty</a:t>
            </a:r>
            <a:endParaRPr lang="en-US" sz="3200" dirty="0" smtClean="0">
              <a:solidFill>
                <a:srgbClr val="A80000"/>
              </a:solidFill>
            </a:endParaRPr>
          </a:p>
          <a:p>
            <a:pPr lvl="1"/>
            <a:r>
              <a:rPr lang="en-US" dirty="0" smtClean="0"/>
              <a:t>Familiar with basics of LMS, but need assistance with:</a:t>
            </a:r>
          </a:p>
          <a:p>
            <a:pPr lvl="2"/>
            <a:r>
              <a:rPr lang="en-US" dirty="0" smtClean="0"/>
              <a:t>Updating course</a:t>
            </a:r>
          </a:p>
          <a:p>
            <a:pPr lvl="2"/>
            <a:r>
              <a:rPr lang="en-US" dirty="0" smtClean="0"/>
              <a:t>Advanced or new features of LMS</a:t>
            </a:r>
          </a:p>
          <a:p>
            <a:pPr lvl="2"/>
            <a:r>
              <a:rPr lang="en-US" dirty="0" smtClean="0"/>
              <a:t>Improving student engagement</a:t>
            </a:r>
          </a:p>
          <a:p>
            <a:pPr lvl="2"/>
            <a:r>
              <a:rPr lang="en-US" dirty="0" smtClean="0"/>
              <a:t>Troubleshooting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2747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Results of Mentoring with the QM Rubric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Existing Full-time Tenured</a:t>
            </a:r>
            <a:r>
              <a:rPr lang="en-US" sz="3200" dirty="0" smtClean="0">
                <a:solidFill>
                  <a:srgbClr val="C00000"/>
                </a:solidFill>
              </a:rPr>
              <a:t> Faculty Example</a:t>
            </a:r>
          </a:p>
          <a:p>
            <a:pPr lvl="1"/>
            <a:r>
              <a:rPr lang="en-US" dirty="0" smtClean="0"/>
              <a:t>Dr. L. P. with 15+ years of academic experience</a:t>
            </a:r>
          </a:p>
          <a:p>
            <a:pPr lvl="2"/>
            <a:r>
              <a:rPr lang="en-US" dirty="0" smtClean="0"/>
              <a:t>PhD, MSN in Nursing Administration</a:t>
            </a:r>
          </a:p>
          <a:p>
            <a:pPr lvl="2"/>
            <a:r>
              <a:rPr lang="en-US" dirty="0" smtClean="0"/>
              <a:t>Chair of Department of Nursing</a:t>
            </a:r>
          </a:p>
          <a:p>
            <a:pPr lvl="2"/>
            <a:r>
              <a:rPr lang="en-US" dirty="0" smtClean="0"/>
              <a:t>Teaches fully-online nursing elective courses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1199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Results of Mentoring with the QM </a:t>
            </a:r>
            <a:r>
              <a:rPr lang="en-US" sz="4000" dirty="0" smtClean="0">
                <a:solidFill>
                  <a:srgbClr val="C00000"/>
                </a:solidFill>
              </a:rPr>
              <a:t>Rubric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1400" dirty="0" smtClean="0">
                <a:solidFill>
                  <a:srgbClr val="C00000"/>
                </a:solidFill>
              </a:rPr>
              <a:t>*Standards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2597FF"/>
                </a:solidFill>
              </a:rPr>
              <a:t>Existing Full-Time Tenured Faculty</a:t>
            </a:r>
          </a:p>
          <a:p>
            <a:pPr marL="457200" lvl="1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958605"/>
              </p:ext>
            </p:extLst>
          </p:nvPr>
        </p:nvGraphicFramePr>
        <p:xfrm>
          <a:off x="601670" y="2970885"/>
          <a:ext cx="7940662" cy="349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331"/>
                <a:gridCol w="3970331"/>
              </a:tblGrid>
              <a:tr h="523545">
                <a:tc>
                  <a:txBody>
                    <a:bodyPr/>
                    <a:lstStyle/>
                    <a:p>
                      <a:r>
                        <a:rPr lang="en-US" dirty="0" smtClean="0"/>
                        <a:t>Existing</a:t>
                      </a:r>
                      <a:r>
                        <a:rPr lang="en-US" baseline="0" dirty="0" smtClean="0"/>
                        <a:t> Full-Time Tenured 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Mentor</a:t>
                      </a:r>
                      <a:endParaRPr lang="en-US" dirty="0"/>
                    </a:p>
                  </a:txBody>
                  <a:tcPr/>
                </a:tc>
              </a:tr>
              <a:tr h="523545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Facilitator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 Faculty re: Course Instructional Design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1-8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3545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Leader/Faculty</a:t>
                      </a:r>
                      <a:r>
                        <a:rPr lang="en-US" baseline="0" dirty="0" smtClean="0"/>
                        <a:t> of Record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</a:t>
                      </a:r>
                      <a:r>
                        <a:rPr lang="en-US" baseline="0" dirty="0" smtClean="0"/>
                        <a:t> Faculty re:  LMS System Functions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3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Correspondent with Students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</a:t>
                      </a:r>
                      <a:r>
                        <a:rPr lang="en-US" baseline="0" dirty="0" smtClean="0"/>
                        <a:t> Faculty re:  Student Engagement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3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Typical</a:t>
                      </a:r>
                      <a:r>
                        <a:rPr lang="en-US" baseline="0" dirty="0" smtClean="0"/>
                        <a:t> Faculty 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Available for Faculty</a:t>
                      </a:r>
                    </a:p>
                  </a:txBody>
                  <a:tcPr/>
                </a:tc>
              </a:tr>
              <a:tr h="523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Troubleshooting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05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500" dirty="0" smtClean="0">
                <a:solidFill>
                  <a:srgbClr val="C00000"/>
                </a:solidFill>
              </a:rPr>
              <a:t>Following this session, participants will be able to:</a:t>
            </a:r>
          </a:p>
          <a:p>
            <a:pPr lvl="1"/>
            <a:r>
              <a:rPr lang="en-US" dirty="0"/>
              <a:t>describe the use of the QM Higher Education Rubric as a faculty development framework to increase course development and online teaching </a:t>
            </a:r>
            <a:r>
              <a:rPr lang="en-US" dirty="0" smtClean="0"/>
              <a:t>competence</a:t>
            </a:r>
          </a:p>
          <a:p>
            <a:pPr lvl="1"/>
            <a:r>
              <a:rPr lang="en-US" dirty="0"/>
              <a:t>identify three ways in which the QM Higher Education Rubric can be used in their own faculty mentor-mentee </a:t>
            </a:r>
            <a:r>
              <a:rPr lang="en-US" dirty="0" smtClean="0"/>
              <a:t>relationships</a:t>
            </a:r>
          </a:p>
          <a:p>
            <a:pPr lvl="1"/>
            <a:r>
              <a:rPr lang="en-US" dirty="0"/>
              <a:t>discuss the use of the QM Higher Education Rubric for course development when minimal instructional design resources are available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Results of Mentoring with the QM Rubric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New Tenure-Track Faculty</a:t>
            </a:r>
            <a:endParaRPr lang="en-US" sz="32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New to the role of educator and/or online educator</a:t>
            </a:r>
          </a:p>
          <a:p>
            <a:pPr lvl="1"/>
            <a:r>
              <a:rPr lang="en-US" dirty="0" smtClean="0"/>
              <a:t>Needs assistance </a:t>
            </a:r>
            <a:r>
              <a:rPr lang="en-US" dirty="0" smtClean="0"/>
              <a:t>with how to:</a:t>
            </a:r>
          </a:p>
          <a:p>
            <a:pPr lvl="2"/>
            <a:r>
              <a:rPr lang="en-US" dirty="0" smtClean="0"/>
              <a:t>Create courses from scratch</a:t>
            </a:r>
          </a:p>
          <a:p>
            <a:pPr lvl="2"/>
            <a:r>
              <a:rPr lang="en-US" dirty="0" smtClean="0"/>
              <a:t>Revise courses</a:t>
            </a:r>
          </a:p>
          <a:p>
            <a:pPr lvl="2"/>
            <a:r>
              <a:rPr lang="en-US" dirty="0" smtClean="0"/>
              <a:t>Use </a:t>
            </a:r>
            <a:r>
              <a:rPr lang="en-US" dirty="0" smtClean="0"/>
              <a:t>LMS </a:t>
            </a:r>
            <a:endParaRPr lang="en-US" dirty="0" smtClean="0"/>
          </a:p>
          <a:p>
            <a:pPr lvl="2"/>
            <a:r>
              <a:rPr lang="en-US" dirty="0" smtClean="0"/>
              <a:t>Teach both face-to-face and online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0907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Results of Mentoring with the QM Rubric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New Tenure-Track </a:t>
            </a:r>
            <a:r>
              <a:rPr lang="en-US" sz="3200" dirty="0" smtClean="0">
                <a:solidFill>
                  <a:srgbClr val="C00000"/>
                </a:solidFill>
              </a:rPr>
              <a:t>Faculty Example</a:t>
            </a:r>
          </a:p>
          <a:p>
            <a:pPr lvl="1"/>
            <a:r>
              <a:rPr lang="en-US" dirty="0" smtClean="0"/>
              <a:t>Jodi Myers, MSN, APRN </a:t>
            </a:r>
          </a:p>
          <a:p>
            <a:pPr lvl="2"/>
            <a:r>
              <a:rPr lang="en-US" dirty="0" smtClean="0"/>
              <a:t>7 years nursing experience (cardiovascular critical care)</a:t>
            </a:r>
          </a:p>
          <a:p>
            <a:pPr lvl="2"/>
            <a:r>
              <a:rPr lang="en-US" dirty="0" smtClean="0"/>
              <a:t>3 years APRN experience (</a:t>
            </a:r>
            <a:r>
              <a:rPr lang="en-US" dirty="0" err="1" smtClean="0"/>
              <a:t>electrocardiophysiology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2 years experience as clinical/lab instructor</a:t>
            </a:r>
            <a:endParaRPr lang="en-US" dirty="0" smtClean="0">
              <a:solidFill>
                <a:prstClr val="white"/>
              </a:solidFill>
            </a:endParaRPr>
          </a:p>
          <a:p>
            <a:pPr lvl="1"/>
            <a:r>
              <a:rPr lang="en-US" dirty="0" smtClean="0">
                <a:solidFill>
                  <a:prstClr val="white"/>
                </a:solidFill>
              </a:rPr>
              <a:t>Teaching face-to-face courses</a:t>
            </a:r>
          </a:p>
          <a:p>
            <a:pPr lvl="1"/>
            <a:r>
              <a:rPr lang="en-US" dirty="0" smtClean="0">
                <a:solidFill>
                  <a:prstClr val="white"/>
                </a:solidFill>
              </a:rPr>
              <a:t>No preparation as an academic educator</a:t>
            </a:r>
            <a:endParaRPr lang="en-US" dirty="0">
              <a:solidFill>
                <a:prstClr val="white"/>
              </a:solidFill>
            </a:endParaRPr>
          </a:p>
          <a:p>
            <a:pPr lvl="2"/>
            <a:r>
              <a:rPr lang="en-US" dirty="0" smtClean="0"/>
              <a:t>Needs assistance with how to do most everything!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03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76352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Results of Mentoring with the QM Rubric</a:t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1400" dirty="0">
                <a:solidFill>
                  <a:srgbClr val="C00000"/>
                </a:solidFill>
              </a:rPr>
              <a:t>*Standards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58114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2597FF"/>
                </a:solidFill>
              </a:rPr>
              <a:t>New Tenure-Track</a:t>
            </a:r>
            <a:r>
              <a:rPr lang="en-US" sz="3200" dirty="0" smtClean="0">
                <a:solidFill>
                  <a:srgbClr val="2597FF"/>
                </a:solidFill>
              </a:rPr>
              <a:t> Faculty (1</a:t>
            </a:r>
            <a:r>
              <a:rPr lang="en-US" sz="3200" baseline="30000" dirty="0" smtClean="0">
                <a:solidFill>
                  <a:srgbClr val="2597FF"/>
                </a:solidFill>
              </a:rPr>
              <a:t>st</a:t>
            </a:r>
            <a:r>
              <a:rPr lang="en-US" sz="3200" dirty="0" smtClean="0">
                <a:solidFill>
                  <a:srgbClr val="2597FF"/>
                </a:solidFill>
              </a:rPr>
              <a:t> semester)</a:t>
            </a:r>
          </a:p>
          <a:p>
            <a:pPr marL="457200" lvl="1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908587"/>
              </p:ext>
            </p:extLst>
          </p:nvPr>
        </p:nvGraphicFramePr>
        <p:xfrm>
          <a:off x="601670" y="2360065"/>
          <a:ext cx="794066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331"/>
                <a:gridCol w="3970331"/>
              </a:tblGrid>
              <a:tr h="323678">
                <a:tc>
                  <a:txBody>
                    <a:bodyPr/>
                    <a:lstStyle/>
                    <a:p>
                      <a:r>
                        <a:rPr lang="en-US" dirty="0" smtClean="0"/>
                        <a:t>New Tenure-Track</a:t>
                      </a:r>
                      <a:r>
                        <a:rPr lang="en-US" baseline="0" dirty="0" smtClean="0"/>
                        <a:t> 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Mentor</a:t>
                      </a:r>
                      <a:endParaRPr lang="en-US" dirty="0"/>
                    </a:p>
                  </a:txBody>
                  <a:tcPr/>
                </a:tc>
              </a:tr>
              <a:tr h="323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Course Co-Facilitator 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Course Leader/Faculty</a:t>
                      </a:r>
                      <a:r>
                        <a:rPr lang="en-US" baseline="0" dirty="0" smtClean="0"/>
                        <a:t> of Record 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2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Typical</a:t>
                      </a:r>
                      <a:r>
                        <a:rPr lang="en-US" baseline="0" dirty="0" smtClean="0"/>
                        <a:t> Faculty Functions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</a:t>
                      </a:r>
                      <a:r>
                        <a:rPr lang="en-US" baseline="0" dirty="0" smtClean="0"/>
                        <a:t> Faculty re:  University, College, Departmental, and Program Policies 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1, 7, 8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6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Correspondent with Students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</a:t>
                      </a:r>
                      <a:r>
                        <a:rPr lang="en-US" baseline="0" dirty="0" smtClean="0"/>
                        <a:t> Faculty re:  LMS System </a:t>
                      </a:r>
                      <a:r>
                        <a:rPr lang="en-US" baseline="0" dirty="0" smtClean="0"/>
                        <a:t>Functions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76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</a:t>
                      </a:r>
                      <a:r>
                        <a:rPr lang="en-US" baseline="0" dirty="0" smtClean="0"/>
                        <a:t> Faculty re:  Course Alignment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2, 3, 4, 5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6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</a:t>
                      </a:r>
                      <a:r>
                        <a:rPr lang="en-US" baseline="0" dirty="0" smtClean="0"/>
                        <a:t> Faculty re:  Student </a:t>
                      </a:r>
                      <a:r>
                        <a:rPr lang="en-US" baseline="0" dirty="0" smtClean="0"/>
                        <a:t>Engagement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39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Available for </a:t>
                      </a:r>
                      <a:r>
                        <a:rPr lang="en-US" dirty="0" smtClean="0"/>
                        <a:t>Faculty </a:t>
                      </a:r>
                      <a:endParaRPr lang="en-US" dirty="0" smtClean="0"/>
                    </a:p>
                  </a:txBody>
                  <a:tcPr/>
                </a:tc>
              </a:tr>
              <a:tr h="338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Troubleshooting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766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76352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Results of Mentoring with the QM Rubric</a:t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1400" dirty="0">
                <a:solidFill>
                  <a:srgbClr val="C00000"/>
                </a:solidFill>
              </a:rPr>
              <a:t>*Standards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58114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2597FF"/>
                </a:solidFill>
              </a:rPr>
              <a:t>New Tenure-Track</a:t>
            </a:r>
            <a:r>
              <a:rPr lang="en-US" sz="3200" dirty="0" smtClean="0">
                <a:solidFill>
                  <a:srgbClr val="2597FF"/>
                </a:solidFill>
              </a:rPr>
              <a:t> Faculty (2</a:t>
            </a:r>
            <a:r>
              <a:rPr lang="en-US" sz="3200" baseline="30000" dirty="0" smtClean="0">
                <a:solidFill>
                  <a:srgbClr val="2597FF"/>
                </a:solidFill>
              </a:rPr>
              <a:t>nd</a:t>
            </a:r>
            <a:r>
              <a:rPr lang="en-US" sz="3200" dirty="0" smtClean="0">
                <a:solidFill>
                  <a:srgbClr val="2597FF"/>
                </a:solidFill>
              </a:rPr>
              <a:t> semester)</a:t>
            </a:r>
          </a:p>
          <a:p>
            <a:pPr marL="457200" lvl="1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60697"/>
              </p:ext>
            </p:extLst>
          </p:nvPr>
        </p:nvGraphicFramePr>
        <p:xfrm>
          <a:off x="601670" y="2512770"/>
          <a:ext cx="7940662" cy="4061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331"/>
                <a:gridCol w="3970331"/>
              </a:tblGrid>
              <a:tr h="323678">
                <a:tc>
                  <a:txBody>
                    <a:bodyPr/>
                    <a:lstStyle/>
                    <a:p>
                      <a:r>
                        <a:rPr lang="en-US" dirty="0" smtClean="0"/>
                        <a:t>New Tenure-Track</a:t>
                      </a:r>
                      <a:r>
                        <a:rPr lang="en-US" baseline="0" dirty="0" smtClean="0"/>
                        <a:t> 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Mentor</a:t>
                      </a:r>
                      <a:endParaRPr lang="en-US" dirty="0"/>
                    </a:p>
                  </a:txBody>
                  <a:tcPr/>
                </a:tc>
              </a:tr>
              <a:tr h="323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Course</a:t>
                      </a:r>
                      <a:r>
                        <a:rPr lang="en-US" baseline="0" dirty="0" smtClean="0"/>
                        <a:t> Leader/Faculty of Record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 Faculty re: Course Instructional Design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1-8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2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Typical</a:t>
                      </a:r>
                      <a:r>
                        <a:rPr lang="en-US" baseline="0" dirty="0" smtClean="0"/>
                        <a:t> Faculty Functions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</a:t>
                      </a:r>
                      <a:r>
                        <a:rPr lang="en-US" baseline="0" dirty="0" smtClean="0"/>
                        <a:t> Faculty re:  LMS System </a:t>
                      </a:r>
                      <a:r>
                        <a:rPr lang="en-US" baseline="0" dirty="0" smtClean="0"/>
                        <a:t>Functions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6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Correspondent with Students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</a:t>
                      </a:r>
                      <a:r>
                        <a:rPr lang="en-US" baseline="0" dirty="0" smtClean="0"/>
                        <a:t> Faculty re:  Student </a:t>
                      </a:r>
                      <a:r>
                        <a:rPr lang="en-US" baseline="0" dirty="0" smtClean="0"/>
                        <a:t>Engagement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6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Educate</a:t>
                      </a:r>
                      <a:r>
                        <a:rPr lang="en-US" baseline="0" dirty="0" smtClean="0"/>
                        <a:t> Faculty re:  Course Alignment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2, 3, 4, 5</a:t>
                      </a:r>
                      <a:endParaRPr lang="en-US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6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Available for Faculty</a:t>
                      </a:r>
                    </a:p>
                  </a:txBody>
                  <a:tcPr/>
                </a:tc>
              </a:tr>
              <a:tr h="566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Troubleshooting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524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Results of Mentoring with the QM Rubric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New Tenure-Track </a:t>
            </a:r>
            <a:r>
              <a:rPr lang="en-US" sz="3200" dirty="0" smtClean="0">
                <a:solidFill>
                  <a:srgbClr val="C00000"/>
                </a:solidFill>
              </a:rPr>
              <a:t>Faculty 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How can this be used in your institution?</a:t>
            </a:r>
          </a:p>
          <a:p>
            <a:pPr lvl="1"/>
            <a:r>
              <a:rPr lang="en-US" sz="3200" dirty="0" smtClean="0"/>
              <a:t>Nursing</a:t>
            </a:r>
          </a:p>
          <a:p>
            <a:pPr lvl="2"/>
            <a:r>
              <a:rPr lang="en-US" dirty="0" smtClean="0"/>
              <a:t>Consider NLN Core Competencies for Nurse Educators</a:t>
            </a:r>
          </a:p>
          <a:p>
            <a:pPr lvl="2"/>
            <a:r>
              <a:rPr lang="en-US" dirty="0" smtClean="0"/>
              <a:t>Consider Benner’s Novice-to-Expert Theory in the development of Novice-to-Expert Nurse Educators</a:t>
            </a:r>
            <a:endParaRPr lang="en-US" dirty="0" smtClean="0"/>
          </a:p>
          <a:p>
            <a:pPr lvl="1"/>
            <a:r>
              <a:rPr lang="en-US" sz="3200" dirty="0" smtClean="0"/>
              <a:t>Non-Nursing</a:t>
            </a:r>
            <a:endParaRPr lang="en-US" sz="32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28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1138425"/>
            <a:ext cx="8856889" cy="7635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NLN Core Competencies of Nurse Educators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2597FF"/>
                </a:solidFill>
              </a:rPr>
              <a:t>8 competencies</a:t>
            </a:r>
            <a:r>
              <a:rPr lang="en-US" sz="3000" b="1" dirty="0">
                <a:solidFill>
                  <a:srgbClr val="2597FF"/>
                </a:solidFill>
              </a:rPr>
              <a:t> </a:t>
            </a:r>
            <a:r>
              <a:rPr lang="en-US" sz="3000" b="1" dirty="0" smtClean="0">
                <a:solidFill>
                  <a:srgbClr val="2597FF"/>
                </a:solidFill>
              </a:rPr>
              <a:t>with 66 task statements: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Facilitate learning  </a:t>
            </a:r>
            <a:r>
              <a:rPr lang="en-US" b="1" dirty="0" smtClean="0">
                <a:solidFill>
                  <a:srgbClr val="C00000"/>
                </a:solidFill>
              </a:rPr>
              <a:t>1-8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Facilitate learner development and socialization  </a:t>
            </a:r>
            <a:r>
              <a:rPr lang="en-US" b="1" dirty="0" smtClean="0">
                <a:solidFill>
                  <a:srgbClr val="C00000"/>
                </a:solidFill>
              </a:rPr>
              <a:t>5, 7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assessment and evaluation strategies  </a:t>
            </a:r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Participate in curriculum design and evaluation of program outcomes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 as a change agent and leader  </a:t>
            </a:r>
            <a:r>
              <a:rPr lang="en-US" b="1" dirty="0" smtClean="0">
                <a:solidFill>
                  <a:srgbClr val="C00000"/>
                </a:solidFill>
              </a:rPr>
              <a:t>1-8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Pursue continuous quality improvement in the nurse educator role  </a:t>
            </a:r>
            <a:r>
              <a:rPr lang="en-US" b="1" dirty="0" smtClean="0">
                <a:solidFill>
                  <a:srgbClr val="C00000"/>
                </a:solidFill>
              </a:rPr>
              <a:t>1-8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 in scholarship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 within the educational environment</a:t>
            </a:r>
          </a:p>
          <a:p>
            <a:pPr marL="0" indent="0" algn="r">
              <a:buNone/>
            </a:pPr>
            <a:r>
              <a:rPr lang="en-US" sz="1400" b="1" dirty="0" smtClean="0">
                <a:solidFill>
                  <a:srgbClr val="C00000"/>
                </a:solidFill>
              </a:rPr>
              <a:t>*Standards</a:t>
            </a:r>
            <a:endParaRPr lang="en-US" sz="1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50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1138425"/>
            <a:ext cx="8856889" cy="7635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Benner’s Novice-to-Expert Theory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2597FF"/>
                </a:solidFill>
              </a:rPr>
              <a:t>5 stages of competence</a:t>
            </a:r>
            <a:r>
              <a:rPr lang="en-US" sz="3000" b="1" dirty="0" smtClean="0">
                <a:solidFill>
                  <a:srgbClr val="2597FF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Novice Stage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Advanced Beginner Stage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Competent Stage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Proficient Stage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Expert Stage</a:t>
            </a:r>
          </a:p>
          <a:p>
            <a:pPr marL="0" indent="0" algn="r">
              <a:buNone/>
            </a:pPr>
            <a:endParaRPr lang="en-US" sz="1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12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54375" y="3581706"/>
            <a:ext cx="7772400" cy="2569122"/>
          </a:xfrm>
        </p:spPr>
        <p:txBody>
          <a:bodyPr>
            <a:normAutofit/>
          </a:bodyPr>
          <a:lstStyle/>
          <a:p>
            <a:pPr marL="0" lvl="1" algn="r"/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How can the </a:t>
            </a:r>
            <a:r>
              <a:rPr lang="en-US" sz="4000" b="1" dirty="0">
                <a:solidFill>
                  <a:srgbClr val="2597FF"/>
                </a:solidFill>
                <a:latin typeface="+mj-lt"/>
              </a:rPr>
              <a:t>QM Higher Education Rubric </a:t>
            </a:r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be </a:t>
            </a:r>
            <a:r>
              <a:rPr lang="en-US" sz="4000" b="1" dirty="0">
                <a:solidFill>
                  <a:srgbClr val="2597FF"/>
                </a:solidFill>
                <a:latin typeface="+mj-lt"/>
              </a:rPr>
              <a:t>used in </a:t>
            </a:r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faculty </a:t>
            </a:r>
            <a:r>
              <a:rPr lang="en-US" sz="4000" b="1" dirty="0">
                <a:solidFill>
                  <a:srgbClr val="2597FF"/>
                </a:solidFill>
                <a:latin typeface="+mj-lt"/>
              </a:rPr>
              <a:t>mentor-mentee </a:t>
            </a:r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relationships 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in your discipline</a:t>
            </a:r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,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 at your institution</a:t>
            </a:r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?</a:t>
            </a:r>
            <a:endParaRPr lang="en-US" sz="4000" b="1" dirty="0">
              <a:solidFill>
                <a:srgbClr val="2597FF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21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54375" y="3581706"/>
            <a:ext cx="7772400" cy="2569122"/>
          </a:xfrm>
        </p:spPr>
        <p:txBody>
          <a:bodyPr>
            <a:normAutofit/>
          </a:bodyPr>
          <a:lstStyle/>
          <a:p>
            <a:pPr marL="0" lvl="1" algn="r"/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How can the </a:t>
            </a:r>
            <a:r>
              <a:rPr lang="en-US" sz="4000" b="1" dirty="0">
                <a:solidFill>
                  <a:srgbClr val="2597FF"/>
                </a:solidFill>
                <a:latin typeface="+mj-lt"/>
              </a:rPr>
              <a:t>QM Higher Education Rubric </a:t>
            </a:r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be </a:t>
            </a:r>
            <a:r>
              <a:rPr lang="en-US" sz="4000" b="1" dirty="0">
                <a:solidFill>
                  <a:srgbClr val="2597FF"/>
                </a:solidFill>
                <a:latin typeface="+mj-lt"/>
              </a:rPr>
              <a:t>used in </a:t>
            </a:r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to assist in course development 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in your discipline</a:t>
            </a:r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,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 at your institution</a:t>
            </a:r>
            <a:r>
              <a:rPr lang="en-US" sz="4000" b="1" dirty="0" smtClean="0">
                <a:solidFill>
                  <a:srgbClr val="2597FF"/>
                </a:solidFill>
                <a:latin typeface="+mj-lt"/>
              </a:rPr>
              <a:t>?</a:t>
            </a:r>
            <a:endParaRPr lang="en-US" sz="4000" b="1" dirty="0">
              <a:solidFill>
                <a:srgbClr val="2597FF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2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581149"/>
          </a:xfrm>
        </p:spPr>
        <p:txBody>
          <a:bodyPr>
            <a:normAutofit fontScale="85000" lnSpcReduction="20000"/>
          </a:bodyPr>
          <a:lstStyle/>
          <a:p>
            <a:r>
              <a:rPr lang="en-US" sz="3300" b="1" dirty="0" smtClean="0">
                <a:solidFill>
                  <a:srgbClr val="C00000"/>
                </a:solidFill>
              </a:rPr>
              <a:t>Ladonna Michelle McClave</a:t>
            </a:r>
          </a:p>
          <a:p>
            <a:pPr lvl="1"/>
            <a:r>
              <a:rPr lang="en-US" dirty="0" smtClean="0"/>
              <a:t>BSN with 10 years experience as RN </a:t>
            </a:r>
          </a:p>
          <a:p>
            <a:pPr lvl="1"/>
            <a:r>
              <a:rPr lang="en-US" dirty="0" smtClean="0"/>
              <a:t>MSN Nursing Education</a:t>
            </a:r>
          </a:p>
          <a:p>
            <a:pPr lvl="1"/>
            <a:r>
              <a:rPr lang="en-US" dirty="0" smtClean="0"/>
              <a:t>Associate Professor of Nursing for 8 years</a:t>
            </a:r>
          </a:p>
          <a:p>
            <a:pPr lvl="1"/>
            <a:r>
              <a:rPr lang="en-US" dirty="0" err="1" smtClean="0"/>
              <a:t>Ed.D</a:t>
            </a:r>
            <a:r>
              <a:rPr lang="en-US" dirty="0" smtClean="0"/>
              <a:t>.(candidate) in Educational Technology Leadership</a:t>
            </a:r>
          </a:p>
          <a:p>
            <a:pPr lvl="1"/>
            <a:r>
              <a:rPr lang="en-US" dirty="0" smtClean="0"/>
              <a:t>Formerly certified as Quality Matters Master Reviewer</a:t>
            </a:r>
          </a:p>
          <a:p>
            <a:pPr lvl="1"/>
            <a:r>
              <a:rPr lang="en-US" dirty="0" smtClean="0"/>
              <a:t>Currently certified as Quality Matters Reviewer</a:t>
            </a:r>
            <a:endParaRPr lang="en-US" dirty="0"/>
          </a:p>
          <a:p>
            <a:r>
              <a:rPr lang="en-US" sz="3300" b="1" dirty="0" smtClean="0">
                <a:solidFill>
                  <a:srgbClr val="C00000"/>
                </a:solidFill>
              </a:rPr>
              <a:t>Jodi Myers</a:t>
            </a:r>
          </a:p>
          <a:p>
            <a:pPr lvl="1"/>
            <a:r>
              <a:rPr lang="en-US" dirty="0" smtClean="0"/>
              <a:t>BSN with 7 years experience as RN</a:t>
            </a:r>
          </a:p>
          <a:p>
            <a:pPr lvl="1"/>
            <a:r>
              <a:rPr lang="en-US" dirty="0" smtClean="0"/>
              <a:t>MSN Family Nurse Practitioner </a:t>
            </a:r>
          </a:p>
          <a:p>
            <a:pPr lvl="1"/>
            <a:r>
              <a:rPr lang="en-US" dirty="0" smtClean="0"/>
              <a:t>FNP APRN for 4 years</a:t>
            </a:r>
          </a:p>
          <a:p>
            <a:pPr lvl="1"/>
            <a:r>
              <a:rPr lang="en-US" dirty="0" smtClean="0"/>
              <a:t>Currently working on DNP</a:t>
            </a:r>
          </a:p>
        </p:txBody>
      </p:sp>
    </p:spTree>
    <p:extLst>
      <p:ext uri="{BB962C8B-B14F-4D97-AF65-F5344CB8AC3E}">
        <p14:creationId xmlns:p14="http://schemas.microsoft.com/office/powerpoint/2010/main" val="79252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Questions for YOU!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2597FF"/>
                </a:solidFill>
              </a:rPr>
              <a:t>Are you in higher education?</a:t>
            </a:r>
          </a:p>
          <a:p>
            <a:r>
              <a:rPr lang="en-US" dirty="0" smtClean="0">
                <a:solidFill>
                  <a:srgbClr val="2597FF"/>
                </a:solidFill>
              </a:rPr>
              <a:t>Are you looking for new ways to address faculty development?</a:t>
            </a:r>
          </a:p>
          <a:p>
            <a:r>
              <a:rPr lang="en-US" dirty="0" smtClean="0">
                <a:solidFill>
                  <a:srgbClr val="2597FF"/>
                </a:solidFill>
              </a:rPr>
              <a:t>Do you currently use the QM HE Rubric?</a:t>
            </a:r>
          </a:p>
          <a:p>
            <a:r>
              <a:rPr lang="en-US" dirty="0" smtClean="0">
                <a:solidFill>
                  <a:srgbClr val="2597FF"/>
                </a:solidFill>
              </a:rPr>
              <a:t>Does your institution subscribe to QM?</a:t>
            </a:r>
          </a:p>
          <a:p>
            <a:r>
              <a:rPr lang="en-US" dirty="0" smtClean="0">
                <a:solidFill>
                  <a:srgbClr val="2597FF"/>
                </a:solidFill>
              </a:rPr>
              <a:t>Does your institution have dedicated Instructional Designers? If so, what is their role?</a:t>
            </a:r>
          </a:p>
          <a:p>
            <a:r>
              <a:rPr lang="en-US" dirty="0" smtClean="0">
                <a:solidFill>
                  <a:srgbClr val="2597FF"/>
                </a:solidFill>
              </a:rPr>
              <a:t>Is course design/development an expectation in your role?</a:t>
            </a:r>
          </a:p>
          <a:p>
            <a:r>
              <a:rPr lang="en-US" dirty="0" smtClean="0">
                <a:solidFill>
                  <a:srgbClr val="2597FF"/>
                </a:solidFill>
              </a:rPr>
              <a:t>Do you have new faculty in your department?</a:t>
            </a:r>
          </a:p>
          <a:p>
            <a:r>
              <a:rPr lang="en-US" dirty="0" smtClean="0">
                <a:solidFill>
                  <a:srgbClr val="2597FF"/>
                </a:solidFill>
              </a:rPr>
              <a:t>Do you have adjunct faculty in your department?</a:t>
            </a:r>
          </a:p>
          <a:p>
            <a:r>
              <a:rPr lang="en-US" dirty="0" smtClean="0">
                <a:solidFill>
                  <a:srgbClr val="2597FF"/>
                </a:solidFill>
              </a:rPr>
              <a:t>Do your tenured, full-time faculty need assistance with meeting QM HE Rubric standards?</a:t>
            </a:r>
          </a:p>
          <a:p>
            <a:endParaRPr lang="en-US" dirty="0" smtClean="0">
              <a:solidFill>
                <a:srgbClr val="2597FF"/>
              </a:solidFill>
            </a:endParaRPr>
          </a:p>
          <a:p>
            <a:endParaRPr lang="en-US" dirty="0">
              <a:solidFill>
                <a:srgbClr val="2597FF"/>
              </a:solidFill>
            </a:endParaRPr>
          </a:p>
          <a:p>
            <a:endParaRPr lang="en-US" dirty="0" smtClean="0">
              <a:solidFill>
                <a:srgbClr val="259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6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Morehead State University</a:t>
            </a:r>
          </a:p>
          <a:p>
            <a:pPr lvl="1"/>
            <a:r>
              <a:rPr lang="en-US" dirty="0"/>
              <a:t>Department of Nursing includes Baccalaureate Nursing Program with two tracks:</a:t>
            </a:r>
          </a:p>
          <a:p>
            <a:pPr lvl="2"/>
            <a:r>
              <a:rPr lang="en-US" dirty="0"/>
              <a:t>Traditional, face-to-face pre-licensure program (hybrid)</a:t>
            </a:r>
          </a:p>
          <a:p>
            <a:pPr lvl="2"/>
            <a:r>
              <a:rPr lang="en-US" dirty="0"/>
              <a:t>Fully online RN-BSN program</a:t>
            </a:r>
          </a:p>
          <a:p>
            <a:pPr lvl="1"/>
            <a:r>
              <a:rPr lang="en-US" dirty="0" smtClean="0"/>
              <a:t>Instructional technology support lacking</a:t>
            </a:r>
          </a:p>
          <a:p>
            <a:pPr lvl="2"/>
            <a:r>
              <a:rPr lang="en-US" dirty="0" smtClean="0"/>
              <a:t>Minimal IT assistance (tutorials, user guides, professional development opportunities, IT </a:t>
            </a:r>
            <a:r>
              <a:rPr lang="en-US" dirty="0" err="1" smtClean="0"/>
              <a:t>bootcamp</a:t>
            </a:r>
            <a:r>
              <a:rPr lang="en-US" dirty="0"/>
              <a:t>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62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Dilemma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Multiple Adjunct Faculty</a:t>
            </a:r>
          </a:p>
          <a:p>
            <a:r>
              <a:rPr lang="en-US" b="1" dirty="0" smtClean="0"/>
              <a:t>New Full-time Tenure Track Faculty</a:t>
            </a:r>
          </a:p>
          <a:p>
            <a:r>
              <a:rPr lang="en-US" b="1" dirty="0" smtClean="0"/>
              <a:t>Tenured Faculty with little/no background in online or hybrid course design</a:t>
            </a:r>
          </a:p>
          <a:p>
            <a:endParaRPr lang="en-US" b="1" dirty="0"/>
          </a:p>
          <a:p>
            <a:r>
              <a:rPr lang="en-US" b="1" dirty="0" smtClean="0"/>
              <a:t>Solution:  </a:t>
            </a:r>
            <a:r>
              <a:rPr lang="en-US" dirty="0" smtClean="0">
                <a:solidFill>
                  <a:srgbClr val="C00000"/>
                </a:solidFill>
              </a:rPr>
              <a:t>Instructional </a:t>
            </a:r>
            <a:r>
              <a:rPr lang="en-US" dirty="0" smtClean="0">
                <a:solidFill>
                  <a:srgbClr val="C00000"/>
                </a:solidFill>
              </a:rPr>
              <a:t>Technology (IT) Mentor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5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Instructional Technology Mentor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Informal role</a:t>
            </a:r>
          </a:p>
          <a:p>
            <a:r>
              <a:rPr lang="en-US" dirty="0" smtClean="0"/>
              <a:t>“Go-to” person for issues regarding instructional technology</a:t>
            </a:r>
          </a:p>
          <a:p>
            <a:r>
              <a:rPr lang="en-US" dirty="0" smtClean="0"/>
              <a:t>Provide one-on-one mentoring in certain cases</a:t>
            </a:r>
            <a:r>
              <a:rPr lang="en-US" dirty="0"/>
              <a:t> </a:t>
            </a:r>
            <a:r>
              <a:rPr lang="en-US" dirty="0" smtClean="0"/>
              <a:t>(new adjuncts, new courses, new FT TT faculty)</a:t>
            </a:r>
          </a:p>
          <a:p>
            <a:r>
              <a:rPr lang="en-US" dirty="0" smtClean="0"/>
              <a:t>Blackboard course development/revision</a:t>
            </a:r>
          </a:p>
          <a:p>
            <a:endParaRPr lang="en-US" dirty="0"/>
          </a:p>
          <a:p>
            <a:r>
              <a:rPr lang="en-US" b="1" dirty="0" smtClean="0"/>
              <a:t>Framework:  </a:t>
            </a:r>
            <a:r>
              <a:rPr lang="en-US" b="1" dirty="0" smtClean="0">
                <a:solidFill>
                  <a:srgbClr val="2597FF"/>
                </a:solidFill>
              </a:rPr>
              <a:t>Quality Matters Higher Education 			      Rubric</a:t>
            </a:r>
          </a:p>
        </p:txBody>
      </p:sp>
    </p:spTree>
    <p:extLst>
      <p:ext uri="{BB962C8B-B14F-4D97-AF65-F5344CB8AC3E}">
        <p14:creationId xmlns:p14="http://schemas.microsoft.com/office/powerpoint/2010/main" val="307332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138425"/>
            <a:ext cx="8551480" cy="763525"/>
          </a:xfrm>
        </p:spPr>
        <p:txBody>
          <a:bodyPr>
            <a:noAutofit/>
          </a:bodyPr>
          <a:lstStyle/>
          <a:p>
            <a:r>
              <a:rPr lang="en-US" sz="4000" dirty="0" smtClean="0"/>
              <a:t>Quality Matters Higher Education Rubric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8 General Standards </a:t>
            </a:r>
            <a:r>
              <a:rPr lang="en-US" sz="3500" dirty="0" smtClean="0"/>
              <a:t>used </a:t>
            </a:r>
            <a:r>
              <a:rPr lang="en-US" sz="3500" dirty="0"/>
              <a:t>to evaluate the design of online and blended </a:t>
            </a:r>
            <a:r>
              <a:rPr lang="en-US" sz="3500" dirty="0" smtClean="0"/>
              <a:t>courses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Course Overview and Introduction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Learning Objectives (Competencies)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Assessment and Measurement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Instructional Materials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Course Activities and Learner Interaction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Course Technology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Learner Support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Accessibility and Usability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8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138425"/>
            <a:ext cx="8551480" cy="763525"/>
          </a:xfrm>
        </p:spPr>
        <p:txBody>
          <a:bodyPr>
            <a:noAutofit/>
          </a:bodyPr>
          <a:lstStyle/>
          <a:p>
            <a:r>
              <a:rPr lang="en-US" sz="4000" dirty="0" smtClean="0"/>
              <a:t>Quality Matters Higher Education Rubric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Includes the concept of </a:t>
            </a:r>
            <a:r>
              <a:rPr lang="en-US" dirty="0" smtClean="0">
                <a:solidFill>
                  <a:srgbClr val="A80000"/>
                </a:solidFill>
              </a:rPr>
              <a:t>alignment</a:t>
            </a:r>
            <a:r>
              <a:rPr lang="en-US" dirty="0">
                <a:solidFill>
                  <a:srgbClr val="A80000"/>
                </a:solidFill>
              </a:rPr>
              <a:t> </a:t>
            </a:r>
            <a:endParaRPr lang="en-US" dirty="0"/>
          </a:p>
          <a:p>
            <a:r>
              <a:rPr lang="en-US" dirty="0"/>
              <a:t>Critical course components </a:t>
            </a:r>
          </a:p>
          <a:p>
            <a:pPr lvl="2"/>
            <a:r>
              <a:rPr lang="en-US" dirty="0" smtClean="0"/>
              <a:t>Learning </a:t>
            </a:r>
            <a:r>
              <a:rPr lang="en-US" dirty="0"/>
              <a:t>Objectives (</a:t>
            </a:r>
            <a:r>
              <a:rPr lang="en-US" dirty="0" smtClean="0"/>
              <a:t>2)</a:t>
            </a:r>
          </a:p>
          <a:p>
            <a:pPr lvl="2"/>
            <a:r>
              <a:rPr lang="en-US" dirty="0" smtClean="0"/>
              <a:t>Assessment </a:t>
            </a:r>
            <a:r>
              <a:rPr lang="en-US" dirty="0"/>
              <a:t>and Measurement (</a:t>
            </a:r>
            <a:r>
              <a:rPr lang="en-US" dirty="0" smtClean="0"/>
              <a:t>3)</a:t>
            </a:r>
          </a:p>
          <a:p>
            <a:pPr lvl="2"/>
            <a:r>
              <a:rPr lang="en-US" dirty="0" smtClean="0"/>
              <a:t>Resources </a:t>
            </a:r>
            <a:r>
              <a:rPr lang="en-US" dirty="0"/>
              <a:t>and Materials (</a:t>
            </a:r>
            <a:r>
              <a:rPr lang="en-US" dirty="0" smtClean="0"/>
              <a:t>4)</a:t>
            </a:r>
          </a:p>
          <a:p>
            <a:pPr lvl="2"/>
            <a:r>
              <a:rPr lang="en-US" dirty="0" smtClean="0"/>
              <a:t>Learner </a:t>
            </a:r>
            <a:r>
              <a:rPr lang="en-US" dirty="0"/>
              <a:t>Engagement (</a:t>
            </a:r>
            <a:r>
              <a:rPr lang="en-US" dirty="0" smtClean="0"/>
              <a:t>5)</a:t>
            </a:r>
          </a:p>
          <a:p>
            <a:pPr lvl="2"/>
            <a:r>
              <a:rPr lang="en-US" dirty="0" smtClean="0"/>
              <a:t>Course </a:t>
            </a:r>
            <a:r>
              <a:rPr lang="en-US" dirty="0"/>
              <a:t>Technology (</a:t>
            </a:r>
            <a:r>
              <a:rPr lang="en-US" dirty="0" smtClean="0"/>
              <a:t>6)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work together to ensure that students achieve the </a:t>
            </a:r>
            <a:r>
              <a:rPr lang="en-US" dirty="0" smtClean="0">
                <a:solidFill>
                  <a:srgbClr val="2597FF"/>
                </a:solidFill>
              </a:rPr>
              <a:t>desired learning outcomes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when </a:t>
            </a:r>
            <a:r>
              <a:rPr lang="en-US" dirty="0"/>
              <a:t>aligned, each of these course components is directly tied to and supports the </a:t>
            </a:r>
            <a:r>
              <a:rPr lang="en-US" dirty="0">
                <a:solidFill>
                  <a:srgbClr val="2597FF"/>
                </a:solidFill>
              </a:rPr>
              <a:t>learning </a:t>
            </a:r>
            <a:r>
              <a:rPr lang="en-US" dirty="0" smtClean="0">
                <a:solidFill>
                  <a:srgbClr val="2597FF"/>
                </a:solidFill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173714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1499</Words>
  <Application>Microsoft Office PowerPoint</Application>
  <PresentationFormat>On-screen Show (4:3)</PresentationFormat>
  <Paragraphs>233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Use of Quality Matters in the Faculty Mentor-Mentee Relationship</vt:lpstr>
      <vt:lpstr>Objectives</vt:lpstr>
      <vt:lpstr>Background</vt:lpstr>
      <vt:lpstr>Questions for YOU!</vt:lpstr>
      <vt:lpstr>Background</vt:lpstr>
      <vt:lpstr>Dilemma</vt:lpstr>
      <vt:lpstr>Instructional Technology Mentor</vt:lpstr>
      <vt:lpstr>Quality Matters Higher Education Rubric</vt:lpstr>
      <vt:lpstr>Quality Matters Higher Education Rubric</vt:lpstr>
      <vt:lpstr>Use of QM HE Rubric as a Framework for Instructional Technology Mentoring </vt:lpstr>
      <vt:lpstr>Use of QM HE Rubric as a Framework for Instructional Technology Mentoring </vt:lpstr>
      <vt:lpstr>Use of QM HE Rubric as a Framework for Instructional Technology Mentoring </vt:lpstr>
      <vt:lpstr>Use of QM HE Rubric as a Framework for Instructional Technology Mentoring </vt:lpstr>
      <vt:lpstr>Results of Mentoring with the QM Rubric</vt:lpstr>
      <vt:lpstr>Results of Mentoring with the QM Rubric</vt:lpstr>
      <vt:lpstr>Results of Mentoring with the QM Rubric *Standards</vt:lpstr>
      <vt:lpstr>Results of Mentoring with the QM Rubric</vt:lpstr>
      <vt:lpstr>Results of Mentoring with the QM Rubric</vt:lpstr>
      <vt:lpstr>Results of Mentoring with the QM Rubric *Standards</vt:lpstr>
      <vt:lpstr>Results of Mentoring with the QM Rubric</vt:lpstr>
      <vt:lpstr>Results of Mentoring with the QM Rubric</vt:lpstr>
      <vt:lpstr>Results of Mentoring with the QM Rubric *Standards</vt:lpstr>
      <vt:lpstr>Results of Mentoring with the QM Rubric *Standards</vt:lpstr>
      <vt:lpstr>Results of Mentoring with the QM Rubric</vt:lpstr>
      <vt:lpstr>NLN Core Competencies of Nurse Educators</vt:lpstr>
      <vt:lpstr>Benner’s Novice-to-Expert Theory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2014-11-28T10:10:46Z</dcterms:created>
  <dcterms:modified xsi:type="dcterms:W3CDTF">2015-03-19T19:23:43Z</dcterms:modified>
</cp:coreProperties>
</file>