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39" r:id="rId1"/>
  </p:sldMasterIdLst>
  <p:notesMasterIdLst>
    <p:notesMasterId r:id="rId29"/>
  </p:notesMasterIdLst>
  <p:sldIdLst>
    <p:sldId id="256" r:id="rId2"/>
    <p:sldId id="287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70" r:id="rId16"/>
    <p:sldId id="284" r:id="rId17"/>
    <p:sldId id="271" r:id="rId18"/>
    <p:sldId id="272" r:id="rId19"/>
    <p:sldId id="285" r:id="rId20"/>
    <p:sldId id="273" r:id="rId21"/>
    <p:sldId id="274" r:id="rId22"/>
    <p:sldId id="278" r:id="rId23"/>
    <p:sldId id="279" r:id="rId24"/>
    <p:sldId id="286" r:id="rId25"/>
    <p:sldId id="280" r:id="rId26"/>
    <p:sldId id="281" r:id="rId27"/>
    <p:sldId id="283" r:id="rId28"/>
  </p:sldIdLst>
  <p:sldSz cx="9144000" cy="5143500" type="screen16x9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F23D257E-C1DB-49D1-88A2-95F02076113A}">
  <a:tblStyle styleId="{F23D257E-C1DB-49D1-88A2-95F02076113A}" styleName="Table_0"/>
  <a:tblStyle styleId="{8124E8DC-988B-4BA9-B41B-B6870B939332}" styleName="Table_1"/>
  <a:tblStyle styleId="{41E11C97-A411-4FDB-80F5-EDDF0FFDBC02}" styleName="Table_2"/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2" d="100"/>
          <a:sy n="92" d="100"/>
        </p:scale>
        <p:origin x="-756" y="-9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643290849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" name="Shape 2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Shape 8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Shape 9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Shape 9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Shape 10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Shape 11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Of their</a:t>
            </a:r>
            <a:r>
              <a:rPr lang="en-US" baseline="0" dirty="0" smtClean="0"/>
              <a:t> courses but also of themselves and their time!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797384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" name="Shape 11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" sz="1100" dirty="0" smtClean="0"/>
              <a:t>Deeper level of understanding of the importance of learning objectives </a:t>
            </a:r>
          </a:p>
          <a:p>
            <a:endParaRPr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4" name="Shape 12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14300" lvl="0" indent="0" rtl="0">
              <a:buClr>
                <a:schemeClr val="dk1"/>
              </a:buClr>
              <a:buSzPct val="166666"/>
              <a:buFont typeface="Arial"/>
              <a:buNone/>
            </a:pPr>
            <a:r>
              <a:rPr lang="en" sz="1100" dirty="0" smtClean="0"/>
              <a:t>Can have the same expectations of quality, community, and interactions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418254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0" name="Shape 13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" sz="1100" dirty="0" smtClean="0"/>
              <a:t>Placing instructors in a student role online provides new teaching perspectives</a:t>
            </a:r>
            <a:br>
              <a:rPr lang="en" sz="1100" dirty="0" smtClean="0"/>
            </a:br>
            <a:r>
              <a:rPr lang="en" sz="1100" dirty="0" smtClean="0"/>
              <a:t>It was an ah-ha! for many to be an online student!</a:t>
            </a:r>
          </a:p>
          <a:p>
            <a:endParaRPr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4" name="Shape 3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6" name="Shape 13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" sz="1100" dirty="0" smtClean="0"/>
              <a:t>Redesigned blended and online courses impact engagement and learning</a:t>
            </a:r>
          </a:p>
          <a:p>
            <a:endParaRPr dirty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Shape 15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0" name="Shape 16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Shape 16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6" name="Shape 16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Shape 17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2" name="Shape 17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Shape 17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8" name="Shape 17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Shape 18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0" name="Shape 19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0" name="Shape 4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100" dirty="0" smtClean="0"/>
              <a:t>Integration of the QM rubric in the PD course has been mentioned</a:t>
            </a:r>
            <a:r>
              <a:rPr lang="en-US" sz="1100" baseline="0" dirty="0" smtClean="0"/>
              <a:t> as a strength of OCIP. </a:t>
            </a:r>
            <a:endParaRPr lang="en-US" sz="1100" dirty="0" smtClean="0"/>
          </a:p>
          <a:p>
            <a:endParaRPr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Shape 5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Shape 7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51435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2" y="4213330"/>
            <a:ext cx="7382935" cy="402908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762743"/>
            <a:ext cx="7179733" cy="3623732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1" y="757238"/>
            <a:ext cx="7179733" cy="3623732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2" y="526552"/>
            <a:ext cx="567831" cy="425873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926299" y="491424"/>
            <a:ext cx="425196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346201"/>
            <a:ext cx="5723468" cy="1371068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1" y="2802467"/>
            <a:ext cx="5712179" cy="1143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4018194"/>
            <a:ext cx="1213821" cy="273844"/>
          </a:xfrm>
        </p:spPr>
        <p:txBody>
          <a:bodyPr/>
          <a:lstStyle/>
          <a:p>
            <a:fld id="{3F150D65-C64D-44FB-9152-4CC2DE0C9198}" type="datetime1">
              <a:rPr lang="en-US" smtClean="0"/>
              <a:pPr/>
              <a:t>4/15/2014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5" y="4018194"/>
            <a:ext cx="5034845" cy="273844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1" y="4018194"/>
            <a:ext cx="554023" cy="273844"/>
          </a:xfrm>
        </p:spPr>
        <p:txBody>
          <a:bodyPr/>
          <a:lstStyle>
            <a:lvl1pPr algn="ctr">
              <a:defRPr/>
            </a:lvl1pPr>
          </a:lstStyle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35EB0-D091-417E-ACD5-D65E1C7D8524}" type="datetime1">
              <a:rPr lang="en-US" smtClean="0"/>
              <a:pPr/>
              <a:t>4/15/2014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2" y="694268"/>
            <a:ext cx="1430867" cy="35729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2" y="829735"/>
            <a:ext cx="5178779" cy="3302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A09F9-C7D6-4C52-A7E8-5101239A0BA2}" type="datetime1">
              <a:rPr lang="en-US" smtClean="0"/>
              <a:pPr/>
              <a:t>4/15/2014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8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/>
            </a:lvl1pPr>
            <a:lvl2pPr indent="457200">
              <a:defRPr/>
            </a:lvl2pPr>
            <a:lvl3pPr indent="914400">
              <a:defRPr/>
            </a:lvl3pPr>
            <a:lvl4pPr indent="1371600"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25" cy="372568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body" idx="2"/>
          </p:nvPr>
        </p:nvSpPr>
        <p:spPr>
          <a:xfrm>
            <a:off x="4692273" y="1200150"/>
            <a:ext cx="3994525" cy="372568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E64A4-35FB-42B6-9183-2C0CE0E36649}" type="datetime1">
              <a:rPr lang="en-US" smtClean="0"/>
              <a:pPr/>
              <a:t>4/15/2014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1679573"/>
            <a:ext cx="6254044" cy="1021556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8" y="2794001"/>
            <a:ext cx="6231467" cy="982133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683B9-6ECA-47FA-93CF-B124A0FAC208}" type="datetime1">
              <a:rPr lang="en-US" smtClean="0"/>
              <a:pPr/>
              <a:t>4/15/2014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FF66B-9476-4BB3-85E9-E01854F07F90}" type="datetime1">
              <a:rPr lang="en-US" smtClean="0"/>
              <a:pPr/>
              <a:t>4/15/2014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1591055"/>
            <a:ext cx="3200400" cy="270205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1589485"/>
            <a:ext cx="3200400" cy="270390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70" y="1591734"/>
            <a:ext cx="2939521" cy="615156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1591733"/>
            <a:ext cx="2944368" cy="61722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23FBD-8F7D-4F85-8085-67BFDB05CB71}" type="datetime1">
              <a:rPr lang="en-US" smtClean="0"/>
              <a:pPr/>
              <a:t>4/15/2014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208276"/>
            <a:ext cx="3227832" cy="20848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208610"/>
            <a:ext cx="3227832" cy="20848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D789A-1220-4441-8676-44A034051BFD}" type="datetime1">
              <a:rPr lang="en-US" smtClean="0"/>
              <a:pPr/>
              <a:t>4/15/2014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8A266-E364-4B5E-98DD-432668182E1E}" type="datetime1">
              <a:rPr lang="en-US" smtClean="0"/>
              <a:pPr/>
              <a:t>4/15/2014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51435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8" y="4543528"/>
            <a:ext cx="7721601" cy="402908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3" y="453872"/>
            <a:ext cx="3788941" cy="4291722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7" y="452628"/>
            <a:ext cx="3788941" cy="4291722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5" y="432651"/>
            <a:ext cx="3788941" cy="4291722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9" y="432054"/>
            <a:ext cx="3788941" cy="4291722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7" y="220465"/>
            <a:ext cx="567831" cy="425873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350513" y="179006"/>
            <a:ext cx="425196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1515032"/>
            <a:ext cx="3064827" cy="112727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863245"/>
            <a:ext cx="3020792" cy="3469117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6" y="2717811"/>
            <a:ext cx="3048891" cy="15753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9" y="4414254"/>
            <a:ext cx="1213821" cy="273844"/>
          </a:xfrm>
        </p:spPr>
        <p:txBody>
          <a:bodyPr/>
          <a:lstStyle/>
          <a:p>
            <a:fld id="{493F2040-9975-4642-A906-1DF87F8BE202}" type="datetime1">
              <a:rPr lang="en-US" smtClean="0"/>
              <a:pPr/>
              <a:t>4/15/2014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5" y="4371946"/>
            <a:ext cx="3522607" cy="273844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4" y="4422721"/>
            <a:ext cx="554023" cy="273844"/>
          </a:xfrm>
        </p:spPr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51435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8" y="4543528"/>
            <a:ext cx="7721601" cy="402908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5" y="432651"/>
            <a:ext cx="3788941" cy="4291722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9" y="431827"/>
            <a:ext cx="3788941" cy="4291722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3" y="453872"/>
            <a:ext cx="3788941" cy="4291722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9" y="452940"/>
            <a:ext cx="3788941" cy="4291722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7" y="220465"/>
            <a:ext cx="567831" cy="425873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350513" y="179006"/>
            <a:ext cx="425196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1515618"/>
            <a:ext cx="3063240" cy="1124712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6" y="905454"/>
            <a:ext cx="2913863" cy="3404559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2715768"/>
            <a:ext cx="3044952" cy="157734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7" y="4416553"/>
            <a:ext cx="1213821" cy="273844"/>
          </a:xfrm>
        </p:spPr>
        <p:txBody>
          <a:bodyPr/>
          <a:lstStyle/>
          <a:p>
            <a:fld id="{51E52B4A-BA08-4841-AB08-A0D822ABC34D}" type="datetime1">
              <a:rPr lang="en-US" smtClean="0"/>
              <a:pPr/>
              <a:t>4/15/2014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70" y="4373278"/>
            <a:ext cx="3319043" cy="273844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90" y="4425020"/>
            <a:ext cx="554023" cy="273844"/>
          </a:xfrm>
        </p:spPr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51435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1" y="4551997"/>
            <a:ext cx="7920991" cy="402908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431483"/>
            <a:ext cx="7696200" cy="428625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432054"/>
            <a:ext cx="7696200" cy="4286250"/>
          </a:xfrm>
          <a:prstGeom prst="rect">
            <a:avLst/>
          </a:prstGeom>
          <a:blipFill dpi="0" rotWithShape="1">
            <a:blip r:embed="rId15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 rot="1435684">
            <a:off x="543742" y="204818"/>
            <a:ext cx="567831" cy="425873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 rot="4096196">
            <a:off x="8185945" y="152756"/>
            <a:ext cx="425196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4" y="613187"/>
            <a:ext cx="6965245" cy="9018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1" y="1589443"/>
            <a:ext cx="6196405" cy="270285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9" y="4356864"/>
            <a:ext cx="121382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75D48070-6A81-47D0-9810-1540B9FEFF61}" type="datetime1">
              <a:rPr lang="en-US" smtClean="0"/>
              <a:pPr/>
              <a:t>4/15/2014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4356864"/>
            <a:ext cx="5540188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3" y="4356864"/>
            <a:ext cx="554023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0" r:id="rId1"/>
    <p:sldLayoutId id="2147483741" r:id="rId2"/>
    <p:sldLayoutId id="2147483742" r:id="rId3"/>
    <p:sldLayoutId id="2147483743" r:id="rId4"/>
    <p:sldLayoutId id="2147483744" r:id="rId5"/>
    <p:sldLayoutId id="2147483745" r:id="rId6"/>
    <p:sldLayoutId id="2147483746" r:id="rId7"/>
    <p:sldLayoutId id="2147483747" r:id="rId8"/>
    <p:sldLayoutId id="2147483748" r:id="rId9"/>
    <p:sldLayoutId id="2147483749" r:id="rId10"/>
    <p:sldLayoutId id="2147483750" r:id="rId11"/>
    <p:sldLayoutId id="2147483751" r:id="rId12"/>
    <p:sldLayoutId id="2147483752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asnmsu.com/)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bit.ly/pQM0ZO)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>
            <a:spLocks noGrp="1"/>
          </p:cNvSpPr>
          <p:nvPr>
            <p:ph type="ctrTitle"/>
          </p:nvPr>
        </p:nvSpPr>
        <p:spPr>
          <a:xfrm>
            <a:off x="1028700" y="1823167"/>
            <a:ext cx="7065818" cy="11597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buNone/>
            </a:pPr>
            <a:r>
              <a:rPr lang="en" dirty="0"/>
              <a:t>
</a:t>
            </a:r>
          </a:p>
          <a:p>
            <a:endParaRPr lang="en" dirty="0"/>
          </a:p>
          <a:p>
            <a:pPr lvl="0" rtl="0">
              <a:buNone/>
            </a:pPr>
            <a:r>
              <a:rPr lang="en" sz="3600" dirty="0"/>
              <a:t>Online Course Improvement Program</a:t>
            </a:r>
          </a:p>
          <a:p>
            <a:pPr>
              <a:buNone/>
            </a:pPr>
            <a:r>
              <a:rPr lang="en" sz="3600" dirty="0"/>
              <a:t>5 Years in Review</a:t>
            </a:r>
          </a:p>
        </p:txBody>
      </p:sp>
      <p:sp>
        <p:nvSpPr>
          <p:cNvPr id="24" name="Shape 24"/>
          <p:cNvSpPr txBox="1">
            <a:spLocks noGrp="1"/>
          </p:cNvSpPr>
          <p:nvPr>
            <p:ph type="subTitle" idx="1"/>
          </p:nvPr>
        </p:nvSpPr>
        <p:spPr>
          <a:xfrm>
            <a:off x="685800" y="3030253"/>
            <a:ext cx="7772400" cy="7847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>
                <a:solidFill>
                  <a:srgbClr val="000000"/>
                </a:solidFill>
              </a:rPr>
              <a:t>New Mexico State University</a:t>
            </a:r>
          </a:p>
          <a:p>
            <a:pPr>
              <a:buNone/>
            </a:pPr>
            <a:r>
              <a:rPr lang="en" i="1">
                <a:solidFill>
                  <a:srgbClr val="000000"/>
                </a:solidFill>
              </a:rPr>
              <a:t>“Every course a quality course.”</a:t>
            </a:r>
          </a:p>
        </p:txBody>
      </p:sp>
      <p:pic>
        <p:nvPicPr>
          <p:cNvPr id="25" name="Shape 25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x="1721636" y="105575"/>
            <a:ext cx="5700726" cy="876550"/>
          </a:xfrm>
          <a:prstGeom prst="rect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pic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>
            <a:spLocks noGrp="1"/>
          </p:cNvSpPr>
          <p:nvPr>
            <p:ph type="title"/>
          </p:nvPr>
        </p:nvSpPr>
        <p:spPr>
          <a:xfrm>
            <a:off x="457200" y="339573"/>
            <a:ext cx="8229600" cy="85725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 sz="4000" dirty="0"/>
              <a:t>One Year Plus Fellowship</a:t>
            </a:r>
          </a:p>
        </p:txBody>
      </p:sp>
      <p:sp>
        <p:nvSpPr>
          <p:cNvPr id="73" name="Shape 73"/>
          <p:cNvSpPr txBox="1">
            <a:spLocks noGrp="1"/>
          </p:cNvSpPr>
          <p:nvPr>
            <p:ph type="body" idx="1"/>
          </p:nvPr>
        </p:nvSpPr>
        <p:spPr>
          <a:xfrm>
            <a:off x="872836" y="1157100"/>
            <a:ext cx="3508613" cy="27799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556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sz="2000" dirty="0"/>
              <a:t>36-hour online PD course </a:t>
            </a:r>
          </a:p>
          <a:p>
            <a:pPr marL="457200" lvl="0" indent="-3556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sz="2000" dirty="0"/>
              <a:t>12 hours self-selected PD</a:t>
            </a:r>
          </a:p>
          <a:p>
            <a:pPr marL="457200" lvl="0" indent="-3556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sz="2000" dirty="0"/>
              <a:t>Revise online course to pass a QM Review </a:t>
            </a:r>
          </a:p>
          <a:p>
            <a:pPr marL="457200" lvl="0" indent="-3556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sz="2000" dirty="0"/>
              <a:t>Collect student evaluation data  on the course design</a:t>
            </a:r>
          </a:p>
          <a:p>
            <a:pPr marL="457200" lvl="0" indent="-3556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sz="2000" dirty="0"/>
              <a:t>Give back to larger community</a:t>
            </a:r>
          </a:p>
        </p:txBody>
      </p:sp>
      <p:sp>
        <p:nvSpPr>
          <p:cNvPr id="74" name="Shape 74"/>
          <p:cNvSpPr txBox="1">
            <a:spLocks noGrp="1"/>
          </p:cNvSpPr>
          <p:nvPr>
            <p:ph type="body" idx="2"/>
          </p:nvPr>
        </p:nvSpPr>
        <p:spPr>
          <a:xfrm>
            <a:off x="4692275" y="1200149"/>
            <a:ext cx="3589280" cy="2654877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556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sz="2000" dirty="0"/>
              <a:t>Mentoring from Instructional Consultant</a:t>
            </a:r>
          </a:p>
          <a:p>
            <a:pPr marL="457200" lvl="0" indent="-3556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sz="2000" dirty="0"/>
              <a:t>Peer support </a:t>
            </a:r>
          </a:p>
          <a:p>
            <a:pPr marL="457200" lvl="0" indent="-3556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sz="2000" dirty="0"/>
              <a:t>$2000 stipend</a:t>
            </a:r>
          </a:p>
          <a:p>
            <a:pPr marL="457200" lvl="0" indent="-3556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sz="2000" dirty="0"/>
              <a:t>50 PD hours toward Promotion &amp; Tenure</a:t>
            </a:r>
          </a:p>
          <a:p>
            <a:pPr marL="457200" lvl="0" indent="-3556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sz="2000" dirty="0"/>
              <a:t>Certificate of Completion </a:t>
            </a:r>
          </a:p>
          <a:p>
            <a:pPr lvl="0" rtl="0">
              <a:buNone/>
            </a:pPr>
            <a:r>
              <a:rPr lang="en" sz="2400" dirty="0"/>
              <a:t> </a:t>
            </a:r>
          </a:p>
          <a:p>
            <a:endParaRPr lang="en" sz="2400" dirty="0"/>
          </a:p>
        </p:txBody>
      </p:sp>
      <p:sp>
        <p:nvSpPr>
          <p:cNvPr id="75" name="Shape 75"/>
          <p:cNvSpPr txBox="1"/>
          <p:nvPr/>
        </p:nvSpPr>
        <p:spPr>
          <a:xfrm>
            <a:off x="1340550" y="3937000"/>
            <a:ext cx="7048499" cy="8888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600"/>
              </a:spcBef>
              <a:buNone/>
            </a:pPr>
            <a:r>
              <a:rPr lang="en" sz="1200" dirty="0">
                <a:solidFill>
                  <a:schemeClr val="dk1"/>
                </a:solidFill>
              </a:rPr>
              <a:t>Student technology fees paid only by main campus' students help fund the program </a:t>
            </a:r>
            <a:r>
              <a:rPr lang="en" sz="1200" dirty="0" smtClean="0">
                <a:solidFill>
                  <a:schemeClr val="dk1"/>
                </a:solidFill>
              </a:rPr>
              <a:t>s, therefore only </a:t>
            </a:r>
            <a:r>
              <a:rPr lang="en" sz="1200" dirty="0">
                <a:solidFill>
                  <a:schemeClr val="dk1"/>
                </a:solidFill>
              </a:rPr>
              <a:t>main campus faculty can participate.</a:t>
            </a:r>
          </a:p>
          <a:p>
            <a:endParaRPr lang="en" sz="1800" dirty="0">
              <a:solidFill>
                <a:schemeClr val="dk1"/>
              </a:solidFill>
            </a:endParaRPr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>
            <a:spLocks noGrp="1"/>
          </p:cNvSpPr>
          <p:nvPr>
            <p:ph type="title"/>
          </p:nvPr>
        </p:nvSpPr>
        <p:spPr>
          <a:xfrm>
            <a:off x="5117750" y="1482777"/>
            <a:ext cx="3122241" cy="1852705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algn="ctr">
              <a:buNone/>
            </a:pPr>
            <a:r>
              <a:rPr lang="en" sz="3200" dirty="0"/>
              <a:t>One Year Plus Applications and Completions</a:t>
            </a:r>
          </a:p>
        </p:txBody>
      </p:sp>
      <p:graphicFrame>
        <p:nvGraphicFramePr>
          <p:cNvPr id="81" name="Shape 81"/>
          <p:cNvGraphicFramePr/>
          <p:nvPr>
            <p:extLst>
              <p:ext uri="{D42A27DB-BD31-4B8C-83A1-F6EECF244321}">
                <p14:modId xmlns:p14="http://schemas.microsoft.com/office/powerpoint/2010/main" val="679695391"/>
              </p:ext>
            </p:extLst>
          </p:nvPr>
        </p:nvGraphicFramePr>
        <p:xfrm>
          <a:off x="810491" y="613064"/>
          <a:ext cx="4192359" cy="4049909"/>
        </p:xfrm>
        <a:graphic>
          <a:graphicData uri="http://schemas.openxmlformats.org/drawingml/2006/table">
            <a:tbl>
              <a:tblPr>
                <a:noFill/>
                <a:tableStyleId>{F23D257E-C1DB-49D1-88A2-95F02076113A}</a:tableStyleId>
              </a:tblPr>
              <a:tblGrid>
                <a:gridCol w="1349069"/>
                <a:gridCol w="990455"/>
                <a:gridCol w="930687"/>
                <a:gridCol w="922148"/>
              </a:tblGrid>
              <a:tr h="687241">
                <a:tc>
                  <a:txBody>
                    <a:bodyPr/>
                    <a:lstStyle/>
                    <a:p>
                      <a:pPr lvl="0" algn="ctr" rtl="0">
                        <a:spcBef>
                          <a:spcPts val="500"/>
                        </a:spcBef>
                        <a:spcAft>
                          <a:spcPts val="500"/>
                        </a:spcAft>
                        <a:buNone/>
                      </a:pPr>
                      <a:r>
                        <a:rPr lang="en" sz="1200" b="1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OCIP 1Yr+ </a:t>
                      </a:r>
                    </a:p>
                    <a:p>
                      <a:pPr lvl="0" algn="ctr" rtl="0">
                        <a:spcBef>
                          <a:spcPts val="500"/>
                        </a:spcBef>
                        <a:spcAft>
                          <a:spcPts val="500"/>
                        </a:spcAft>
                        <a:buNone/>
                      </a:pPr>
                      <a:r>
                        <a:rPr lang="en" sz="1200" b="1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Cohorts</a:t>
                      </a:r>
                    </a:p>
                  </a:txBody>
                  <a:tcPr marL="66675" marR="66675" marT="66675" marB="66675">
                    <a:lnL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500"/>
                        </a:spcBef>
                        <a:spcAft>
                          <a:spcPts val="500"/>
                        </a:spcAft>
                        <a:buNone/>
                      </a:pPr>
                      <a:r>
                        <a:rPr lang="en" sz="1200" b="1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Applications Received</a:t>
                      </a:r>
                    </a:p>
                  </a:txBody>
                  <a:tcPr marL="66675" marR="66675" marT="66675" marB="66675">
                    <a:lnL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500"/>
                        </a:spcBef>
                        <a:spcAft>
                          <a:spcPts val="500"/>
                        </a:spcAft>
                        <a:buNone/>
                      </a:pPr>
                      <a:r>
                        <a:rPr lang="en" sz="1200" b="1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Applicants Accepted</a:t>
                      </a:r>
                    </a:p>
                  </a:txBody>
                  <a:tcPr marL="66675" marR="66675" marT="66675" marB="66675">
                    <a:lnL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500"/>
                        </a:spcBef>
                        <a:spcAft>
                          <a:spcPts val="500"/>
                        </a:spcAft>
                        <a:buNone/>
                      </a:pPr>
                      <a:r>
                        <a:rPr lang="en" sz="1200" b="1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Total Completions </a:t>
                      </a:r>
                    </a:p>
                  </a:txBody>
                  <a:tcPr marL="66675" marR="66675" marT="66675" marB="66675">
                    <a:lnL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7241"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Cohort I   </a:t>
                      </a:r>
                    </a:p>
                    <a:p>
                      <a:pPr lvl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Year 2009-2010 </a:t>
                      </a:r>
                    </a:p>
                    <a:p>
                      <a:pPr lvl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(Began January)</a:t>
                      </a:r>
                    </a:p>
                  </a:txBody>
                  <a:tcPr marL="66675" marR="66675" marT="66675" marB="66675">
                    <a:lnL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500"/>
                        </a:spcBef>
                        <a:spcAft>
                          <a:spcPts val="500"/>
                        </a:spcAft>
                        <a:buNone/>
                      </a:pPr>
                      <a:r>
                        <a:rPr lang="en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21</a:t>
                      </a:r>
                    </a:p>
                  </a:txBody>
                  <a:tcPr marL="66675" marR="66675" marT="66675" marB="66675">
                    <a:lnL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500"/>
                        </a:spcBef>
                        <a:spcAft>
                          <a:spcPts val="500"/>
                        </a:spcAft>
                        <a:buNone/>
                      </a:pPr>
                      <a:r>
                        <a:rPr lang="en" sz="1200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15</a:t>
                      </a:r>
                    </a:p>
                  </a:txBody>
                  <a:tcPr marL="66675" marR="66675" marT="66675" marB="66675">
                    <a:lnL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500"/>
                        </a:spcBef>
                        <a:spcAft>
                          <a:spcPts val="500"/>
                        </a:spcAft>
                        <a:buNone/>
                      </a:pPr>
                      <a:r>
                        <a:rPr lang="en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9</a:t>
                      </a:r>
                    </a:p>
                  </a:txBody>
                  <a:tcPr marL="66675" marR="66675" marT="66675" marB="66675">
                    <a:lnL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2559"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Cohort II   </a:t>
                      </a:r>
                    </a:p>
                    <a:p>
                      <a:pPr lvl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Year 2010-2011</a:t>
                      </a:r>
                    </a:p>
                  </a:txBody>
                  <a:tcPr marL="66675" marR="66675" marT="66675" marB="66675">
                    <a:lnL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500"/>
                        </a:spcBef>
                        <a:spcAft>
                          <a:spcPts val="500"/>
                        </a:spcAft>
                        <a:buNone/>
                      </a:pPr>
                      <a:r>
                        <a:rPr lang="en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25</a:t>
                      </a:r>
                    </a:p>
                  </a:txBody>
                  <a:tcPr marL="66675" marR="66675" marT="66675" marB="66675">
                    <a:lnL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500"/>
                        </a:spcBef>
                        <a:spcAft>
                          <a:spcPts val="500"/>
                        </a:spcAft>
                        <a:buNone/>
                      </a:pPr>
                      <a:r>
                        <a:rPr lang="en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15</a:t>
                      </a:r>
                    </a:p>
                  </a:txBody>
                  <a:tcPr marL="66675" marR="66675" marT="66675" marB="66675">
                    <a:lnL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500"/>
                        </a:spcBef>
                        <a:spcAft>
                          <a:spcPts val="500"/>
                        </a:spcAft>
                        <a:buNone/>
                      </a:pPr>
                      <a:r>
                        <a:rPr lang="en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13</a:t>
                      </a:r>
                    </a:p>
                  </a:txBody>
                  <a:tcPr marL="66675" marR="66675" marT="66675" marB="66675">
                    <a:lnL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2559"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Cohort III  </a:t>
                      </a:r>
                    </a:p>
                    <a:p>
                      <a:pPr lvl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Year 2011-2012</a:t>
                      </a:r>
                    </a:p>
                  </a:txBody>
                  <a:tcPr marL="66675" marR="66675" marT="66675" marB="66675">
                    <a:lnL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500"/>
                        </a:spcBef>
                        <a:spcAft>
                          <a:spcPts val="500"/>
                        </a:spcAft>
                        <a:buNone/>
                      </a:pPr>
                      <a:r>
                        <a:rPr lang="en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22</a:t>
                      </a:r>
                    </a:p>
                  </a:txBody>
                  <a:tcPr marL="66675" marR="66675" marT="66675" marB="66675">
                    <a:lnL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500"/>
                        </a:spcBef>
                        <a:spcAft>
                          <a:spcPts val="500"/>
                        </a:spcAft>
                        <a:buNone/>
                      </a:pPr>
                      <a:r>
                        <a:rPr lang="en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15</a:t>
                      </a:r>
                    </a:p>
                  </a:txBody>
                  <a:tcPr marL="66675" marR="66675" marT="66675" marB="66675">
                    <a:lnL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500"/>
                        </a:spcBef>
                        <a:spcAft>
                          <a:spcPts val="500"/>
                        </a:spcAft>
                        <a:buNone/>
                      </a:pPr>
                      <a:r>
                        <a:rPr lang="en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13</a:t>
                      </a:r>
                    </a:p>
                  </a:txBody>
                  <a:tcPr marL="66675" marR="66675" marT="66675" marB="66675">
                    <a:lnL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39905"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Cohort IV  </a:t>
                      </a:r>
                    </a:p>
                    <a:p>
                      <a:pPr lvl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Year 2012-2013</a:t>
                      </a:r>
                    </a:p>
                    <a:p>
                      <a:pPr lvl="0" algn="ctr" rtl="0">
                        <a:buNone/>
                      </a:pPr>
                      <a:r>
                        <a:rPr lang="en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(Open to Dona Ana Grants, Carlsbad,</a:t>
                      </a:r>
                    </a:p>
                    <a:p>
                      <a:pPr lvl="0" algn="ctr" rtl="0">
                        <a:spcAft>
                          <a:spcPts val="500"/>
                        </a:spcAft>
                        <a:buNone/>
                      </a:pPr>
                      <a:r>
                        <a:rPr lang="en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and Alamogordo)</a:t>
                      </a:r>
                    </a:p>
                  </a:txBody>
                  <a:tcPr marL="66675" marR="66675" marT="66675" marB="66675">
                    <a:lnL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500"/>
                        </a:spcBef>
                        <a:spcAft>
                          <a:spcPts val="500"/>
                        </a:spcAft>
                        <a:buNone/>
                      </a:pPr>
                      <a:r>
                        <a:rPr lang="en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28</a:t>
                      </a:r>
                    </a:p>
                  </a:txBody>
                  <a:tcPr marL="66675" marR="66675" marT="66675" marB="66675">
                    <a:lnL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500"/>
                        </a:spcBef>
                        <a:spcAft>
                          <a:spcPts val="500"/>
                        </a:spcAft>
                        <a:buNone/>
                      </a:pPr>
                      <a:r>
                        <a:rPr lang="en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22</a:t>
                      </a:r>
                    </a:p>
                  </a:txBody>
                  <a:tcPr marL="66675" marR="66675" marT="66675" marB="66675">
                    <a:lnL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500"/>
                        </a:spcBef>
                        <a:spcAft>
                          <a:spcPts val="500"/>
                        </a:spcAft>
                        <a:buNone/>
                      </a:pPr>
                      <a:r>
                        <a:rPr lang="en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16</a:t>
                      </a:r>
                    </a:p>
                  </a:txBody>
                  <a:tcPr marL="66675" marR="66675" marT="66675" marB="66675">
                    <a:lnL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2559"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Cohort V  </a:t>
                      </a:r>
                    </a:p>
                    <a:p>
                      <a:pPr lvl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Year 2013-2014</a:t>
                      </a:r>
                    </a:p>
                  </a:txBody>
                  <a:tcPr marL="66675" marR="66675" marT="66675" marB="66675">
                    <a:lnL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500"/>
                        </a:spcBef>
                        <a:spcAft>
                          <a:spcPts val="500"/>
                        </a:spcAft>
                        <a:buNone/>
                      </a:pPr>
                      <a:r>
                        <a:rPr lang="en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20</a:t>
                      </a:r>
                    </a:p>
                  </a:txBody>
                  <a:tcPr marL="66675" marR="66675" marT="66675" marB="66675">
                    <a:lnL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500"/>
                        </a:spcBef>
                        <a:spcAft>
                          <a:spcPts val="500"/>
                        </a:spcAft>
                        <a:buNone/>
                      </a:pPr>
                      <a:r>
                        <a:rPr lang="en" sz="12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12</a:t>
                      </a:r>
                    </a:p>
                  </a:txBody>
                  <a:tcPr marL="66675" marR="66675" marT="66675" marB="66675">
                    <a:lnL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500"/>
                        </a:spcBef>
                        <a:spcAft>
                          <a:spcPts val="500"/>
                        </a:spcAft>
                        <a:buNone/>
                      </a:pPr>
                      <a:r>
                        <a:rPr lang="en" sz="1200" dirty="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TBA</a:t>
                      </a:r>
                    </a:p>
                  </a:txBody>
                  <a:tcPr marL="66675" marR="66675" marT="66675" marB="66675">
                    <a:lnL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>
            <a:spLocks noGrp="1"/>
          </p:cNvSpPr>
          <p:nvPr>
            <p:ph type="title"/>
          </p:nvPr>
        </p:nvSpPr>
        <p:spPr>
          <a:xfrm>
            <a:off x="457200" y="341060"/>
            <a:ext cx="8229600" cy="85725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 sz="4000" dirty="0"/>
              <a:t>Program Evaluation Data </a:t>
            </a:r>
          </a:p>
        </p:txBody>
      </p:sp>
      <p:sp>
        <p:nvSpPr>
          <p:cNvPr id="87" name="Shape 87"/>
          <p:cNvSpPr txBox="1">
            <a:spLocks noGrp="1"/>
          </p:cNvSpPr>
          <p:nvPr>
            <p:ph type="body" idx="1"/>
          </p:nvPr>
        </p:nvSpPr>
        <p:spPr>
          <a:xfrm>
            <a:off x="1080654" y="1200150"/>
            <a:ext cx="6515101" cy="314325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dirty="0">
                <a:solidFill>
                  <a:srgbClr val="3366FF"/>
                </a:solidFill>
              </a:rPr>
              <a:t>Midyear focus group</a:t>
            </a:r>
          </a:p>
          <a:p>
            <a:pPr marL="457200" lvl="0" indent="-4191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dirty="0"/>
              <a:t>Student course design evaluation data</a:t>
            </a:r>
          </a:p>
          <a:p>
            <a:pPr marL="457200" lvl="0" indent="-4191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dirty="0"/>
              <a:t>Final program evaluation </a:t>
            </a:r>
          </a:p>
          <a:p>
            <a:pPr marL="457200" lvl="0" indent="-4191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dirty="0"/>
              <a:t>Email communications </a:t>
            </a:r>
          </a:p>
          <a:p>
            <a:pPr marL="457200" lvl="0" indent="-4191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dirty="0"/>
              <a:t>Comments </a:t>
            </a:r>
          </a:p>
          <a:p>
            <a:pPr marL="457200" lvl="0" indent="-4191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dirty="0"/>
              <a:t>Workshop evaluations </a:t>
            </a:r>
          </a:p>
        </p:txBody>
      </p:sp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 txBox="1">
            <a:spLocks noGrp="1"/>
          </p:cNvSpPr>
          <p:nvPr>
            <p:ph type="body" idx="1"/>
          </p:nvPr>
        </p:nvSpPr>
        <p:spPr>
          <a:xfrm>
            <a:off x="966355" y="581890"/>
            <a:ext cx="7335981" cy="4032307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buClr>
                <a:schemeClr val="dk1"/>
              </a:buClr>
              <a:buSzPct val="61111"/>
              <a:buFont typeface="Arial"/>
              <a:buNone/>
            </a:pPr>
            <a:r>
              <a:rPr lang="en" b="1" dirty="0"/>
              <a:t>Yr +1 OCIP Focus Group Protocol</a:t>
            </a:r>
          </a:p>
          <a:p>
            <a:pPr lvl="0" rtl="0">
              <a:buClr>
                <a:schemeClr val="dk1"/>
              </a:buClr>
              <a:buSzPct val="61111"/>
              <a:buFont typeface="Arial"/>
              <a:buNone/>
            </a:pPr>
            <a:r>
              <a:rPr lang="en" sz="1800" dirty="0"/>
              <a:t>1</a:t>
            </a:r>
            <a:r>
              <a:rPr lang="en" sz="1600" dirty="0"/>
              <a:t>) What were your expectations for 1Y+ Fellowship Program?</a:t>
            </a:r>
          </a:p>
          <a:p>
            <a:pPr lvl="0" rtl="0">
              <a:buClr>
                <a:schemeClr val="dk1"/>
              </a:buClr>
              <a:buSzPct val="61111"/>
              <a:buFont typeface="Arial"/>
              <a:buNone/>
            </a:pPr>
            <a:r>
              <a:rPr lang="en" sz="1600" dirty="0"/>
              <a:t>2) In what ways has the 1Y+ Fellowship Program met your expectations?</a:t>
            </a:r>
          </a:p>
          <a:p>
            <a:pPr lvl="0" rtl="0">
              <a:buClr>
                <a:schemeClr val="dk1"/>
              </a:buClr>
              <a:buSzPct val="61111"/>
              <a:buFont typeface="Arial"/>
              <a:buNone/>
            </a:pPr>
            <a:r>
              <a:rPr lang="en" sz="1600" dirty="0"/>
              <a:t>3) In what ways has the 1Y+ Fellowship Program not met your expectation?</a:t>
            </a:r>
          </a:p>
          <a:p>
            <a:pPr lvl="0" rtl="0">
              <a:buClr>
                <a:schemeClr val="dk1"/>
              </a:buClr>
              <a:buSzPct val="61111"/>
              <a:buFont typeface="Arial"/>
              <a:buNone/>
            </a:pPr>
            <a:r>
              <a:rPr lang="en" sz="1600" dirty="0"/>
              <a:t>4) How has your thinking about teaching changed due to your 1 Y+ </a:t>
            </a:r>
            <a:r>
              <a:rPr lang="en" sz="1600" dirty="0" smtClean="0"/>
              <a:t> </a:t>
            </a:r>
          </a:p>
          <a:p>
            <a:pPr lvl="0" rtl="0">
              <a:buClr>
                <a:schemeClr val="dk1"/>
              </a:buClr>
              <a:buSzPct val="61111"/>
              <a:buFont typeface="Arial"/>
              <a:buNone/>
            </a:pPr>
            <a:r>
              <a:rPr lang="en" sz="1600" dirty="0"/>
              <a:t> </a:t>
            </a:r>
            <a:r>
              <a:rPr lang="en" sz="1600" dirty="0" smtClean="0"/>
              <a:t>    </a:t>
            </a:r>
            <a:r>
              <a:rPr lang="en" sz="1600" dirty="0" smtClean="0"/>
              <a:t>Fellowship experience</a:t>
            </a:r>
            <a:r>
              <a:rPr lang="en" sz="1600" dirty="0"/>
              <a:t>? You can consider your online and on-ground </a:t>
            </a:r>
            <a:endParaRPr lang="en" sz="1600" dirty="0" smtClean="0"/>
          </a:p>
          <a:p>
            <a:pPr lvl="0" rtl="0">
              <a:buClr>
                <a:schemeClr val="dk1"/>
              </a:buClr>
              <a:buSzPct val="61111"/>
              <a:buFont typeface="Arial"/>
              <a:buNone/>
            </a:pPr>
            <a:r>
              <a:rPr lang="en" sz="1600" dirty="0"/>
              <a:t> </a:t>
            </a:r>
            <a:r>
              <a:rPr lang="en" sz="1600" dirty="0" smtClean="0"/>
              <a:t>    </a:t>
            </a:r>
            <a:r>
              <a:rPr lang="en" sz="1600" dirty="0" smtClean="0"/>
              <a:t>teaching </a:t>
            </a:r>
            <a:r>
              <a:rPr lang="en" sz="1600" dirty="0"/>
              <a:t>experiences in your answer.</a:t>
            </a:r>
          </a:p>
          <a:p>
            <a:pPr lvl="0" rtl="0">
              <a:buClr>
                <a:schemeClr val="dk1"/>
              </a:buClr>
              <a:buSzPct val="61111"/>
              <a:buFont typeface="Arial"/>
              <a:buNone/>
            </a:pPr>
            <a:r>
              <a:rPr lang="en" sz="1600" dirty="0"/>
              <a:t>5) If your thinking about teaching has changed, how has that impacted </a:t>
            </a:r>
            <a:r>
              <a:rPr lang="en" sz="1600" dirty="0" smtClean="0"/>
              <a:t>your</a:t>
            </a:r>
          </a:p>
          <a:p>
            <a:pPr lvl="0" rtl="0">
              <a:buClr>
                <a:schemeClr val="dk1"/>
              </a:buClr>
              <a:buSzPct val="61111"/>
              <a:buFont typeface="Arial"/>
              <a:buNone/>
            </a:pPr>
            <a:r>
              <a:rPr lang="en" sz="1600" dirty="0" smtClean="0"/>
              <a:t>      practice</a:t>
            </a:r>
            <a:r>
              <a:rPr lang="en" sz="1600" dirty="0"/>
              <a:t>?</a:t>
            </a:r>
          </a:p>
          <a:p>
            <a:pPr lvl="0" rtl="0">
              <a:buClr>
                <a:schemeClr val="dk1"/>
              </a:buClr>
              <a:buSzPct val="61111"/>
              <a:buFont typeface="Arial"/>
              <a:buNone/>
            </a:pPr>
            <a:r>
              <a:rPr lang="en" sz="1600" dirty="0"/>
              <a:t>6) How has the 1 Y+ Fellowship impacted the course teaching materials you </a:t>
            </a:r>
            <a:endParaRPr lang="en" sz="1600" dirty="0" smtClean="0"/>
          </a:p>
          <a:p>
            <a:pPr lvl="0" rtl="0">
              <a:buClr>
                <a:schemeClr val="dk1"/>
              </a:buClr>
              <a:buSzPct val="61111"/>
              <a:buFont typeface="Arial"/>
              <a:buNone/>
            </a:pPr>
            <a:r>
              <a:rPr lang="en" sz="1600" dirty="0"/>
              <a:t> </a:t>
            </a:r>
            <a:r>
              <a:rPr lang="en" sz="1600" dirty="0" smtClean="0"/>
              <a:t>     </a:t>
            </a:r>
            <a:r>
              <a:rPr lang="en" sz="1600" dirty="0" smtClean="0"/>
              <a:t>use </a:t>
            </a:r>
            <a:r>
              <a:rPr lang="en" sz="1600" dirty="0"/>
              <a:t>with students?</a:t>
            </a:r>
          </a:p>
          <a:p>
            <a:pPr lvl="0" rtl="0">
              <a:buClr>
                <a:schemeClr val="dk1"/>
              </a:buClr>
              <a:buSzPct val="61111"/>
              <a:buFont typeface="Arial"/>
              <a:buNone/>
            </a:pPr>
            <a:r>
              <a:rPr lang="en" sz="1600" dirty="0"/>
              <a:t>7) How have you shared your 1Y+ Fellowship experiences with your </a:t>
            </a:r>
            <a:endParaRPr lang="en" sz="1600" dirty="0" smtClean="0"/>
          </a:p>
          <a:p>
            <a:pPr lvl="0" rtl="0">
              <a:buClr>
                <a:schemeClr val="dk1"/>
              </a:buClr>
              <a:buSzPct val="61111"/>
              <a:buFont typeface="Arial"/>
              <a:buNone/>
            </a:pPr>
            <a:r>
              <a:rPr lang="en" sz="1600" dirty="0"/>
              <a:t> </a:t>
            </a:r>
            <a:r>
              <a:rPr lang="en" sz="1600" dirty="0" smtClean="0"/>
              <a:t>    </a:t>
            </a:r>
            <a:r>
              <a:rPr lang="en" sz="1600" dirty="0" smtClean="0"/>
              <a:t>colleagues</a:t>
            </a:r>
            <a:r>
              <a:rPr lang="en" sz="1600" dirty="0"/>
              <a:t>?</a:t>
            </a:r>
          </a:p>
          <a:p>
            <a:pPr marL="0" indent="0">
              <a:buNone/>
            </a:pPr>
            <a:endParaRPr lang="en" sz="1800" dirty="0"/>
          </a:p>
        </p:txBody>
      </p:sp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 txBox="1">
            <a:spLocks noGrp="1"/>
          </p:cNvSpPr>
          <p:nvPr>
            <p:ph idx="4294967295"/>
          </p:nvPr>
        </p:nvSpPr>
        <p:spPr>
          <a:xfrm>
            <a:off x="768927" y="726642"/>
            <a:ext cx="7606145" cy="4188257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0" indent="0" algn="ctr">
              <a:buNone/>
            </a:pPr>
            <a:r>
              <a:rPr lang="en" sz="1800" b="1" dirty="0"/>
              <a:t>Instructors are applying new skills and techniques in F2F, </a:t>
            </a:r>
            <a:r>
              <a:rPr lang="en" sz="1800" b="1" dirty="0" smtClean="0"/>
              <a:t> blended</a:t>
            </a:r>
            <a:r>
              <a:rPr lang="en" sz="1800" b="1" dirty="0"/>
              <a:t>, and fully online courses.</a:t>
            </a: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en" sz="1800" dirty="0" smtClean="0"/>
              <a:t>“</a:t>
            </a:r>
            <a:r>
              <a:rPr lang="en" sz="1800" dirty="0"/>
              <a:t>The OCIP course changed how I teach both online and </a:t>
            </a:r>
            <a:r>
              <a:rPr lang="en" sz="1800" dirty="0" smtClean="0"/>
              <a:t>face-to-face….Having </a:t>
            </a:r>
            <a:r>
              <a:rPr lang="en" sz="1800" dirty="0"/>
              <a:t>the model of quality courses really helped me work </a:t>
            </a:r>
            <a:r>
              <a:rPr lang="en" sz="1800" dirty="0" smtClean="0"/>
              <a:t>throug</a:t>
            </a:r>
            <a:r>
              <a:rPr lang="en-US" sz="1800" dirty="0" smtClean="0"/>
              <a:t>h</a:t>
            </a:r>
            <a:r>
              <a:rPr lang="en" sz="1800" dirty="0" smtClean="0"/>
              <a:t> </a:t>
            </a:r>
            <a:r>
              <a:rPr lang="en" sz="1800" dirty="0"/>
              <a:t>the steps and make meaningful changes to my courses</a:t>
            </a:r>
            <a:r>
              <a:rPr lang="en" sz="1800" dirty="0" smtClean="0"/>
              <a:t>.</a:t>
            </a:r>
            <a:r>
              <a:rPr lang="en-US" sz="1800" dirty="0" smtClean="0"/>
              <a:t> </a:t>
            </a:r>
            <a:r>
              <a:rPr lang="en" sz="1800" dirty="0" smtClean="0"/>
              <a:t>All </a:t>
            </a:r>
            <a:r>
              <a:rPr lang="en" sz="1800" dirty="0"/>
              <a:t>online and hybrid courses that I teach and coordinate will be influenced by </a:t>
            </a:r>
            <a:r>
              <a:rPr lang="en" sz="1800" dirty="0" smtClean="0"/>
              <a:t>this.”  (Y1 &amp; Y2)</a:t>
            </a: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en-US" sz="1800" dirty="0" smtClean="0"/>
              <a:t>“</a:t>
            </a:r>
            <a:r>
              <a:rPr lang="en-US" sz="1800" dirty="0" smtClean="0"/>
              <a:t>I </a:t>
            </a:r>
            <a:r>
              <a:rPr lang="en-US" sz="1800" dirty="0"/>
              <a:t>am also making improvements in all my courses not just the one I </a:t>
            </a:r>
            <a:r>
              <a:rPr lang="en-US" sz="1800" dirty="0" smtClean="0"/>
              <a:t>revised </a:t>
            </a:r>
            <a:r>
              <a:rPr lang="en-US" sz="1800" dirty="0" smtClean="0"/>
              <a:t>for this program.” (Y3)</a:t>
            </a: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en" sz="1800" dirty="0" smtClean="0"/>
              <a:t>“</a:t>
            </a:r>
            <a:r>
              <a:rPr lang="en" sz="1800" dirty="0"/>
              <a:t>I’ve used it in my face to face class. In fact, on a slightly different subject, I’ve made all my face to face classes hybrid </a:t>
            </a:r>
            <a:r>
              <a:rPr lang="en" sz="1800" dirty="0" smtClean="0"/>
              <a:t>now.”  (Y4) </a:t>
            </a:r>
            <a:endParaRPr lang="en" sz="1800" dirty="0"/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en" sz="1800" dirty="0" smtClean="0"/>
              <a:t>“I </a:t>
            </a:r>
            <a:r>
              <a:rPr lang="en" sz="1800" dirty="0"/>
              <a:t>feel more confident in my face-to-face teaching techniques for keeping students engaged and </a:t>
            </a:r>
            <a:r>
              <a:rPr lang="en" sz="1800" dirty="0" smtClean="0"/>
              <a:t>active </a:t>
            </a:r>
            <a:r>
              <a:rPr lang="en" sz="1800" dirty="0"/>
              <a:t>in their </a:t>
            </a:r>
            <a:r>
              <a:rPr lang="en" sz="1800" dirty="0" smtClean="0"/>
              <a:t>learning…”  (Y4) </a:t>
            </a:r>
            <a:endParaRPr lang="en" sz="1800" dirty="0"/>
          </a:p>
          <a:p>
            <a:endParaRPr lang="en" sz="1800" dirty="0"/>
          </a:p>
          <a:p>
            <a:endParaRPr lang="en" sz="1800" dirty="0"/>
          </a:p>
        </p:txBody>
      </p:sp>
    </p:spTree>
  </p:cSld>
  <p:clrMapOvr>
    <a:masterClrMapping/>
  </p:clrMapOvr>
  <p:transition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 txBox="1">
            <a:spLocks noGrp="1"/>
          </p:cNvSpPr>
          <p:nvPr>
            <p:ph type="title"/>
          </p:nvPr>
        </p:nvSpPr>
        <p:spPr>
          <a:xfrm>
            <a:off x="457200" y="455360"/>
            <a:ext cx="8229600" cy="85725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 sz="4000" dirty="0" smtClean="0"/>
              <a:t>QM Standard </a:t>
            </a:r>
            <a:r>
              <a:rPr lang="en" sz="4000" dirty="0"/>
              <a:t>1 Orientation </a:t>
            </a:r>
          </a:p>
        </p:txBody>
      </p:sp>
      <p:sp>
        <p:nvSpPr>
          <p:cNvPr id="109" name="Shape 109"/>
          <p:cNvSpPr txBox="1">
            <a:spLocks noGrp="1"/>
          </p:cNvSpPr>
          <p:nvPr>
            <p:ph type="body" idx="1"/>
          </p:nvPr>
        </p:nvSpPr>
        <p:spPr>
          <a:xfrm>
            <a:off x="893618" y="1465118"/>
            <a:ext cx="7460673" cy="2774374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ClrTx/>
              <a:buSzPct val="61111"/>
              <a:buFont typeface="Arial" panose="020B0604020202020204" pitchFamily="34" charset="0"/>
              <a:buChar char="•"/>
            </a:pPr>
            <a:r>
              <a:rPr lang="en-US" dirty="0" smtClean="0"/>
              <a:t>“</a:t>
            </a:r>
            <a:r>
              <a:rPr lang="en" dirty="0" smtClean="0"/>
              <a:t>Realigning </a:t>
            </a:r>
            <a:r>
              <a:rPr lang="en" dirty="0"/>
              <a:t>my courses for next semester- especially the orientation for </a:t>
            </a:r>
            <a:r>
              <a:rPr lang="en" dirty="0" smtClean="0"/>
              <a:t>Standard 1.</a:t>
            </a:r>
            <a:r>
              <a:rPr lang="en-US" dirty="0" smtClean="0"/>
              <a:t>” </a:t>
            </a:r>
            <a:r>
              <a:rPr lang="en-US" dirty="0"/>
              <a:t>(</a:t>
            </a:r>
            <a:r>
              <a:rPr lang="en-US" dirty="0" smtClean="0"/>
              <a:t>Y1 &amp; Y2)</a:t>
            </a:r>
            <a:r>
              <a:rPr lang="en" dirty="0" smtClean="0"/>
              <a:t> </a:t>
            </a:r>
          </a:p>
          <a:p>
            <a:pPr lvl="0" rtl="0">
              <a:buClrTx/>
              <a:buSzPct val="61111"/>
              <a:buFont typeface="Arial" panose="020B0604020202020204" pitchFamily="34" charset="0"/>
              <a:buChar char="•"/>
            </a:pPr>
            <a:r>
              <a:rPr lang="en-US" dirty="0" smtClean="0"/>
              <a:t>“</a:t>
            </a:r>
            <a:r>
              <a:rPr lang="en" dirty="0"/>
              <a:t>A start here is so simple and so helpful for </a:t>
            </a:r>
            <a:r>
              <a:rPr lang="en" dirty="0" smtClean="0"/>
              <a:t>students.</a:t>
            </a:r>
            <a:r>
              <a:rPr lang="en-US" dirty="0" smtClean="0"/>
              <a:t>” (Y3)</a:t>
            </a:r>
          </a:p>
          <a:p>
            <a:pPr lvl="0" rtl="0">
              <a:buClrTx/>
              <a:buSzPct val="61111"/>
              <a:buFont typeface="Arial" panose="020B0604020202020204" pitchFamily="34" charset="0"/>
              <a:buChar char="•"/>
            </a:pPr>
            <a:r>
              <a:rPr lang="en" dirty="0" smtClean="0"/>
              <a:t>“QM1 </a:t>
            </a:r>
            <a:r>
              <a:rPr lang="en" dirty="0" smtClean="0"/>
              <a:t>changed my life. 150 students and only </a:t>
            </a:r>
            <a:r>
              <a:rPr lang="en" dirty="0" smtClean="0"/>
              <a:t>one </a:t>
            </a:r>
            <a:r>
              <a:rPr lang="en" dirty="0" smtClean="0"/>
              <a:t>question about where to find </a:t>
            </a:r>
            <a:r>
              <a:rPr lang="en" dirty="0" smtClean="0"/>
              <a:t>something.” (Y5)</a:t>
            </a:r>
            <a:endParaRPr lang="en" dirty="0"/>
          </a:p>
          <a:p>
            <a:pPr>
              <a:buClrTx/>
              <a:buFont typeface="Arial" panose="020B0604020202020204" pitchFamily="34" charset="0"/>
              <a:buChar char="•"/>
            </a:pPr>
            <a:endParaRPr lang="en" sz="1800" dirty="0"/>
          </a:p>
        </p:txBody>
      </p:sp>
    </p:spTree>
  </p:cSld>
  <p:clrMapOvr>
    <a:masterClrMapping/>
  </p:clrMapOvr>
  <p:transition spd="slow">
    <p:cut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QM and Organization </a:t>
            </a:r>
            <a:endParaRPr lang="en-US" sz="40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4009" y="1006078"/>
            <a:ext cx="7439892" cy="3725680"/>
          </a:xfrm>
        </p:spPr>
        <p:txBody>
          <a:bodyPr>
            <a:normAutofit/>
          </a:bodyPr>
          <a:lstStyle/>
          <a:p>
            <a:pPr>
              <a:buClrTx/>
              <a:buFont typeface="Arial" panose="020B0604020202020204" pitchFamily="34" charset="0"/>
              <a:buChar char="•"/>
            </a:pPr>
            <a:r>
              <a:rPr lang="en-US" sz="1800" dirty="0" smtClean="0"/>
              <a:t>“I </a:t>
            </a:r>
            <a:r>
              <a:rPr lang="en-US" sz="1800" dirty="0" smtClean="0"/>
              <a:t>think my class is so much better organized; it’s easier to navigate for the students. They know what to do very the very </a:t>
            </a:r>
            <a:r>
              <a:rPr lang="en-US" sz="1800" dirty="0" smtClean="0"/>
              <a:t>beginning.” (Y4) </a:t>
            </a:r>
            <a:endParaRPr lang="en-US" sz="1800" dirty="0" smtClean="0"/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en-US" sz="1800" dirty="0"/>
              <a:t/>
            </a:r>
            <a:br>
              <a:rPr lang="en-US" sz="1800" dirty="0"/>
            </a:br>
            <a:r>
              <a:rPr lang="en-US" sz="1800" dirty="0" smtClean="0"/>
              <a:t>“The program gave me new insight in how students learn and how to make their learning experience less stressful and more </a:t>
            </a:r>
            <a:r>
              <a:rPr lang="en-US" sz="1800" dirty="0" smtClean="0"/>
              <a:t>organized.” (Y4)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> </a:t>
            </a: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en-US" sz="1800" dirty="0" smtClean="0"/>
              <a:t>“The OCIP Fellowship has taught me the value of organization of an online organization by forcing me to visualize a new course from a student perspective. I was forced to reexamine the way I structure online, not with respect to technology, but rather with access to and organization of content and the various ways to foster student interaction and </a:t>
            </a:r>
            <a:r>
              <a:rPr lang="en-US" sz="1800" dirty="0" smtClean="0"/>
              <a:t>engagement.” (Y4) </a:t>
            </a:r>
            <a:endParaRPr lang="en-US" sz="18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170246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 txBox="1">
            <a:spLocks noGrp="1"/>
          </p:cNvSpPr>
          <p:nvPr>
            <p:ph type="title"/>
          </p:nvPr>
        </p:nvSpPr>
        <p:spPr>
          <a:xfrm>
            <a:off x="924791" y="403406"/>
            <a:ext cx="7398328" cy="85725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 sz="3600" dirty="0" smtClean="0"/>
              <a:t>QM Standard 2 Learning </a:t>
            </a:r>
            <a:r>
              <a:rPr lang="en" sz="3600" dirty="0"/>
              <a:t>Objectives </a:t>
            </a:r>
          </a:p>
        </p:txBody>
      </p:sp>
      <p:sp>
        <p:nvSpPr>
          <p:cNvPr id="115" name="Shape 115"/>
          <p:cNvSpPr txBox="1">
            <a:spLocks noGrp="1"/>
          </p:cNvSpPr>
          <p:nvPr>
            <p:ph type="body" idx="1"/>
          </p:nvPr>
        </p:nvSpPr>
        <p:spPr>
          <a:xfrm>
            <a:off x="810492" y="1158046"/>
            <a:ext cx="7512628" cy="3455518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buClrTx/>
              <a:buFont typeface="Arial" panose="020B0604020202020204" pitchFamily="34" charset="0"/>
              <a:buChar char="•"/>
            </a:pPr>
            <a:r>
              <a:rPr lang="en-US" sz="1800" dirty="0" smtClean="0"/>
              <a:t>Many comments about how they’ve come to understand more deeply the importance of learning objectives.  </a:t>
            </a:r>
            <a:r>
              <a:rPr lang="en-US" sz="1800" dirty="0" smtClean="0"/>
              <a:t>(Y1 &amp; Y2) </a:t>
            </a:r>
            <a:endParaRPr lang="en-US" sz="1800" dirty="0" smtClean="0"/>
          </a:p>
          <a:p>
            <a:pPr lvl="0">
              <a:buClrTx/>
              <a:buFont typeface="Arial" panose="020B0604020202020204" pitchFamily="34" charset="0"/>
              <a:buChar char="•"/>
            </a:pPr>
            <a:r>
              <a:rPr lang="en-US" sz="1800" dirty="0" smtClean="0"/>
              <a:t>“</a:t>
            </a:r>
            <a:r>
              <a:rPr lang="en" sz="1800" dirty="0" smtClean="0"/>
              <a:t>Objectives started me getting to think about my past evaluations. I used to think the student did not try hard enough. I now include a screencast or directions that really explain instead of thinking that the student was to </a:t>
            </a:r>
            <a:r>
              <a:rPr lang="en" sz="1800" dirty="0" smtClean="0"/>
              <a:t>blame.</a:t>
            </a:r>
            <a:r>
              <a:rPr lang="en-US" sz="1800" dirty="0" smtClean="0"/>
              <a:t>” (Y3)</a:t>
            </a:r>
            <a:r>
              <a:rPr lang="en" sz="1800" dirty="0" smtClean="0"/>
              <a:t> </a:t>
            </a:r>
            <a:endParaRPr lang="en-US" sz="1800" dirty="0" smtClean="0"/>
          </a:p>
          <a:p>
            <a:pPr lvl="0">
              <a:buClrTx/>
              <a:buFont typeface="Arial" panose="020B0604020202020204" pitchFamily="34" charset="0"/>
              <a:buChar char="•"/>
            </a:pPr>
            <a:r>
              <a:rPr lang="en-US" sz="1800" dirty="0" smtClean="0"/>
              <a:t>“For </a:t>
            </a:r>
            <a:r>
              <a:rPr lang="en-US" sz="1800" dirty="0"/>
              <a:t>both my face to face class and online, I think the biggest impact has been really paying attention to the learning objectives. Then, aligning the activities and the assessments, which I had not done at all before frankly. I knew that I knew them, but I didn’t necessarily follow through with aligning them….now I </a:t>
            </a:r>
            <a:r>
              <a:rPr lang="en-US" sz="1800" dirty="0" smtClean="0"/>
              <a:t>do.” (Y5)</a:t>
            </a:r>
            <a:endParaRPr lang="en" sz="1800" dirty="0"/>
          </a:p>
          <a:p>
            <a:endParaRPr lang="en" sz="1800" dirty="0"/>
          </a:p>
          <a:p>
            <a:endParaRPr lang="en" sz="1800" dirty="0"/>
          </a:p>
        </p:txBody>
      </p:sp>
    </p:spTree>
  </p:cSld>
  <p:clrMapOvr>
    <a:masterClrMapping/>
  </p:clrMapOvr>
  <p:transition spd="slow">
    <p:cut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 sz="4000" dirty="0" smtClean="0"/>
              <a:t>QM and Alignment </a:t>
            </a:r>
            <a:endParaRPr lang="en" sz="4000" dirty="0"/>
          </a:p>
        </p:txBody>
      </p:sp>
      <p:sp>
        <p:nvSpPr>
          <p:cNvPr id="121" name="Shape 121"/>
          <p:cNvSpPr txBox="1">
            <a:spLocks noGrp="1"/>
          </p:cNvSpPr>
          <p:nvPr>
            <p:ph type="body" idx="1"/>
          </p:nvPr>
        </p:nvSpPr>
        <p:spPr>
          <a:xfrm>
            <a:off x="820882" y="979327"/>
            <a:ext cx="7523018" cy="3519937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buClrTx/>
              <a:buFont typeface="Arial" panose="020B0604020202020204" pitchFamily="34" charset="0"/>
              <a:buChar char="•"/>
            </a:pPr>
            <a:r>
              <a:rPr lang="en-US" sz="2000" dirty="0"/>
              <a:t>“</a:t>
            </a:r>
            <a:r>
              <a:rPr lang="en" sz="2000" dirty="0"/>
              <a:t>In addition, my face-to-face classes are now benefiting from my new understanding of course organization and </a:t>
            </a:r>
            <a:r>
              <a:rPr lang="en" sz="2000" dirty="0" smtClean="0"/>
              <a:t>alignment.</a:t>
            </a:r>
            <a:r>
              <a:rPr lang="en-US" sz="2000" dirty="0" smtClean="0"/>
              <a:t>” (</a:t>
            </a:r>
            <a:r>
              <a:rPr lang="en" sz="2000" dirty="0" smtClean="0"/>
              <a:t>Y</a:t>
            </a:r>
            <a:r>
              <a:rPr lang="en-US" sz="2000" dirty="0" smtClean="0"/>
              <a:t>1)</a:t>
            </a: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en-US" sz="2000" dirty="0" smtClean="0"/>
              <a:t>“</a:t>
            </a:r>
            <a:r>
              <a:rPr lang="en" sz="2000" dirty="0" smtClean="0"/>
              <a:t>I </a:t>
            </a:r>
            <a:r>
              <a:rPr lang="en" sz="2000" dirty="0" smtClean="0"/>
              <a:t>took </a:t>
            </a:r>
            <a:r>
              <a:rPr lang="en" sz="2000" dirty="0"/>
              <a:t>a look at alignment and made my course </a:t>
            </a:r>
            <a:r>
              <a:rPr lang="en" sz="2000" dirty="0" smtClean="0"/>
              <a:t>better.</a:t>
            </a:r>
            <a:r>
              <a:rPr lang="en-US" sz="2000" dirty="0" smtClean="0"/>
              <a:t>” (Y3)  </a:t>
            </a:r>
            <a:endParaRPr lang="en-US" sz="2000" dirty="0"/>
          </a:p>
          <a:p>
            <a:pPr>
              <a:buClrTx/>
              <a:buSzPct val="61111"/>
              <a:buFont typeface="Arial" panose="020B0604020202020204" pitchFamily="34" charset="0"/>
              <a:buChar char="•"/>
            </a:pPr>
            <a:r>
              <a:rPr lang="en-US" sz="2000" dirty="0" smtClean="0"/>
              <a:t>“Particularly</a:t>
            </a:r>
            <a:r>
              <a:rPr lang="en-US" sz="2000" dirty="0"/>
              <a:t>, I feel with the alignment issues because I knew about the </a:t>
            </a:r>
            <a:r>
              <a:rPr lang="en-US" sz="2000" dirty="0" smtClean="0"/>
              <a:t>quality matters but I was like I don’t know if its going to improve my course that much but I really feel like these alignment issues that my course in some ways really needed this. It wasn’t a luxury and I realize that thinking about it in this way is more important than I thought it was going to </a:t>
            </a:r>
            <a:r>
              <a:rPr lang="en-US" sz="2000" dirty="0" smtClean="0"/>
              <a:t>be.” (Y5) </a:t>
            </a:r>
            <a:endParaRPr lang="en-US" sz="2000" dirty="0"/>
          </a:p>
          <a:p>
            <a:pPr lvl="0">
              <a:buClr>
                <a:schemeClr val="dk1"/>
              </a:buClr>
              <a:buSzPct val="61111"/>
              <a:buFont typeface="Arial"/>
              <a:buNone/>
            </a:pPr>
            <a:endParaRPr lang="en" sz="1800" dirty="0"/>
          </a:p>
        </p:txBody>
      </p:sp>
    </p:spTree>
  </p:cSld>
  <p:clrMapOvr>
    <a:masterClrMapping/>
  </p:clrMapOvr>
  <p:transition spd="slow">
    <p:cut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0577" y="219390"/>
            <a:ext cx="8229600" cy="1097420"/>
          </a:xfrm>
        </p:spPr>
        <p:txBody>
          <a:bodyPr>
            <a:normAutofit fontScale="90000"/>
          </a:bodyPr>
          <a:lstStyle/>
          <a:p>
            <a:r>
              <a:rPr lang="en-US" sz="3200" dirty="0" smtClean="0"/>
              <a:t>QM Standard </a:t>
            </a:r>
            <a:r>
              <a:rPr lang="en-US" sz="3200" dirty="0" smtClean="0"/>
              <a:t>4 Learner Interactions &amp; Engagement </a:t>
            </a:r>
            <a:endParaRPr lang="en-US" sz="32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2445" y="1316810"/>
            <a:ext cx="7491846" cy="3286363"/>
          </a:xfrm>
        </p:spPr>
        <p:txBody>
          <a:bodyPr>
            <a:normAutofit/>
          </a:bodyPr>
          <a:lstStyle/>
          <a:p>
            <a:pPr lvl="0">
              <a:buClrTx/>
              <a:buFont typeface="Arial" panose="020B0604020202020204" pitchFamily="34" charset="0"/>
              <a:buChar char="•"/>
            </a:pPr>
            <a:r>
              <a:rPr lang="en" sz="2000" dirty="0"/>
              <a:t>Better sense of what possible in an online course in terms of activities and interactions</a:t>
            </a:r>
            <a:r>
              <a:rPr lang="en-US" sz="2000" dirty="0"/>
              <a:t>. </a:t>
            </a:r>
            <a:r>
              <a:rPr lang="en" sz="2000" dirty="0" smtClean="0"/>
              <a:t>Understanding </a:t>
            </a:r>
            <a:r>
              <a:rPr lang="en" sz="2000" dirty="0"/>
              <a:t>how building community can be an effective learning </a:t>
            </a:r>
            <a:r>
              <a:rPr lang="en" sz="2000" dirty="0" smtClean="0"/>
              <a:t>strategy.  (</a:t>
            </a:r>
            <a:r>
              <a:rPr lang="en-US" sz="2000" dirty="0" smtClean="0"/>
              <a:t>Y1 &amp; Y2)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“</a:t>
            </a:r>
            <a:r>
              <a:rPr lang="en" sz="2000" dirty="0" smtClean="0"/>
              <a:t>It </a:t>
            </a:r>
            <a:r>
              <a:rPr lang="en" sz="2000" dirty="0"/>
              <a:t>opened my eyes to what online teaching can do and how in touch we can be with our </a:t>
            </a:r>
            <a:r>
              <a:rPr lang="en" sz="2000" dirty="0" smtClean="0"/>
              <a:t>students.</a:t>
            </a:r>
            <a:r>
              <a:rPr lang="en-US" sz="2000" dirty="0" smtClean="0"/>
              <a:t>” (Y1 &amp; Y2)</a:t>
            </a:r>
          </a:p>
          <a:p>
            <a:pPr lvl="0">
              <a:buClrTx/>
              <a:buFont typeface="Arial" panose="020B0604020202020204" pitchFamily="34" charset="0"/>
              <a:buChar char="•"/>
            </a:pPr>
            <a:r>
              <a:rPr lang="en-US" sz="2000" dirty="0" smtClean="0"/>
              <a:t>“</a:t>
            </a:r>
            <a:r>
              <a:rPr lang="en-US" sz="2000" dirty="0"/>
              <a:t>I’m so thrilled with learning how to make my course more </a:t>
            </a:r>
            <a:r>
              <a:rPr lang="en-US" sz="2000" dirty="0" smtClean="0"/>
              <a:t>engaging.” (Y3) </a:t>
            </a:r>
          </a:p>
          <a:p>
            <a:pPr lvl="0">
              <a:buClrTx/>
              <a:buFont typeface="Arial" panose="020B0604020202020204" pitchFamily="34" charset="0"/>
              <a:buChar char="•"/>
            </a:pPr>
            <a:r>
              <a:rPr lang="en-US" sz="2000" dirty="0" smtClean="0"/>
              <a:t>“</a:t>
            </a:r>
            <a:r>
              <a:rPr lang="en-US" sz="2000" dirty="0" smtClean="0"/>
              <a:t>I have learned new methods to engage my </a:t>
            </a:r>
            <a:r>
              <a:rPr lang="en-US" sz="2000" dirty="0" smtClean="0"/>
              <a:t>students.” (Y3)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86464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Your Presenters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Susan </a:t>
            </a:r>
            <a:r>
              <a:rPr lang="en-US" b="1" dirty="0" err="1" smtClean="0"/>
              <a:t>Bussmann</a:t>
            </a:r>
            <a:endParaRPr lang="en-US" b="1" dirty="0" smtClean="0"/>
          </a:p>
          <a:p>
            <a:r>
              <a:rPr lang="en-US" sz="2000" dirty="0" smtClean="0"/>
              <a:t>Director</a:t>
            </a:r>
          </a:p>
          <a:p>
            <a:r>
              <a:rPr lang="en-US" sz="2000" dirty="0" smtClean="0"/>
              <a:t>Online Course Improvement Program</a:t>
            </a:r>
          </a:p>
          <a:p>
            <a:r>
              <a:rPr lang="en-US" sz="2000" dirty="0" smtClean="0"/>
              <a:t>Instructional Innovation and Quality</a:t>
            </a:r>
          </a:p>
          <a:p>
            <a:r>
              <a:rPr lang="en-US" sz="2000" dirty="0" smtClean="0"/>
              <a:t>Distance Education</a:t>
            </a:r>
            <a:endParaRPr lang="en-US" sz="2000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Sandra Johnson</a:t>
            </a:r>
          </a:p>
          <a:p>
            <a:r>
              <a:rPr lang="en-US" sz="2000" dirty="0" smtClean="0"/>
              <a:t>Coordinator</a:t>
            </a:r>
          </a:p>
          <a:p>
            <a:r>
              <a:rPr lang="en-US" sz="2000" dirty="0" smtClean="0"/>
              <a:t>Online Course Improvement Program</a:t>
            </a:r>
          </a:p>
          <a:p>
            <a:r>
              <a:rPr lang="en-US" sz="2000" dirty="0" smtClean="0"/>
              <a:t>Instructional Innovation and Quality</a:t>
            </a:r>
            <a:endParaRPr lang="en-US" sz="2000" dirty="0"/>
          </a:p>
        </p:txBody>
      </p:sp>
      <p:pic>
        <p:nvPicPr>
          <p:cNvPr id="5" name="Shape 25"/>
          <p:cNvPicPr preferRelativeResize="0"/>
          <p:nvPr/>
        </p:nvPicPr>
        <p:blipFill>
          <a:blip r:embed="rId2"/>
          <a:stretch>
            <a:fillRect/>
          </a:stretch>
        </p:blipFill>
        <p:spPr>
          <a:xfrm>
            <a:off x="1887890" y="4158029"/>
            <a:ext cx="5700726" cy="876550"/>
          </a:xfrm>
          <a:prstGeom prst="rect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pic>
    </p:spTree>
    <p:extLst>
      <p:ext uri="{BB962C8B-B14F-4D97-AF65-F5344CB8AC3E}">
        <p14:creationId xmlns:p14="http://schemas.microsoft.com/office/powerpoint/2010/main" val="370266387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-US" sz="4000" dirty="0" smtClean="0"/>
              <a:t>Faculty Student Perspective </a:t>
            </a:r>
            <a:endParaRPr lang="en" sz="4000" dirty="0"/>
          </a:p>
        </p:txBody>
      </p:sp>
      <p:sp>
        <p:nvSpPr>
          <p:cNvPr id="127" name="Shape 127"/>
          <p:cNvSpPr txBox="1">
            <a:spLocks noGrp="1"/>
          </p:cNvSpPr>
          <p:nvPr>
            <p:ph type="body" idx="1"/>
          </p:nvPr>
        </p:nvSpPr>
        <p:spPr>
          <a:xfrm>
            <a:off x="800100" y="1063378"/>
            <a:ext cx="7533409" cy="3456667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buClrTx/>
              <a:buFont typeface="Arial" panose="020B0604020202020204" pitchFamily="34" charset="0"/>
              <a:buChar char="•"/>
            </a:pPr>
            <a:r>
              <a:rPr lang="en-US" sz="1800" dirty="0" smtClean="0"/>
              <a:t>Being in the student role was eye-opening and strength of program</a:t>
            </a:r>
            <a:r>
              <a:rPr lang="en-US" sz="1800" dirty="0" smtClean="0"/>
              <a:t>. (Y1) S</a:t>
            </a:r>
            <a:r>
              <a:rPr lang="en" sz="1800" dirty="0" smtClean="0"/>
              <a:t>tudent </a:t>
            </a:r>
            <a:r>
              <a:rPr lang="en" sz="1800" dirty="0"/>
              <a:t>insight for me showed me how challenging it can be for </a:t>
            </a:r>
            <a:r>
              <a:rPr lang="en" sz="1800" dirty="0" smtClean="0"/>
              <a:t>students.</a:t>
            </a: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en" sz="1800" dirty="0" smtClean="0"/>
              <a:t>I </a:t>
            </a:r>
            <a:r>
              <a:rPr lang="en" sz="1800" dirty="0"/>
              <a:t>have more detail and am nicer since I know how it feels-being in that </a:t>
            </a:r>
            <a:r>
              <a:rPr lang="en" sz="1800" dirty="0" smtClean="0"/>
              <a:t>position”. (</a:t>
            </a:r>
            <a:r>
              <a:rPr lang="en-US" sz="1800" dirty="0" smtClean="0"/>
              <a:t>Y3)</a:t>
            </a: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en-US" sz="1800" dirty="0" smtClean="0"/>
              <a:t>“</a:t>
            </a:r>
            <a:r>
              <a:rPr lang="en-US" sz="1800" dirty="0" smtClean="0"/>
              <a:t>I’m clearly thinking more about course design from the students’ point of </a:t>
            </a:r>
            <a:r>
              <a:rPr lang="en-US" sz="1800" dirty="0" smtClean="0"/>
              <a:t>view”.  (Y4)</a:t>
            </a:r>
            <a:endParaRPr lang="en-US" sz="1800" dirty="0" smtClean="0"/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en-US" sz="1800" dirty="0" smtClean="0"/>
              <a:t>“I got a much stronger sense of students’ needs from an online </a:t>
            </a:r>
            <a:r>
              <a:rPr lang="en-US" sz="1800" dirty="0" smtClean="0"/>
              <a:t>course”. (Y4)</a:t>
            </a:r>
            <a:endParaRPr lang="en-US" sz="1800" dirty="0" smtClean="0"/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en" sz="1800" dirty="0" smtClean="0"/>
              <a:t>“...</a:t>
            </a:r>
            <a:r>
              <a:rPr lang="en" sz="1800" dirty="0"/>
              <a:t>one thing that I’m doing more is taking the perspective of the student and thinking about my course design from their perspective and how I need to organize and spell things out and make things super clear.”</a:t>
            </a:r>
            <a:r>
              <a:rPr lang="en-US" sz="1800" dirty="0"/>
              <a:t> </a:t>
            </a:r>
            <a:r>
              <a:rPr lang="en-US" sz="1800" dirty="0" smtClean="0"/>
              <a:t>(Y5)</a:t>
            </a:r>
            <a:endParaRPr lang="en" sz="1800" dirty="0"/>
          </a:p>
          <a:p>
            <a:pPr lvl="0" rtl="0">
              <a:buNone/>
            </a:pPr>
            <a:endParaRPr lang="en" sz="1800" dirty="0"/>
          </a:p>
          <a:p>
            <a:endParaRPr lang="en" sz="1800" dirty="0"/>
          </a:p>
          <a:p>
            <a:endParaRPr lang="en" sz="1800" dirty="0"/>
          </a:p>
        </p:txBody>
      </p:sp>
    </p:spTree>
  </p:cSld>
  <p:clrMapOvr>
    <a:masterClrMapping/>
  </p:clrMapOvr>
  <p:transition spd="slow">
    <p:cut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 sz="4000" dirty="0"/>
              <a:t>Student Learning </a:t>
            </a:r>
          </a:p>
        </p:txBody>
      </p:sp>
      <p:sp>
        <p:nvSpPr>
          <p:cNvPr id="133" name="Shape 133"/>
          <p:cNvSpPr txBox="1">
            <a:spLocks noGrp="1"/>
          </p:cNvSpPr>
          <p:nvPr>
            <p:ph type="body" idx="1"/>
          </p:nvPr>
        </p:nvSpPr>
        <p:spPr>
          <a:xfrm>
            <a:off x="862445" y="1063378"/>
            <a:ext cx="7481456" cy="3425495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buClrTx/>
              <a:buFont typeface="Arial" panose="020B0604020202020204" pitchFamily="34" charset="0"/>
              <a:buChar char="•"/>
            </a:pPr>
            <a:r>
              <a:rPr lang="en" sz="2000" dirty="0" smtClean="0"/>
              <a:t>“</a:t>
            </a:r>
            <a:r>
              <a:rPr lang="en" sz="2000" dirty="0"/>
              <a:t>I am seeing measurable differences in the response, satisfaction and performance of students in both blended and online </a:t>
            </a:r>
            <a:r>
              <a:rPr lang="en" sz="2000" dirty="0" smtClean="0"/>
              <a:t>courses”. (Y</a:t>
            </a:r>
            <a:r>
              <a:rPr lang="en-US" sz="2000" dirty="0" smtClean="0"/>
              <a:t>1 &amp; Y</a:t>
            </a:r>
            <a:r>
              <a:rPr lang="en" sz="2000" dirty="0" smtClean="0"/>
              <a:t>2)</a:t>
            </a: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en-US" sz="2000" dirty="0" smtClean="0"/>
              <a:t>“And </a:t>
            </a:r>
            <a:r>
              <a:rPr lang="en-US" sz="2000" dirty="0"/>
              <a:t>I’ll add real quickly that having taken the course last year, that spring semester students responded in a much more favorable way so I saw improvements in the spring semester. And I’m hoping for a lot more improvement in the fall semester too</a:t>
            </a:r>
            <a:r>
              <a:rPr lang="en-US" sz="2000" dirty="0" smtClean="0"/>
              <a:t>!” (Y4)</a:t>
            </a:r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en-US" sz="2000" dirty="0" smtClean="0"/>
              <a:t>“Exam </a:t>
            </a:r>
            <a:r>
              <a:rPr lang="en-US" sz="2000" dirty="0" smtClean="0"/>
              <a:t>scores are improved relative to previous semesters</a:t>
            </a:r>
            <a:r>
              <a:rPr lang="en-US" sz="2000" dirty="0" smtClean="0"/>
              <a:t>.” (Y5) </a:t>
            </a:r>
            <a:endParaRPr lang="en" sz="2000" dirty="0"/>
          </a:p>
          <a:p>
            <a:endParaRPr lang="en" sz="1800" dirty="0"/>
          </a:p>
        </p:txBody>
      </p:sp>
    </p:spTree>
  </p:cSld>
  <p:clrMapOvr>
    <a:masterClrMapping/>
  </p:clrMapOvr>
  <p:transition spd="slow">
    <p:cut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Shape 15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 sz="4000" dirty="0"/>
              <a:t>What students are </a:t>
            </a:r>
            <a:r>
              <a:rPr lang="en" sz="4000" dirty="0" smtClean="0"/>
              <a:t>saying.</a:t>
            </a:r>
            <a:endParaRPr lang="en" sz="4000" dirty="0"/>
          </a:p>
        </p:txBody>
      </p:sp>
      <p:sp>
        <p:nvSpPr>
          <p:cNvPr id="157" name="Shape 157"/>
          <p:cNvSpPr txBox="1">
            <a:spLocks noGrp="1"/>
          </p:cNvSpPr>
          <p:nvPr>
            <p:ph type="body" idx="1"/>
          </p:nvPr>
        </p:nvSpPr>
        <p:spPr>
          <a:xfrm>
            <a:off x="862444" y="1200150"/>
            <a:ext cx="7398329" cy="3122468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buClrTx/>
              <a:buFont typeface="Arial" panose="020B0604020202020204" pitchFamily="34" charset="0"/>
              <a:buChar char="•"/>
            </a:pPr>
            <a:r>
              <a:rPr lang="en" sz="2400" dirty="0"/>
              <a:t>“All the extra resources were very helpful. (Graphic syllabus, typed lectures, etc</a:t>
            </a:r>
            <a:r>
              <a:rPr lang="en" sz="2400" dirty="0" smtClean="0"/>
              <a:t>.)”</a:t>
            </a:r>
            <a:endParaRPr lang="en" sz="2400" dirty="0"/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en" sz="2400" dirty="0"/>
              <a:t>“The layout of this class is wonderful</a:t>
            </a:r>
            <a:r>
              <a:rPr lang="en" sz="2400" dirty="0" smtClean="0"/>
              <a:t>.”</a:t>
            </a:r>
            <a:endParaRPr lang="en" sz="2400" dirty="0"/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en" sz="2400" dirty="0"/>
              <a:t>“This class is the best online course I have ever taken</a:t>
            </a:r>
            <a:r>
              <a:rPr lang="en" sz="2400" dirty="0" smtClean="0"/>
              <a:t>.”</a:t>
            </a:r>
            <a:endParaRPr lang="en" sz="2400" dirty="0"/>
          </a:p>
          <a:p>
            <a:pPr>
              <a:buClrTx/>
              <a:buFont typeface="Arial" panose="020B0604020202020204" pitchFamily="34" charset="0"/>
              <a:buChar char="•"/>
            </a:pPr>
            <a:r>
              <a:rPr lang="en" sz="2400" dirty="0"/>
              <a:t>“I liked the interaction between my peers and the availability of course material.”</a:t>
            </a:r>
          </a:p>
        </p:txBody>
      </p:sp>
    </p:spTree>
  </p:cSld>
  <p:clrMapOvr>
    <a:masterClrMapping/>
  </p:clrMapOvr>
  <p:transition spd="slow">
    <p:cut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Shape 16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 sz="4000" dirty="0"/>
              <a:t>What students are saying</a:t>
            </a:r>
            <a:r>
              <a:rPr lang="en" sz="4000" dirty="0" smtClean="0"/>
              <a:t>.</a:t>
            </a:r>
            <a:endParaRPr lang="en" sz="4000" dirty="0"/>
          </a:p>
        </p:txBody>
      </p:sp>
      <p:sp>
        <p:nvSpPr>
          <p:cNvPr id="163" name="Shape 163"/>
          <p:cNvSpPr txBox="1">
            <a:spLocks noGrp="1"/>
          </p:cNvSpPr>
          <p:nvPr>
            <p:ph type="body" idx="1"/>
          </p:nvPr>
        </p:nvSpPr>
        <p:spPr>
          <a:xfrm>
            <a:off x="852055" y="1200150"/>
            <a:ext cx="7377546" cy="3278332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 sz="2400" dirty="0"/>
              <a:t>“Overall I enjoyed interacting with other student and the professor online and sharing discussions.” </a:t>
            </a:r>
          </a:p>
          <a:p>
            <a:pPr lvl="0" rtl="0">
              <a:buNone/>
            </a:pPr>
            <a:r>
              <a:rPr lang="en" sz="2400" dirty="0"/>
              <a:t>“Collaborating with other students and getting through assignments as a group</a:t>
            </a:r>
            <a:r>
              <a:rPr lang="en" sz="2400" dirty="0" smtClean="0"/>
              <a:t>.”</a:t>
            </a:r>
            <a:endParaRPr lang="en" sz="2400" dirty="0"/>
          </a:p>
          <a:p>
            <a:pPr>
              <a:buNone/>
            </a:pPr>
            <a:r>
              <a:rPr lang="en" sz="2400" dirty="0"/>
              <a:t>“There was interactions between classmates. This was due to the professor creating opportunities for this type of participation.”</a:t>
            </a:r>
          </a:p>
        </p:txBody>
      </p:sp>
    </p:spTree>
  </p:cSld>
  <p:clrMapOvr>
    <a:masterClrMapping/>
  </p:clrMapOvr>
  <p:transition spd="slow">
    <p:cut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What we have learned.</a:t>
            </a:r>
            <a:endParaRPr lang="en-US" sz="40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7300" y="1200150"/>
            <a:ext cx="6328064" cy="2769177"/>
          </a:xfrm>
        </p:spPr>
        <p:txBody>
          <a:bodyPr/>
          <a:lstStyle/>
          <a:p>
            <a:pPr marL="647700" indent="-457200">
              <a:buClrTx/>
              <a:buFont typeface="Arial" panose="020B0604020202020204" pitchFamily="34" charset="0"/>
              <a:buChar char="•"/>
            </a:pPr>
            <a:r>
              <a:rPr lang="en-US" dirty="0" smtClean="0"/>
              <a:t>Student Perspective</a:t>
            </a:r>
          </a:p>
          <a:p>
            <a:pPr marL="647700" indent="-457200">
              <a:buClrTx/>
              <a:buFont typeface="Arial" panose="020B0604020202020204" pitchFamily="34" charset="0"/>
              <a:buChar char="•"/>
            </a:pPr>
            <a:r>
              <a:rPr lang="en-US" dirty="0" smtClean="0"/>
              <a:t>Using Quality Matters Framework</a:t>
            </a:r>
          </a:p>
          <a:p>
            <a:pPr marL="647700" indent="-457200">
              <a:buClrTx/>
              <a:buFont typeface="Arial" panose="020B0604020202020204" pitchFamily="34" charset="0"/>
              <a:buChar char="•"/>
            </a:pPr>
            <a:r>
              <a:rPr lang="en-US" dirty="0" smtClean="0"/>
              <a:t>Positive “Ripple” Effect</a:t>
            </a:r>
          </a:p>
          <a:p>
            <a:pPr marL="647700" indent="-457200">
              <a:buClrTx/>
              <a:buFont typeface="Arial" panose="020B0604020202020204" pitchFamily="34" charset="0"/>
              <a:buChar char="•"/>
            </a:pPr>
            <a:r>
              <a:rPr lang="en-US" dirty="0" smtClean="0"/>
              <a:t>Peer/Mentor Support</a:t>
            </a:r>
          </a:p>
          <a:p>
            <a:pPr marL="647700" indent="-457200">
              <a:buClrTx/>
              <a:buFont typeface="Arial" panose="020B0604020202020204" pitchFamily="34" charset="0"/>
              <a:buChar char="•"/>
            </a:pPr>
            <a:r>
              <a:rPr lang="en-US" dirty="0" smtClean="0"/>
              <a:t>Culture of Quality is a Process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043321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Shape 168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Thank you for attending! </a:t>
            </a:r>
          </a:p>
        </p:txBody>
      </p:sp>
      <p:sp>
        <p:nvSpPr>
          <p:cNvPr id="169" name="Shape 169"/>
          <p:cNvSpPr txBox="1">
            <a:spLocks noGrp="1"/>
          </p:cNvSpPr>
          <p:nvPr>
            <p:ph type="subTitle" idx="1"/>
          </p:nvPr>
        </p:nvSpPr>
        <p:spPr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buNone/>
            </a:pPr>
            <a:r>
              <a:rPr lang="en" dirty="0"/>
              <a:t>Questions?? </a:t>
            </a:r>
          </a:p>
        </p:txBody>
      </p:sp>
    </p:spTree>
  </p:cSld>
  <p:clrMapOvr>
    <a:masterClrMapping/>
  </p:clrMapOvr>
  <p:transition spd="slow">
    <p:cut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Shape 174"/>
          <p:cNvSpPr txBox="1">
            <a:spLocks noGrp="1"/>
          </p:cNvSpPr>
          <p:nvPr>
            <p:ph type="title"/>
          </p:nvPr>
        </p:nvSpPr>
        <p:spPr>
          <a:xfrm>
            <a:off x="457200" y="205974"/>
            <a:ext cx="8229600" cy="10052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buNone/>
            </a:pPr>
            <a:r>
              <a:rPr lang="en"/>
              <a:t>
</a:t>
            </a:r>
          </a:p>
          <a:p>
            <a:pPr lvl="0" algn="ctr" rtl="0">
              <a:buNone/>
            </a:pPr>
            <a:r>
              <a:rPr lang="en"/>
              <a:t>Events Offered Fall Semester 2013 </a:t>
            </a:r>
          </a:p>
        </p:txBody>
      </p:sp>
      <p:graphicFrame>
        <p:nvGraphicFramePr>
          <p:cNvPr id="175" name="Shape 175"/>
          <p:cNvGraphicFramePr/>
          <p:nvPr/>
        </p:nvGraphicFramePr>
        <p:xfrm>
          <a:off x="700287" y="1211400"/>
          <a:ext cx="7667050" cy="5155565"/>
        </p:xfrm>
        <a:graphic>
          <a:graphicData uri="http://schemas.openxmlformats.org/drawingml/2006/table">
            <a:tbl>
              <a:tblPr>
                <a:noFill/>
                <a:tableStyleId>{8124E8DC-988B-4BA9-B41B-B6870B939332}</a:tableStyleId>
              </a:tblPr>
              <a:tblGrid>
                <a:gridCol w="2968300"/>
                <a:gridCol w="4698750"/>
              </a:tblGrid>
              <a:tr h="3667175">
                <a:tc>
                  <a:txBody>
                    <a:bodyPr/>
                    <a:lstStyle/>
                    <a:p>
                      <a:pPr lvl="0" rtl="0">
                        <a:lnSpc>
                          <a:spcPct val="115000"/>
                        </a:lnSpc>
                        <a:buNone/>
                      </a:pPr>
                      <a:r>
                        <a:rPr lang="en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Course Overview &amp; Introduction  </a:t>
                      </a:r>
                    </a:p>
                    <a:p>
                      <a:pPr lvl="0" rtl="0">
                        <a:lnSpc>
                          <a:spcPct val="115000"/>
                        </a:lnSpc>
                        <a:buNone/>
                      </a:pPr>
                      <a:r>
                        <a:rPr lang="en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Learning Objectives  </a:t>
                      </a:r>
                    </a:p>
                    <a:p>
                      <a:pPr lvl="0" rtl="0">
                        <a:lnSpc>
                          <a:spcPct val="115000"/>
                        </a:lnSpc>
                        <a:buNone/>
                      </a:pPr>
                      <a:r>
                        <a:rPr lang="en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Faculty Sharing Sessions</a:t>
                      </a:r>
                    </a:p>
                    <a:p>
                      <a:pPr lvl="0" rtl="0">
                        <a:lnSpc>
                          <a:spcPct val="115000"/>
                        </a:lnSpc>
                        <a:buNone/>
                      </a:pPr>
                      <a:r>
                        <a:rPr lang="en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Assessment in Online Education</a:t>
                      </a:r>
                    </a:p>
                    <a:p>
                      <a:pPr lvl="0" rtl="0">
                        <a:lnSpc>
                          <a:spcPct val="115000"/>
                        </a:lnSpc>
                        <a:buNone/>
                      </a:pPr>
                      <a:r>
                        <a:rPr lang="en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Open Educational Resources  </a:t>
                      </a:r>
                    </a:p>
                    <a:p>
                      <a:pPr lvl="0" rtl="0">
                        <a:lnSpc>
                          <a:spcPct val="115000"/>
                        </a:lnSpc>
                        <a:buNone/>
                      </a:pPr>
                      <a:r>
                        <a:rPr lang="en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Faculty Driven  </a:t>
                      </a:r>
                    </a:p>
                    <a:p>
                      <a:pPr lvl="0" rtl="0">
                        <a:lnSpc>
                          <a:spcPct val="115000"/>
                        </a:lnSpc>
                        <a:buNone/>
                      </a:pPr>
                      <a:r>
                        <a:rPr lang="en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iPads for Education</a:t>
                      </a:r>
                    </a:p>
                    <a:p>
                      <a:pPr lvl="0" rtl="0">
                        <a:lnSpc>
                          <a:spcPct val="115000"/>
                        </a:lnSpc>
                        <a:buNone/>
                      </a:pPr>
                      <a:r>
                        <a:rPr lang="en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Introduction to iPads</a:t>
                      </a:r>
                    </a:p>
                    <a:p>
                      <a:pPr lvl="0" rtl="0">
                        <a:lnSpc>
                          <a:spcPct val="115000"/>
                        </a:lnSpc>
                        <a:buClr>
                          <a:schemeClr val="dk1"/>
                        </a:buClr>
                        <a:buSzPct val="78571"/>
                        <a:buFont typeface="Arial"/>
                        <a:buNone/>
                      </a:pPr>
                      <a:r>
                        <a:rPr lang="en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Curriculum Alignment</a:t>
                      </a:r>
                      <a:r>
                        <a:rPr lang="en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Home Pages  Using Modules in Canvas</a:t>
                      </a:r>
                    </a:p>
                    <a:p>
                      <a:pPr lvl="0" rtl="0">
                        <a:lnSpc>
                          <a:spcPct val="115000"/>
                        </a:lnSpc>
                        <a:buClr>
                          <a:schemeClr val="dk1"/>
                        </a:buClr>
                        <a:buSzPct val="78571"/>
                        <a:buFont typeface="Arial"/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Outcomes in Canvas</a:t>
                      </a:r>
                    </a:p>
                    <a:p>
                      <a:pPr lvl="0" rtl="0">
                        <a:lnSpc>
                          <a:spcPct val="115000"/>
                        </a:lnSpc>
                        <a:buClr>
                          <a:schemeClr val="dk1"/>
                        </a:buClr>
                        <a:buSzPct val="78571"/>
                        <a:buFont typeface="Arial"/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Using the Canvas Gradebook</a:t>
                      </a:r>
                      <a:br>
                        <a:rPr lang="en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</a:br>
                      <a:r>
                        <a:rPr lang="en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Using Rubrics in Canvas</a:t>
                      </a:r>
                    </a:p>
                  </a:txBody>
                  <a:tcPr marL="66675" marR="66675" marT="66675" marB="66675">
                    <a:lnL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lnSpc>
                          <a:spcPct val="115000"/>
                        </a:lnSpc>
                        <a:buNone/>
                      </a:pPr>
                      <a:r>
                        <a:rPr lang="en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5 day Mini-Conference - Online Teaching and Learning</a:t>
                      </a:r>
                    </a:p>
                    <a:p>
                      <a:pPr lvl="0" rtl="0">
                        <a:lnSpc>
                          <a:spcPct val="115000"/>
                        </a:lnSpc>
                        <a:buNone/>
                      </a:pPr>
                      <a:r>
                        <a:rPr lang="en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Teaching and Learning 4 Perspectives</a:t>
                      </a:r>
                    </a:p>
                    <a:p>
                      <a:pPr lvl="0" rtl="0">
                        <a:lnSpc>
                          <a:spcPct val="115000"/>
                        </a:lnSpc>
                        <a:buNone/>
                      </a:pPr>
                      <a:r>
                        <a:rPr lang="en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SoftChalk Cloud Live for Intermediate Users</a:t>
                      </a:r>
                      <a:r>
                        <a:rPr lang="en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SoftChalk for Beginners</a:t>
                      </a:r>
                    </a:p>
                    <a:p>
                      <a:pPr lvl="0" rtl="0">
                        <a:lnSpc>
                          <a:spcPct val="115000"/>
                        </a:lnSpc>
                        <a:buNone/>
                      </a:pPr>
                      <a:r>
                        <a:rPr lang="en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Migrating from PowerPoint</a:t>
                      </a:r>
                    </a:p>
                    <a:p>
                      <a:pPr lvl="0" rtl="0">
                        <a:lnSpc>
                          <a:spcPct val="115000"/>
                        </a:lnSpc>
                        <a:buNone/>
                      </a:pPr>
                      <a:r>
                        <a:rPr lang="en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Accessibility in Online Learning</a:t>
                      </a:r>
                    </a:p>
                    <a:p>
                      <a:endParaRPr lang="en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lvl="0" rtl="0">
                        <a:lnSpc>
                          <a:spcPct val="115000"/>
                        </a:lnSpc>
                        <a:buNone/>
                      </a:pPr>
                      <a:r>
                        <a:rPr lang="en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Flipping Your Classroom</a:t>
                      </a:r>
                    </a:p>
                    <a:p>
                      <a:pPr lvl="0" rtl="0">
                        <a:lnSpc>
                          <a:spcPct val="115000"/>
                        </a:lnSpc>
                        <a:buNone/>
                      </a:pPr>
                      <a:r>
                        <a:rPr lang="en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Course Mapping</a:t>
                      </a:r>
                    </a:p>
                    <a:p>
                      <a:pPr lvl="0" rtl="0">
                        <a:lnSpc>
                          <a:spcPct val="115000"/>
                        </a:lnSpc>
                        <a:buNone/>
                      </a:pPr>
                      <a:r>
                        <a:rPr lang="en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Communicating Your Online Course</a:t>
                      </a:r>
                    </a:p>
                    <a:p>
                      <a:pPr lvl="0" rtl="0">
                        <a:lnSpc>
                          <a:spcPct val="115000"/>
                        </a:lnSpc>
                        <a:buNone/>
                      </a:pPr>
                      <a:r>
                        <a:rPr lang="en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Introduction to Quality Matters</a:t>
                      </a:r>
                    </a:p>
                    <a:p>
                      <a:pPr lvl="0" rtl="0">
                        <a:lnSpc>
                          <a:spcPct val="115000"/>
                        </a:lnSpc>
                        <a:buNone/>
                      </a:pPr>
                      <a:r>
                        <a:rPr lang="en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Learning Objectives</a:t>
                      </a:r>
                    </a:p>
                    <a:p>
                      <a:pPr lvl="0" rtl="0">
                        <a:lnSpc>
                          <a:spcPct val="115000"/>
                        </a:lnSpc>
                        <a:buNone/>
                      </a:pPr>
                      <a:r>
                        <a:rPr lang="en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Applying QM Rubric</a:t>
                      </a:r>
                    </a:p>
                    <a:p>
                      <a:endParaRPr lang="en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lvl="0" rtl="0">
                        <a:lnSpc>
                          <a:spcPct val="115000"/>
                        </a:lnSpc>
                        <a:buNone/>
                      </a:pPr>
                      <a:r>
                        <a:rPr lang="en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Open Educational Resources</a:t>
                      </a:r>
                    </a:p>
                  </a:txBody>
                  <a:tcPr marL="66675" marR="66675" marT="66675" marB="66675">
                    <a:lnL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cut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Shape 187"/>
          <p:cNvSpPr txBox="1">
            <a:spLocks noGrp="1"/>
          </p:cNvSpPr>
          <p:nvPr>
            <p:ph type="body" idx="1"/>
          </p:nvPr>
        </p:nvSpPr>
        <p:spPr>
          <a:xfrm>
            <a:off x="584200" y="170025"/>
            <a:ext cx="8346600" cy="48711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1400" b="1"/>
              <a:t>OCIP Student Course Design Evaluation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1400"/>
              <a:t>1) What course are you evaluating?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1400"/>
              <a:t>2) Which semester did you take this course?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1400"/>
              <a:t>3) How many classes had you taken online BEFORE you took this course?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1400"/>
              <a:t>4) What was your primary reason for taking this course online? 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1400">
                <a:solidFill>
                  <a:srgbClr val="0000FF"/>
                </a:solidFill>
              </a:rPr>
              <a:t>5) How easy was it for you to find things in the course when you needed them?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lang="en" sz="1400">
                <a:solidFill>
                  <a:srgbClr val="0000FF"/>
                </a:solidFill>
              </a:rPr>
              <a:t>6) How clear were the course requirements in terms of what you were expected to learn in this course?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lang="en" sz="1400">
                <a:solidFill>
                  <a:srgbClr val="0000FF"/>
                </a:solidFill>
              </a:rPr>
              <a:t>7) How helpful were the learning activities in promoting your learning in this course?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lang="en" sz="1400">
                <a:solidFill>
                  <a:srgbClr val="0000FF"/>
                </a:solidFill>
              </a:rPr>
              <a:t>8) How helpful were the textbook(s) and other required</a:t>
            </a:r>
            <a:r>
              <a:rPr lang="en" sz="1400"/>
              <a:t> </a:t>
            </a:r>
            <a:r>
              <a:rPr lang="en" sz="1400">
                <a:solidFill>
                  <a:srgbClr val="0000FF"/>
                </a:solidFill>
              </a:rPr>
              <a:t>course materials in promoting your learning?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lang="en" sz="1400">
                <a:solidFill>
                  <a:srgbClr val="0000FF"/>
                </a:solidFill>
              </a:rPr>
              <a:t>9) Do you feel that you were assessed on what you you were supposed to learn in this course?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lang="en" sz="1400">
                <a:solidFill>
                  <a:srgbClr val="0000FF"/>
                </a:solidFill>
              </a:rPr>
              <a:t>10) How do you rate the following? 			Poor		Fair		Good	Very Good </a:t>
            </a:r>
          </a:p>
          <a:p>
            <a:pPr marL="457200" lvl="0" indent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lang="en" sz="1400">
                <a:solidFill>
                  <a:srgbClr val="0000FF"/>
                </a:solidFill>
              </a:rPr>
              <a:t>Interactions between you and the instructor</a:t>
            </a:r>
          </a:p>
          <a:p>
            <a:pPr marL="457200" lvl="0" indent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lang="en" sz="1400">
                <a:solidFill>
                  <a:srgbClr val="0000FF"/>
                </a:solidFill>
              </a:rPr>
              <a:t>Support for interactions between you and other students</a:t>
            </a:r>
          </a:p>
          <a:p>
            <a:pPr marL="457200" lvl="0" indent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lang="en" sz="1400">
                <a:solidFill>
                  <a:srgbClr val="0000FF"/>
                </a:solidFill>
              </a:rPr>
              <a:t>Availability of the instructor 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lang="en" sz="1400"/>
              <a:t>11) Overall, what did you like most about this course?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lang="en" sz="1400"/>
              <a:t>12) Overall, what did you like least about this course?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lang="en" sz="1400"/>
              <a:t>13) What recommendations or suggestions do you have to help improve this course?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lang="en" sz="1400"/>
              <a:t>14) Would you recommend this course to others? </a:t>
            </a:r>
          </a:p>
          <a:p>
            <a:endParaRPr lang="en" sz="1400"/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 sz="4000" dirty="0"/>
              <a:t>Program Background</a:t>
            </a:r>
          </a:p>
        </p:txBody>
      </p:sp>
      <p:sp>
        <p:nvSpPr>
          <p:cNvPr id="31" name="Shape 31"/>
          <p:cNvSpPr txBox="1">
            <a:spLocks noGrp="1"/>
          </p:cNvSpPr>
          <p:nvPr>
            <p:ph type="body" idx="1"/>
          </p:nvPr>
        </p:nvSpPr>
        <p:spPr>
          <a:xfrm>
            <a:off x="872836" y="1002600"/>
            <a:ext cx="7885980" cy="3872401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dirty="0"/>
              <a:t>Partnership program -</a:t>
            </a:r>
          </a:p>
          <a:p>
            <a:pPr marL="914400" lvl="1" indent="-381000" rtl="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 dirty="0"/>
              <a:t>Associated Students of New Mexico State University (</a:t>
            </a:r>
            <a:r>
              <a:rPr lang="en" u="sng" dirty="0">
                <a:solidFill>
                  <a:schemeClr val="hlink"/>
                </a:solidFill>
                <a:hlinkClick r:id="rId3"/>
              </a:rPr>
              <a:t>http://asnmsu.com/)</a:t>
            </a:r>
            <a:r>
              <a:rPr lang="en" dirty="0"/>
              <a:t> </a:t>
            </a:r>
          </a:p>
          <a:p>
            <a:pPr marL="914400" lvl="1" indent="-381000" rtl="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 dirty="0"/>
              <a:t>NMSU's College of Extended Learning </a:t>
            </a:r>
          </a:p>
          <a:p>
            <a:pPr marL="457200" lvl="0" indent="-4191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dirty="0"/>
              <a:t>Planning began Fall </a:t>
            </a:r>
            <a:r>
              <a:rPr lang="en" dirty="0" smtClean="0"/>
              <a:t>200</a:t>
            </a:r>
            <a:r>
              <a:rPr lang="en-US" dirty="0" smtClean="0"/>
              <a:t>9</a:t>
            </a:r>
            <a:endParaRPr lang="en" dirty="0"/>
          </a:p>
          <a:p>
            <a:pPr marL="457200" lvl="0" indent="-4191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dirty="0"/>
              <a:t>Program launch January </a:t>
            </a:r>
            <a:r>
              <a:rPr lang="en" dirty="0" smtClean="0"/>
              <a:t>20</a:t>
            </a:r>
            <a:r>
              <a:rPr lang="en-US" dirty="0" smtClean="0"/>
              <a:t>10</a:t>
            </a:r>
          </a:p>
          <a:p>
            <a:pPr marL="457200" lvl="0" indent="-4191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dirty="0" smtClean="0"/>
              <a:t>11 </a:t>
            </a:r>
            <a:r>
              <a:rPr lang="en" dirty="0"/>
              <a:t>One Year Plus Fellows (1-Y+) </a:t>
            </a:r>
          </a:p>
          <a:p>
            <a:pPr marL="457200" lvl="0" indent="-4191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dirty="0"/>
              <a:t>Feb - June </a:t>
            </a:r>
            <a:r>
              <a:rPr lang="en" dirty="0" smtClean="0"/>
              <a:t>20</a:t>
            </a:r>
            <a:r>
              <a:rPr lang="en-US" dirty="0" smtClean="0"/>
              <a:t>10</a:t>
            </a:r>
            <a:r>
              <a:rPr lang="en" dirty="0" smtClean="0"/>
              <a:t> </a:t>
            </a:r>
            <a:r>
              <a:rPr lang="en" dirty="0"/>
              <a:t>- 15 PD events </a:t>
            </a:r>
          </a:p>
          <a:p>
            <a:endParaRPr lang="en" dirty="0"/>
          </a:p>
          <a:p>
            <a:endParaRPr lang="en" dirty="0"/>
          </a:p>
          <a:p>
            <a:endParaRPr lang="en" dirty="0"/>
          </a:p>
          <a:p>
            <a:endParaRPr lang="en" dirty="0"/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 txBox="1">
            <a:spLocks noGrp="1"/>
          </p:cNvSpPr>
          <p:nvPr>
            <p:ph type="title"/>
          </p:nvPr>
        </p:nvSpPr>
        <p:spPr>
          <a:xfrm>
            <a:off x="457200" y="245701"/>
            <a:ext cx="8229600" cy="85725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 sz="4000" dirty="0"/>
              <a:t>Program Goals</a:t>
            </a:r>
          </a:p>
        </p:txBody>
      </p:sp>
      <p:sp>
        <p:nvSpPr>
          <p:cNvPr id="37" name="Shape 37"/>
          <p:cNvSpPr txBox="1">
            <a:spLocks noGrp="1"/>
          </p:cNvSpPr>
          <p:nvPr>
            <p:ph type="body" idx="1"/>
          </p:nvPr>
        </p:nvSpPr>
        <p:spPr>
          <a:xfrm>
            <a:off x="810491" y="978725"/>
            <a:ext cx="7491845" cy="41153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Clr>
                <a:schemeClr val="dk1"/>
              </a:buClr>
              <a:buSzPct val="55000"/>
              <a:buFont typeface="Arial"/>
              <a:buNone/>
            </a:pPr>
            <a:r>
              <a:rPr lang="en" sz="2000" dirty="0"/>
              <a:t>1. Assist faculty in enhanced web course design and delivery while</a:t>
            </a:r>
          </a:p>
          <a:p>
            <a:pPr lvl="0" indent="457200" rtl="0">
              <a:buClr>
                <a:schemeClr val="dk1"/>
              </a:buClr>
              <a:buSzPct val="55000"/>
              <a:buFont typeface="Arial"/>
              <a:buNone/>
            </a:pPr>
            <a:r>
              <a:rPr lang="en" sz="2000" dirty="0"/>
              <a:t> reducing student's textbook cost.</a:t>
            </a:r>
          </a:p>
          <a:p>
            <a:pPr lvl="0" rtl="0">
              <a:buClr>
                <a:schemeClr val="dk1"/>
              </a:buClr>
              <a:buSzPct val="55000"/>
              <a:buFont typeface="Arial"/>
              <a:buNone/>
            </a:pPr>
            <a:r>
              <a:rPr lang="en" sz="2000" dirty="0"/>
              <a:t>2. Provide faculty instructional design services with a framework that </a:t>
            </a:r>
            <a:r>
              <a:rPr lang="en" sz="2000" dirty="0" smtClean="0"/>
              <a:t>supports </a:t>
            </a:r>
            <a:r>
              <a:rPr lang="en" sz="2000" dirty="0"/>
              <a:t>peer interaction and best practices for online learning.</a:t>
            </a:r>
          </a:p>
          <a:p>
            <a:pPr lvl="0" rtl="0">
              <a:buClr>
                <a:schemeClr val="dk1"/>
              </a:buClr>
              <a:buSzPct val="55000"/>
              <a:buFont typeface="Arial"/>
              <a:buNone/>
            </a:pPr>
            <a:r>
              <a:rPr lang="en" sz="2000" dirty="0"/>
              <a:t>3. Facilitate participation in national digital content consortiums and </a:t>
            </a:r>
            <a:r>
              <a:rPr lang="en" sz="2000" dirty="0" smtClean="0"/>
              <a:t>relevant </a:t>
            </a:r>
            <a:r>
              <a:rPr lang="en" sz="2000" dirty="0"/>
              <a:t>communities.</a:t>
            </a:r>
          </a:p>
          <a:p>
            <a:pPr lvl="0" rtl="0">
              <a:buClr>
                <a:schemeClr val="dk1"/>
              </a:buClr>
              <a:buSzPct val="55000"/>
              <a:buFont typeface="Arial"/>
              <a:buNone/>
            </a:pPr>
            <a:r>
              <a:rPr lang="en" sz="2000" dirty="0"/>
              <a:t>4. Create and support a culture of quality for online courses taught at </a:t>
            </a:r>
            <a:r>
              <a:rPr lang="en" sz="2000" dirty="0" smtClean="0"/>
              <a:t>NMSU</a:t>
            </a:r>
            <a:r>
              <a:rPr lang="en" sz="2000" dirty="0"/>
              <a:t>.</a:t>
            </a:r>
          </a:p>
          <a:p>
            <a:pPr>
              <a:buNone/>
            </a:pPr>
            <a:r>
              <a:rPr lang="en" sz="2000" dirty="0"/>
              <a:t>5. Develop a scalable, customized professional development model.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title"/>
          </p:nvPr>
        </p:nvSpPr>
        <p:spPr>
          <a:xfrm>
            <a:off x="457200" y="341060"/>
            <a:ext cx="8229600" cy="85725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 sz="4000" dirty="0" smtClean="0"/>
              <a:t> </a:t>
            </a:r>
            <a:r>
              <a:rPr lang="en" sz="4000" dirty="0"/>
              <a:t>Role of Quality Matters</a:t>
            </a:r>
          </a:p>
        </p:txBody>
      </p:sp>
      <p:sp>
        <p:nvSpPr>
          <p:cNvPr id="43" name="Shape 43"/>
          <p:cNvSpPr txBox="1">
            <a:spLocks noGrp="1"/>
          </p:cNvSpPr>
          <p:nvPr>
            <p:ph type="body" idx="1"/>
          </p:nvPr>
        </p:nvSpPr>
        <p:spPr>
          <a:xfrm>
            <a:off x="914401" y="1200150"/>
            <a:ext cx="7387936" cy="38093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810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sz="2400" dirty="0"/>
              <a:t>Quality Matters (QM) is the theoretical and organizational framework for the program</a:t>
            </a:r>
          </a:p>
          <a:p>
            <a:pPr marL="457200" lvl="0" indent="-3810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sz="2400" dirty="0"/>
              <a:t>Employs QM's continuous improvement approach</a:t>
            </a:r>
          </a:p>
          <a:p>
            <a:pPr marL="457200" lvl="0" indent="-3810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sz="2400" dirty="0"/>
              <a:t>PD activities are provided in blended format</a:t>
            </a:r>
          </a:p>
          <a:p>
            <a:pPr marL="457200" marR="0" lvl="0" indent="-3810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sz="2400" dirty="0"/>
              <a:t>Professional development online course and monthly PD activities are thematically organized around the QM Rubric Standards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>
            <a:spLocks noGrp="1"/>
          </p:cNvSpPr>
          <p:nvPr>
            <p:ph type="body" idx="1"/>
          </p:nvPr>
        </p:nvSpPr>
        <p:spPr>
          <a:xfrm>
            <a:off x="810490" y="1200150"/>
            <a:ext cx="7523019" cy="3434195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88900" lvl="0" indent="0" rtl="0">
              <a:buClr>
                <a:schemeClr val="dk1"/>
              </a:buClr>
              <a:buSzPct val="166666"/>
              <a:buNone/>
            </a:pPr>
            <a:r>
              <a:rPr lang="en" sz="2000" dirty="0"/>
              <a:t>Sept. QM1, Oct. QM2,  Nov. QM3, Jan. QM4, Feb. QM5, </a:t>
            </a:r>
            <a:br>
              <a:rPr lang="en" sz="2000" dirty="0"/>
            </a:br>
            <a:r>
              <a:rPr lang="en" sz="2000" dirty="0"/>
              <a:t>Mar. QM6, Apr. QM 7 &amp; </a:t>
            </a:r>
            <a:r>
              <a:rPr lang="en" sz="2000" dirty="0" smtClean="0"/>
              <a:t>8</a:t>
            </a:r>
          </a:p>
          <a:p>
            <a:pPr marL="88900" lvl="0" indent="0" rtl="0">
              <a:buClr>
                <a:schemeClr val="dk1"/>
              </a:buClr>
              <a:buSzPct val="166666"/>
              <a:buNone/>
            </a:pPr>
            <a:r>
              <a:rPr lang="en" sz="2000" dirty="0" smtClean="0"/>
              <a:t>Employs </a:t>
            </a:r>
            <a:r>
              <a:rPr lang="en" sz="2000" dirty="0"/>
              <a:t>a predictable learning cycle (Elbaum, McIntyre, &amp; Smith, 2002)</a:t>
            </a:r>
          </a:p>
          <a:p>
            <a:pPr marL="914400" lvl="1" indent="-228600" rtl="0">
              <a:buSzPct val="90909"/>
              <a:buNone/>
            </a:pPr>
            <a:r>
              <a:rPr lang="en" sz="2000" dirty="0"/>
              <a:t>For example: webinar in week 1, followed by Let's Talk Online Teaching (LTOT) lunch meeting and discussion in week 2, and a focused open lab in week </a:t>
            </a:r>
            <a:r>
              <a:rPr lang="en" sz="2000" dirty="0" smtClean="0"/>
              <a:t>3.</a:t>
            </a:r>
          </a:p>
          <a:p>
            <a:pPr marL="914400" lvl="1" indent="-228600" rtl="0">
              <a:buSzPct val="90909"/>
              <a:buNone/>
            </a:pPr>
            <a:r>
              <a:rPr lang="en" sz="2000" dirty="0" smtClean="0"/>
              <a:t>QM </a:t>
            </a:r>
            <a:r>
              <a:rPr lang="en" sz="2000" dirty="0"/>
              <a:t>thematic alignment of PD events- LTOT, workshop, webinar, to the 1Y+ PD course, learned from our first two years</a:t>
            </a:r>
            <a:r>
              <a:rPr lang="en" sz="2000" dirty="0" smtClean="0"/>
              <a:t>.</a:t>
            </a:r>
            <a:r>
              <a:rPr lang="en-US" sz="2000" dirty="0"/>
              <a:t> </a:t>
            </a:r>
            <a:endParaRPr lang="en" sz="2000" dirty="0"/>
          </a:p>
          <a:p>
            <a:pPr>
              <a:buClrTx/>
            </a:pPr>
            <a:endParaRPr lang="en" sz="2200" dirty="0"/>
          </a:p>
          <a:p>
            <a:endParaRPr lang="en" sz="2200" dirty="0"/>
          </a:p>
        </p:txBody>
      </p:sp>
      <p:pic>
        <p:nvPicPr>
          <p:cNvPr id="49" name="Shape 49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x="1741263" y="216555"/>
            <a:ext cx="5700726" cy="876550"/>
          </a:xfrm>
          <a:prstGeom prst="rect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pic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title"/>
          </p:nvPr>
        </p:nvSpPr>
        <p:spPr>
          <a:xfrm>
            <a:off x="501700" y="198924"/>
            <a:ext cx="8192999" cy="8595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buNone/>
            </a:pPr>
            <a:r>
              <a:rPr lang="en" dirty="0"/>
              <a:t>
</a:t>
            </a:r>
          </a:p>
          <a:p>
            <a:endParaRPr lang="en" dirty="0"/>
          </a:p>
          <a:p>
            <a:endParaRPr lang="en" dirty="0"/>
          </a:p>
          <a:p>
            <a:endParaRPr lang="en" dirty="0"/>
          </a:p>
          <a:p>
            <a:endParaRPr lang="en" dirty="0"/>
          </a:p>
          <a:p>
            <a:pPr lvl="0" rtl="0">
              <a:buNone/>
            </a:pPr>
            <a:r>
              <a:rPr lang="en" sz="4000" dirty="0" smtClean="0"/>
              <a:t> </a:t>
            </a:r>
            <a:r>
              <a:rPr lang="en" sz="4000" dirty="0"/>
              <a:t>Blended Approach</a:t>
            </a:r>
          </a:p>
        </p:txBody>
      </p:sp>
      <p:sp>
        <p:nvSpPr>
          <p:cNvPr id="55" name="Shape 55"/>
          <p:cNvSpPr txBox="1">
            <a:spLocks noGrp="1"/>
          </p:cNvSpPr>
          <p:nvPr>
            <p:ph type="body" idx="1"/>
          </p:nvPr>
        </p:nvSpPr>
        <p:spPr>
          <a:xfrm>
            <a:off x="904009" y="1058425"/>
            <a:ext cx="7346373" cy="3586311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387350" indent="-285750">
              <a:buClr>
                <a:schemeClr val="dk1"/>
              </a:buClr>
              <a:buSzPct val="185185"/>
              <a:buFont typeface="Arial" panose="020B0604020202020204" pitchFamily="34" charset="0"/>
              <a:buChar char="•"/>
            </a:pPr>
            <a:r>
              <a:rPr lang="en" sz="1800" dirty="0"/>
              <a:t>Using the best delivery methodologies available to meet the learning objectives for the professional development curriculum.</a:t>
            </a:r>
          </a:p>
          <a:p>
            <a:pPr marL="400050" indent="-285750">
              <a:buClr>
                <a:schemeClr val="dk1"/>
              </a:buClr>
              <a:buSzPct val="166666"/>
              <a:buFont typeface="Arial" panose="020B0604020202020204" pitchFamily="34" charset="0"/>
              <a:buChar char="•"/>
            </a:pPr>
            <a:r>
              <a:rPr lang="en" sz="1800" dirty="0"/>
              <a:t>Synchronous, asynchronous, face-to-face, online, and hybrid</a:t>
            </a:r>
          </a:p>
          <a:p>
            <a:pPr marL="1371600" lvl="2" indent="-342900" rtl="0">
              <a:buClr>
                <a:schemeClr val="dk1"/>
              </a:buClr>
              <a:buSzPct val="128571"/>
              <a:buFont typeface="Wingdings"/>
              <a:buChar char="§"/>
            </a:pPr>
            <a:r>
              <a:rPr lang="en" sz="1400" dirty="0"/>
              <a:t>Webinars are provided in real time to both face-to-face and online participants</a:t>
            </a:r>
          </a:p>
          <a:p>
            <a:pPr marL="400050" indent="-285750">
              <a:buClr>
                <a:schemeClr val="dk1"/>
              </a:buClr>
              <a:buSzPct val="166666"/>
              <a:buFont typeface="Arial" panose="020B0604020202020204" pitchFamily="34" charset="0"/>
              <a:buChar char="•"/>
            </a:pPr>
            <a:r>
              <a:rPr lang="en" sz="1800" dirty="0"/>
              <a:t>Combining technologies </a:t>
            </a:r>
          </a:p>
          <a:p>
            <a:pPr marL="914400" lvl="0" indent="-3175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sz="1400" dirty="0"/>
              <a:t>Adobe Connect (a web conferencing system)</a:t>
            </a:r>
          </a:p>
          <a:p>
            <a:pPr marL="914400" lvl="0" indent="-3175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sz="1400" dirty="0"/>
              <a:t>Skype </a:t>
            </a:r>
          </a:p>
          <a:p>
            <a:pPr marL="914400" lvl="0" indent="-3175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sz="1400" dirty="0"/>
              <a:t>PBworks(wiki) </a:t>
            </a:r>
          </a:p>
          <a:p>
            <a:pPr marL="914400" lvl="0" indent="-3175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sz="1400" dirty="0"/>
              <a:t>Google Docs </a:t>
            </a:r>
          </a:p>
          <a:p>
            <a:pPr marL="914400" lvl="0" indent="-3175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sz="1400" dirty="0"/>
              <a:t>A program website</a:t>
            </a:r>
          </a:p>
          <a:p>
            <a:pPr marL="914400" lvl="0" indent="-3175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sz="1400" dirty="0"/>
              <a:t>Learning management system Canvas</a:t>
            </a:r>
          </a:p>
          <a:p>
            <a:pPr lvl="0" rtl="0">
              <a:buNone/>
            </a:pPr>
            <a:r>
              <a:rPr lang="en" sz="1100" dirty="0" smtClean="0"/>
              <a:t>(American </a:t>
            </a:r>
            <a:r>
              <a:rPr lang="en" sz="1100" dirty="0"/>
              <a:t>Society for Training and Development (2013). Blended Learning Certificate Program.  Alexandria, VA: ASTD</a:t>
            </a:r>
            <a:r>
              <a:rPr lang="en" sz="1100" dirty="0" smtClean="0"/>
              <a:t>.) </a:t>
            </a:r>
            <a:endParaRPr lang="en" sz="1100" dirty="0"/>
          </a:p>
          <a:p>
            <a:endParaRPr lang="en" sz="1200" dirty="0"/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 sz="4000" dirty="0"/>
              <a:t>Multiple Benefits </a:t>
            </a:r>
          </a:p>
        </p:txBody>
      </p:sp>
      <p:sp>
        <p:nvSpPr>
          <p:cNvPr id="61" name="Shape 61"/>
          <p:cNvSpPr txBox="1">
            <a:spLocks noGrp="1"/>
          </p:cNvSpPr>
          <p:nvPr>
            <p:ph type="body" idx="1"/>
          </p:nvPr>
        </p:nvSpPr>
        <p:spPr>
          <a:xfrm>
            <a:off x="862445" y="985200"/>
            <a:ext cx="7367156" cy="39405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683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sz="2200" dirty="0"/>
              <a:t>Supports a variety of services and resources available in different </a:t>
            </a:r>
            <a:r>
              <a:rPr lang="en" sz="2200" dirty="0" smtClean="0"/>
              <a:t>formats. </a:t>
            </a:r>
            <a:endParaRPr lang="en" sz="2200" dirty="0"/>
          </a:p>
          <a:p>
            <a:pPr marL="457200" lvl="0" indent="-3683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sz="2200" dirty="0"/>
              <a:t>Allows for delivery of services beyond main campus faculty that includes community college campus and non-NMSU participants.</a:t>
            </a:r>
          </a:p>
          <a:p>
            <a:pPr marL="457200" lvl="0" indent="-3683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sz="2200" dirty="0"/>
              <a:t>Increased faculty engagement due to flexibility of access </a:t>
            </a:r>
          </a:p>
          <a:p>
            <a:pPr marL="457200" lvl="0" indent="-3683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sz="2200" dirty="0"/>
              <a:t>Participants can receive professional development credit for attending </a:t>
            </a:r>
            <a:r>
              <a:rPr lang="en" sz="2200" dirty="0" smtClean="0"/>
              <a:t>webinar.</a:t>
            </a:r>
            <a:endParaRPr lang="en" sz="2200" dirty="0"/>
          </a:p>
          <a:p>
            <a:pPr marL="457200" lvl="0" indent="-3683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sz="2200" dirty="0"/>
              <a:t>Recorded webinar archives and resources are also posted online for anytime </a:t>
            </a:r>
            <a:r>
              <a:rPr lang="en" sz="2200" dirty="0" smtClean="0"/>
              <a:t>viewing.</a:t>
            </a:r>
            <a:endParaRPr lang="en" sz="2200" dirty="0"/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 sz="4000" dirty="0"/>
              <a:t>Services</a:t>
            </a:r>
          </a:p>
        </p:txBody>
      </p:sp>
      <p:sp>
        <p:nvSpPr>
          <p:cNvPr id="67" name="Shape 67"/>
          <p:cNvSpPr txBox="1">
            <a:spLocks noGrp="1"/>
          </p:cNvSpPr>
          <p:nvPr>
            <p:ph type="body" idx="1"/>
          </p:nvPr>
        </p:nvSpPr>
        <p:spPr>
          <a:xfrm>
            <a:off x="841664" y="1200150"/>
            <a:ext cx="7377545" cy="3423805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429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sz="1800" dirty="0"/>
              <a:t>Program services available to a global audience include </a:t>
            </a:r>
          </a:p>
          <a:p>
            <a:pPr marL="1371600" lvl="2" indent="-342900" rtl="0">
              <a:buClr>
                <a:schemeClr val="dk1"/>
              </a:buClr>
              <a:buSzPct val="100000"/>
              <a:buFont typeface="Wingdings"/>
              <a:buChar char="§"/>
            </a:pPr>
            <a:r>
              <a:rPr lang="en" sz="1800" dirty="0"/>
              <a:t>OCIP Resource Center (</a:t>
            </a:r>
            <a:r>
              <a:rPr lang="en" sz="1800" u="sng" dirty="0">
                <a:solidFill>
                  <a:schemeClr val="hlink"/>
                </a:solidFill>
                <a:hlinkClick r:id="rId3"/>
              </a:rPr>
              <a:t>http://bit.ly/pQM0ZO)</a:t>
            </a:r>
          </a:p>
          <a:p>
            <a:pPr marL="1371600" lvl="2" indent="-342900" rtl="0">
              <a:buClr>
                <a:schemeClr val="dk1"/>
              </a:buClr>
              <a:buSzPct val="100000"/>
              <a:buFont typeface="Wingdings"/>
              <a:buChar char="§"/>
            </a:pPr>
            <a:r>
              <a:rPr lang="en" sz="1800" dirty="0"/>
              <a:t>OCIP webinars  </a:t>
            </a:r>
          </a:p>
          <a:p>
            <a:pPr marL="457200" lvl="0" indent="-3429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sz="1800" dirty="0" smtClean="0"/>
              <a:t>Some </a:t>
            </a:r>
            <a:r>
              <a:rPr lang="en" sz="1800" dirty="0"/>
              <a:t>program services are only available to NMSU faculty </a:t>
            </a:r>
          </a:p>
          <a:p>
            <a:pPr marL="1371600" lvl="2" indent="-342900" rtl="0">
              <a:buClr>
                <a:schemeClr val="dk1"/>
              </a:buClr>
              <a:buSzPct val="100000"/>
              <a:buFont typeface="Wingdings"/>
              <a:buChar char="§"/>
            </a:pPr>
            <a:r>
              <a:rPr lang="en" sz="1800" dirty="0"/>
              <a:t>Formal and informal course reviews with the Quality Matters Rubric</a:t>
            </a:r>
          </a:p>
          <a:p>
            <a:pPr marL="1371600" lvl="2" indent="-342900" rtl="0">
              <a:buClr>
                <a:schemeClr val="dk1"/>
              </a:buClr>
              <a:buSzPct val="100000"/>
              <a:buFont typeface="Wingdings"/>
              <a:buChar char="§"/>
            </a:pPr>
            <a:r>
              <a:rPr lang="en" sz="1800" dirty="0"/>
              <a:t>Let's Talk Online Teaching (LTOT) sessions</a:t>
            </a:r>
          </a:p>
          <a:p>
            <a:pPr marL="1371600" lvl="2" indent="-342900" rtl="0">
              <a:buClr>
                <a:schemeClr val="dk1"/>
              </a:buClr>
              <a:buSzPct val="100000"/>
              <a:buFont typeface="Wingdings"/>
              <a:buChar char="§"/>
            </a:pPr>
            <a:r>
              <a:rPr lang="en" sz="1800" dirty="0"/>
              <a:t>Open Labs</a:t>
            </a:r>
          </a:p>
          <a:p>
            <a:pPr marL="1371600" lvl="2" indent="-342900" rtl="0">
              <a:buClr>
                <a:schemeClr val="dk1"/>
              </a:buClr>
              <a:buSzPct val="100000"/>
              <a:buFont typeface="Wingdings"/>
              <a:buChar char="§"/>
            </a:pPr>
            <a:r>
              <a:rPr lang="en" sz="1800" dirty="0"/>
              <a:t>Workshops and Presentations</a:t>
            </a:r>
          </a:p>
          <a:p>
            <a:endParaRPr lang="en" sz="1800" dirty="0"/>
          </a:p>
        </p:txBody>
      </p:sp>
    </p:spTree>
  </p:cSld>
  <p:clrMapOvr>
    <a:masterClrMapping/>
  </p:clrMapOvr>
  <p:transition spd="slow">
    <p:cut/>
  </p:transition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ushpin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Pushpin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ushpi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343</TotalTime>
  <Words>1973</Words>
  <Application>Microsoft Office PowerPoint</Application>
  <PresentationFormat>On-screen Show (16:9)</PresentationFormat>
  <Paragraphs>245</Paragraphs>
  <Slides>27</Slides>
  <Notes>25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Pushpin</vt:lpstr>
      <vt:lpstr>
  Online Course Improvement Program 5 Years in Review</vt:lpstr>
      <vt:lpstr>Your Presenters</vt:lpstr>
      <vt:lpstr>Program Background</vt:lpstr>
      <vt:lpstr>Program Goals</vt:lpstr>
      <vt:lpstr> Role of Quality Matters</vt:lpstr>
      <vt:lpstr>PowerPoint Presentation</vt:lpstr>
      <vt:lpstr>
      Blended Approach</vt:lpstr>
      <vt:lpstr>Multiple Benefits </vt:lpstr>
      <vt:lpstr>Services</vt:lpstr>
      <vt:lpstr>One Year Plus Fellowship</vt:lpstr>
      <vt:lpstr>One Year Plus Applications and Completions</vt:lpstr>
      <vt:lpstr>Program Evaluation Data </vt:lpstr>
      <vt:lpstr>PowerPoint Presentation</vt:lpstr>
      <vt:lpstr>PowerPoint Presentation</vt:lpstr>
      <vt:lpstr>QM Standard 1 Orientation </vt:lpstr>
      <vt:lpstr>QM and Organization </vt:lpstr>
      <vt:lpstr>QM Standard 2 Learning Objectives </vt:lpstr>
      <vt:lpstr>QM and Alignment </vt:lpstr>
      <vt:lpstr>QM Standard 4 Learner Interactions &amp; Engagement </vt:lpstr>
      <vt:lpstr>Faculty Student Perspective </vt:lpstr>
      <vt:lpstr>Student Learning </vt:lpstr>
      <vt:lpstr>What students are saying.</vt:lpstr>
      <vt:lpstr>What students are saying.</vt:lpstr>
      <vt:lpstr>What we have learned.</vt:lpstr>
      <vt:lpstr>Thank you for attending! </vt:lpstr>
      <vt:lpstr>
 Events Offered Fall Semester 2013 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Online Course Improvement Program 5 Years in Review</dc:title>
  <dc:creator>Sandy</dc:creator>
  <cp:lastModifiedBy>Sandy</cp:lastModifiedBy>
  <cp:revision>61</cp:revision>
  <dcterms:modified xsi:type="dcterms:W3CDTF">2014-04-15T20:28:36Z</dcterms:modified>
</cp:coreProperties>
</file>