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94" r:id="rId4"/>
    <p:sldId id="295" r:id="rId5"/>
    <p:sldId id="285" r:id="rId6"/>
    <p:sldId id="257" r:id="rId7"/>
    <p:sldId id="293" r:id="rId8"/>
    <p:sldId id="305" r:id="rId9"/>
    <p:sldId id="286" r:id="rId10"/>
    <p:sldId id="306" r:id="rId11"/>
    <p:sldId id="307" r:id="rId12"/>
    <p:sldId id="304" r:id="rId13"/>
    <p:sldId id="308" r:id="rId14"/>
    <p:sldId id="287" r:id="rId15"/>
    <p:sldId id="309" r:id="rId16"/>
    <p:sldId id="290" r:id="rId17"/>
    <p:sldId id="316" r:id="rId18"/>
    <p:sldId id="310" r:id="rId19"/>
    <p:sldId id="311" r:id="rId20"/>
    <p:sldId id="312" r:id="rId21"/>
    <p:sldId id="313" r:id="rId22"/>
    <p:sldId id="281" r:id="rId23"/>
    <p:sldId id="277" r:id="rId24"/>
    <p:sldId id="278" r:id="rId25"/>
    <p:sldId id="317" r:id="rId26"/>
    <p:sldId id="315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B003D"/>
    <a:srgbClr val="070033"/>
    <a:srgbClr val="000052"/>
    <a:srgbClr val="00005E"/>
    <a:srgbClr val="250248"/>
    <a:srgbClr val="310260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2772" autoAdjust="0"/>
  </p:normalViewPr>
  <p:slideViewPr>
    <p:cSldViewPr snapToGrid="0" snapToObjects="1">
      <p:cViewPr>
        <p:scale>
          <a:sx n="105" d="100"/>
          <a:sy n="105" d="100"/>
        </p:scale>
        <p:origin x="-1200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537A5-F28A-8D48-AD11-4C9430565A12}" type="doc">
      <dgm:prSet loTypeId="urn:microsoft.com/office/officeart/2005/8/layout/StepDownProcess" loCatId="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F4DAB18C-030F-014C-BBB0-E4BF8E9665A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Learning Objectives</a:t>
          </a:r>
          <a:endParaRPr lang="en-US" dirty="0">
            <a:solidFill>
              <a:schemeClr val="tx1"/>
            </a:solidFill>
          </a:endParaRPr>
        </a:p>
      </dgm:t>
    </dgm:pt>
    <dgm:pt modelId="{10B6561F-D75B-F244-BFEE-2851CEC796F5}" type="parTrans" cxnId="{DDDF1656-8EFD-4D46-931C-51CC921B6817}">
      <dgm:prSet/>
      <dgm:spPr/>
      <dgm:t>
        <a:bodyPr/>
        <a:lstStyle/>
        <a:p>
          <a:endParaRPr lang="en-US"/>
        </a:p>
      </dgm:t>
    </dgm:pt>
    <dgm:pt modelId="{CDCC97C5-24D2-FB4B-A0D5-7EA28D6488B3}" type="sibTrans" cxnId="{DDDF1656-8EFD-4D46-931C-51CC921B6817}">
      <dgm:prSet/>
      <dgm:spPr/>
      <dgm:t>
        <a:bodyPr/>
        <a:lstStyle/>
        <a:p>
          <a:endParaRPr lang="en-US"/>
        </a:p>
      </dgm:t>
    </dgm:pt>
    <dgm:pt modelId="{27EEAF3D-DA12-F24E-BA9B-B417E095EB7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Identify desired results</a:t>
          </a:r>
          <a:endParaRPr lang="en-US" sz="2400" dirty="0">
            <a:solidFill>
              <a:schemeClr val="bg1"/>
            </a:solidFill>
          </a:endParaRPr>
        </a:p>
      </dgm:t>
    </dgm:pt>
    <dgm:pt modelId="{36E1F3D7-B772-9948-8376-D9D6D6A88F62}" type="parTrans" cxnId="{0798CB90-09C9-B54F-9A03-BE34A0A43394}">
      <dgm:prSet/>
      <dgm:spPr/>
      <dgm:t>
        <a:bodyPr/>
        <a:lstStyle/>
        <a:p>
          <a:endParaRPr lang="en-US"/>
        </a:p>
      </dgm:t>
    </dgm:pt>
    <dgm:pt modelId="{FF5B77C4-3C9E-194A-82DC-5D3C67D343F7}" type="sibTrans" cxnId="{0798CB90-09C9-B54F-9A03-BE34A0A43394}">
      <dgm:prSet/>
      <dgm:spPr/>
      <dgm:t>
        <a:bodyPr/>
        <a:lstStyle/>
        <a:p>
          <a:endParaRPr lang="en-US"/>
        </a:p>
      </dgm:t>
    </dgm:pt>
    <dgm:pt modelId="{E88CA4BB-4F25-CE44-B7F4-0AC1879A139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Assessment</a:t>
          </a:r>
          <a:endParaRPr lang="en-US" dirty="0">
            <a:solidFill>
              <a:srgbClr val="000000"/>
            </a:solidFill>
          </a:endParaRPr>
        </a:p>
      </dgm:t>
    </dgm:pt>
    <dgm:pt modelId="{A0750133-2925-8A42-96E7-A4C1D952C083}" type="parTrans" cxnId="{A488FF58-0BDA-DE49-8F90-10A08E5E4CA0}">
      <dgm:prSet/>
      <dgm:spPr/>
      <dgm:t>
        <a:bodyPr/>
        <a:lstStyle/>
        <a:p>
          <a:endParaRPr lang="en-US"/>
        </a:p>
      </dgm:t>
    </dgm:pt>
    <dgm:pt modelId="{86E73408-B7D4-4E4D-A91C-6723C9D6A9F0}" type="sibTrans" cxnId="{A488FF58-0BDA-DE49-8F90-10A08E5E4CA0}">
      <dgm:prSet/>
      <dgm:spPr/>
      <dgm:t>
        <a:bodyPr/>
        <a:lstStyle/>
        <a:p>
          <a:endParaRPr lang="en-US"/>
        </a:p>
      </dgm:t>
    </dgm:pt>
    <dgm:pt modelId="{171CF2B5-3DB7-1F42-8AB7-4C48FA369B4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Determine evidence </a:t>
          </a:r>
          <a:endParaRPr lang="en-US" dirty="0">
            <a:solidFill>
              <a:schemeClr val="bg1"/>
            </a:solidFill>
          </a:endParaRPr>
        </a:p>
      </dgm:t>
    </dgm:pt>
    <dgm:pt modelId="{A6EAF0EA-64BA-9043-B59B-B9A9E00E64C1}" type="parTrans" cxnId="{A6957728-5B74-7C40-BD77-0A846BE77498}">
      <dgm:prSet/>
      <dgm:spPr/>
      <dgm:t>
        <a:bodyPr/>
        <a:lstStyle/>
        <a:p>
          <a:endParaRPr lang="en-US"/>
        </a:p>
      </dgm:t>
    </dgm:pt>
    <dgm:pt modelId="{1EA2FF23-29FE-EC46-9DAC-7AB6A939E7F3}" type="sibTrans" cxnId="{A6957728-5B74-7C40-BD77-0A846BE77498}">
      <dgm:prSet/>
      <dgm:spPr/>
      <dgm:t>
        <a:bodyPr/>
        <a:lstStyle/>
        <a:p>
          <a:endParaRPr lang="en-US"/>
        </a:p>
      </dgm:t>
    </dgm:pt>
    <dgm:pt modelId="{B2DA515A-F594-9D42-BAEF-00CBD43279C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Learning Activities</a:t>
          </a:r>
          <a:endParaRPr lang="en-US" dirty="0">
            <a:solidFill>
              <a:srgbClr val="000000"/>
            </a:solidFill>
          </a:endParaRPr>
        </a:p>
      </dgm:t>
    </dgm:pt>
    <dgm:pt modelId="{34B69843-A55C-DE4D-97AF-3013673521DC}" type="parTrans" cxnId="{CDCCA639-C87B-2746-B6F0-FDFD453C5B0A}">
      <dgm:prSet/>
      <dgm:spPr/>
      <dgm:t>
        <a:bodyPr/>
        <a:lstStyle/>
        <a:p>
          <a:endParaRPr lang="en-US"/>
        </a:p>
      </dgm:t>
    </dgm:pt>
    <dgm:pt modelId="{AA2D15AB-0501-B64E-98D7-C372FDB9C009}" type="sibTrans" cxnId="{CDCCA639-C87B-2746-B6F0-FDFD453C5B0A}">
      <dgm:prSet/>
      <dgm:spPr/>
      <dgm:t>
        <a:bodyPr/>
        <a:lstStyle/>
        <a:p>
          <a:endParaRPr lang="en-US"/>
        </a:p>
      </dgm:t>
    </dgm:pt>
    <dgm:pt modelId="{DADC7A54-645A-8D4F-B1AD-8A33251BFC9D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FFFF"/>
              </a:solidFill>
            </a:rPr>
            <a:t>Plan learning </a:t>
          </a:r>
          <a:r>
            <a:rPr lang="en-US" sz="2400" dirty="0" smtClean="0">
              <a:solidFill>
                <a:srgbClr val="FFFFFF"/>
              </a:solidFill>
            </a:rPr>
            <a:t>experiences </a:t>
          </a:r>
          <a:r>
            <a:rPr lang="en-US" sz="2400" dirty="0" smtClean="0">
              <a:solidFill>
                <a:srgbClr val="FFFFFF"/>
              </a:solidFill>
            </a:rPr>
            <a:t>&amp; activities</a:t>
          </a:r>
          <a:endParaRPr lang="en-US" sz="2400" dirty="0">
            <a:solidFill>
              <a:srgbClr val="FFFFFF"/>
            </a:solidFill>
          </a:endParaRPr>
        </a:p>
      </dgm:t>
    </dgm:pt>
    <dgm:pt modelId="{23E45F58-437C-DC4A-B018-4BCBFAEDEAF5}" type="parTrans" cxnId="{A7BBE2E0-1F5C-504A-896D-2F3DFCFD0CC8}">
      <dgm:prSet/>
      <dgm:spPr/>
      <dgm:t>
        <a:bodyPr/>
        <a:lstStyle/>
        <a:p>
          <a:endParaRPr lang="en-US"/>
        </a:p>
      </dgm:t>
    </dgm:pt>
    <dgm:pt modelId="{EAE63429-A67C-2749-B7F5-000761662BBF}" type="sibTrans" cxnId="{A7BBE2E0-1F5C-504A-896D-2F3DFCFD0CC8}">
      <dgm:prSet/>
      <dgm:spPr/>
      <dgm:t>
        <a:bodyPr/>
        <a:lstStyle/>
        <a:p>
          <a:endParaRPr lang="en-US"/>
        </a:p>
      </dgm:t>
    </dgm:pt>
    <dgm:pt modelId="{560F0FEE-D3AB-9A40-AC81-ED1DE6AACCAF}" type="pres">
      <dgm:prSet presAssocID="{F4D537A5-F28A-8D48-AD11-4C9430565A1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84D61EF-8868-AB42-B91D-35C54AC0FE3B}" type="pres">
      <dgm:prSet presAssocID="{F4DAB18C-030F-014C-BBB0-E4BF8E9665A8}" presName="composite" presStyleCnt="0"/>
      <dgm:spPr/>
    </dgm:pt>
    <dgm:pt modelId="{B3486596-4AEE-4F4E-B6CB-6637DD3DBFA8}" type="pres">
      <dgm:prSet presAssocID="{F4DAB18C-030F-014C-BBB0-E4BF8E9665A8}" presName="bentUpArrow1" presStyleLbl="alignImgPlace1" presStyleIdx="0" presStyleCnt="2"/>
      <dgm:spPr/>
    </dgm:pt>
    <dgm:pt modelId="{7DFA2083-40BF-FB49-9AAD-73BE26DAAFDB}" type="pres">
      <dgm:prSet presAssocID="{F4DAB18C-030F-014C-BBB0-E4BF8E9665A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487DC-6C94-E04A-BEBC-034C9620AFA7}" type="pres">
      <dgm:prSet presAssocID="{F4DAB18C-030F-014C-BBB0-E4BF8E9665A8}" presName="ChildText" presStyleLbl="revTx" presStyleIdx="0" presStyleCnt="3" custScaleX="235372" custScaleY="97594" custLinFactNeighborX="74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41BB2-5458-194B-AC20-69C3478EA6FE}" type="pres">
      <dgm:prSet presAssocID="{CDCC97C5-24D2-FB4B-A0D5-7EA28D6488B3}" presName="sibTrans" presStyleCnt="0"/>
      <dgm:spPr/>
    </dgm:pt>
    <dgm:pt modelId="{BD6F6F88-F4AC-454D-942D-3E82B6C2AD24}" type="pres">
      <dgm:prSet presAssocID="{E88CA4BB-4F25-CE44-B7F4-0AC1879A1399}" presName="composite" presStyleCnt="0"/>
      <dgm:spPr/>
    </dgm:pt>
    <dgm:pt modelId="{670E8453-7082-9C4A-A442-73AFE2F52F70}" type="pres">
      <dgm:prSet presAssocID="{E88CA4BB-4F25-CE44-B7F4-0AC1879A1399}" presName="bentUpArrow1" presStyleLbl="alignImgPlace1" presStyleIdx="1" presStyleCnt="2"/>
      <dgm:spPr/>
    </dgm:pt>
    <dgm:pt modelId="{3A216EC8-903C-3045-9CB8-8A134738D90F}" type="pres">
      <dgm:prSet presAssocID="{E88CA4BB-4F25-CE44-B7F4-0AC1879A139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3B959-DA87-7348-928C-69801B7CC96E}" type="pres">
      <dgm:prSet presAssocID="{E88CA4BB-4F25-CE44-B7F4-0AC1879A1399}" presName="ChildText" presStyleLbl="revTx" presStyleIdx="1" presStyleCnt="3" custScaleX="254852" custScaleY="106569" custLinFactNeighborX="87636" custLinFactNeighborY="-1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27CD2-18BE-4E43-9C02-A041CB4A4FB4}" type="pres">
      <dgm:prSet presAssocID="{86E73408-B7D4-4E4D-A91C-6723C9D6A9F0}" presName="sibTrans" presStyleCnt="0"/>
      <dgm:spPr/>
    </dgm:pt>
    <dgm:pt modelId="{8001CDFF-77F8-DA4A-B002-E9F488E5F9AF}" type="pres">
      <dgm:prSet presAssocID="{B2DA515A-F594-9D42-BAEF-00CBD43279C3}" presName="composite" presStyleCnt="0"/>
      <dgm:spPr/>
    </dgm:pt>
    <dgm:pt modelId="{611E07C1-DA47-4E47-B026-6423E18EE7E7}" type="pres">
      <dgm:prSet presAssocID="{B2DA515A-F594-9D42-BAEF-00CBD43279C3}" presName="ParentText" presStyleLbl="node1" presStyleIdx="2" presStyleCnt="3" custLinFactNeighborX="-13880" custLinFactNeighborY="1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F6D45-F1C9-9F4F-9363-A16432E5ABA8}" type="pres">
      <dgm:prSet presAssocID="{B2DA515A-F594-9D42-BAEF-00CBD43279C3}" presName="FinalChildText" presStyleLbl="revTx" presStyleIdx="2" presStyleCnt="3" custScaleX="192533" custScaleY="91294" custLinFactNeighborX="28694" custLinFactNeighborY="4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4020EC-E65D-3040-AEEF-1B4C123D802A}" type="presOf" srcId="{B2DA515A-F594-9D42-BAEF-00CBD43279C3}" destId="{611E07C1-DA47-4E47-B026-6423E18EE7E7}" srcOrd="0" destOrd="0" presId="urn:microsoft.com/office/officeart/2005/8/layout/StepDownProcess"/>
    <dgm:cxn modelId="{4E72F9A1-AEC4-FC42-A83F-01F8847F9E52}" type="presOf" srcId="{F4DAB18C-030F-014C-BBB0-E4BF8E9665A8}" destId="{7DFA2083-40BF-FB49-9AAD-73BE26DAAFDB}" srcOrd="0" destOrd="0" presId="urn:microsoft.com/office/officeart/2005/8/layout/StepDownProcess"/>
    <dgm:cxn modelId="{0798CB90-09C9-B54F-9A03-BE34A0A43394}" srcId="{F4DAB18C-030F-014C-BBB0-E4BF8E9665A8}" destId="{27EEAF3D-DA12-F24E-BA9B-B417E095EB7C}" srcOrd="0" destOrd="0" parTransId="{36E1F3D7-B772-9948-8376-D9D6D6A88F62}" sibTransId="{FF5B77C4-3C9E-194A-82DC-5D3C67D343F7}"/>
    <dgm:cxn modelId="{8CD7D26D-2DBC-3542-A657-46A1AE8D4912}" type="presOf" srcId="{F4D537A5-F28A-8D48-AD11-4C9430565A12}" destId="{560F0FEE-D3AB-9A40-AC81-ED1DE6AACCAF}" srcOrd="0" destOrd="0" presId="urn:microsoft.com/office/officeart/2005/8/layout/StepDownProcess"/>
    <dgm:cxn modelId="{26D8B02A-B48B-BE46-82B9-C963710E682B}" type="presOf" srcId="{DADC7A54-645A-8D4F-B1AD-8A33251BFC9D}" destId="{E06F6D45-F1C9-9F4F-9363-A16432E5ABA8}" srcOrd="0" destOrd="0" presId="urn:microsoft.com/office/officeart/2005/8/layout/StepDownProcess"/>
    <dgm:cxn modelId="{69F091EE-7205-9B48-ADB0-C94D60FAAD82}" type="presOf" srcId="{171CF2B5-3DB7-1F42-8AB7-4C48FA369B4B}" destId="{8153B959-DA87-7348-928C-69801B7CC96E}" srcOrd="0" destOrd="0" presId="urn:microsoft.com/office/officeart/2005/8/layout/StepDownProcess"/>
    <dgm:cxn modelId="{A488FF58-0BDA-DE49-8F90-10A08E5E4CA0}" srcId="{F4D537A5-F28A-8D48-AD11-4C9430565A12}" destId="{E88CA4BB-4F25-CE44-B7F4-0AC1879A1399}" srcOrd="1" destOrd="0" parTransId="{A0750133-2925-8A42-96E7-A4C1D952C083}" sibTransId="{86E73408-B7D4-4E4D-A91C-6723C9D6A9F0}"/>
    <dgm:cxn modelId="{B1B3E512-3F2E-FB40-8AA9-C245A07852BE}" type="presOf" srcId="{27EEAF3D-DA12-F24E-BA9B-B417E095EB7C}" destId="{B74487DC-6C94-E04A-BEBC-034C9620AFA7}" srcOrd="0" destOrd="0" presId="urn:microsoft.com/office/officeart/2005/8/layout/StepDownProcess"/>
    <dgm:cxn modelId="{A7BBE2E0-1F5C-504A-896D-2F3DFCFD0CC8}" srcId="{B2DA515A-F594-9D42-BAEF-00CBD43279C3}" destId="{DADC7A54-645A-8D4F-B1AD-8A33251BFC9D}" srcOrd="0" destOrd="0" parTransId="{23E45F58-437C-DC4A-B018-4BCBFAEDEAF5}" sibTransId="{EAE63429-A67C-2749-B7F5-000761662BBF}"/>
    <dgm:cxn modelId="{DDDF1656-8EFD-4D46-931C-51CC921B6817}" srcId="{F4D537A5-F28A-8D48-AD11-4C9430565A12}" destId="{F4DAB18C-030F-014C-BBB0-E4BF8E9665A8}" srcOrd="0" destOrd="0" parTransId="{10B6561F-D75B-F244-BFEE-2851CEC796F5}" sibTransId="{CDCC97C5-24D2-FB4B-A0D5-7EA28D6488B3}"/>
    <dgm:cxn modelId="{A920DB93-2FF2-1A48-A50F-AA4AA200C4F7}" type="presOf" srcId="{E88CA4BB-4F25-CE44-B7F4-0AC1879A1399}" destId="{3A216EC8-903C-3045-9CB8-8A134738D90F}" srcOrd="0" destOrd="0" presId="urn:microsoft.com/office/officeart/2005/8/layout/StepDownProcess"/>
    <dgm:cxn modelId="{CDCCA639-C87B-2746-B6F0-FDFD453C5B0A}" srcId="{F4D537A5-F28A-8D48-AD11-4C9430565A12}" destId="{B2DA515A-F594-9D42-BAEF-00CBD43279C3}" srcOrd="2" destOrd="0" parTransId="{34B69843-A55C-DE4D-97AF-3013673521DC}" sibTransId="{AA2D15AB-0501-B64E-98D7-C372FDB9C009}"/>
    <dgm:cxn modelId="{A6957728-5B74-7C40-BD77-0A846BE77498}" srcId="{E88CA4BB-4F25-CE44-B7F4-0AC1879A1399}" destId="{171CF2B5-3DB7-1F42-8AB7-4C48FA369B4B}" srcOrd="0" destOrd="0" parTransId="{A6EAF0EA-64BA-9043-B59B-B9A9E00E64C1}" sibTransId="{1EA2FF23-29FE-EC46-9DAC-7AB6A939E7F3}"/>
    <dgm:cxn modelId="{9856EFC7-05C8-304C-9EE9-799B7F13A172}" type="presParOf" srcId="{560F0FEE-D3AB-9A40-AC81-ED1DE6AACCAF}" destId="{084D61EF-8868-AB42-B91D-35C54AC0FE3B}" srcOrd="0" destOrd="0" presId="urn:microsoft.com/office/officeart/2005/8/layout/StepDownProcess"/>
    <dgm:cxn modelId="{C8D78832-FF45-8342-9BCF-20C5027802BC}" type="presParOf" srcId="{084D61EF-8868-AB42-B91D-35C54AC0FE3B}" destId="{B3486596-4AEE-4F4E-B6CB-6637DD3DBFA8}" srcOrd="0" destOrd="0" presId="urn:microsoft.com/office/officeart/2005/8/layout/StepDownProcess"/>
    <dgm:cxn modelId="{AD14F16F-B746-9944-95B6-50A09E591E6E}" type="presParOf" srcId="{084D61EF-8868-AB42-B91D-35C54AC0FE3B}" destId="{7DFA2083-40BF-FB49-9AAD-73BE26DAAFDB}" srcOrd="1" destOrd="0" presId="urn:microsoft.com/office/officeart/2005/8/layout/StepDownProcess"/>
    <dgm:cxn modelId="{821D796F-A8B7-C54C-9FF4-6246AC5E3D77}" type="presParOf" srcId="{084D61EF-8868-AB42-B91D-35C54AC0FE3B}" destId="{B74487DC-6C94-E04A-BEBC-034C9620AFA7}" srcOrd="2" destOrd="0" presId="urn:microsoft.com/office/officeart/2005/8/layout/StepDownProcess"/>
    <dgm:cxn modelId="{59786297-F9D3-2B4F-817D-ACE61978720E}" type="presParOf" srcId="{560F0FEE-D3AB-9A40-AC81-ED1DE6AACCAF}" destId="{E8D41BB2-5458-194B-AC20-69C3478EA6FE}" srcOrd="1" destOrd="0" presId="urn:microsoft.com/office/officeart/2005/8/layout/StepDownProcess"/>
    <dgm:cxn modelId="{262C37B5-2BC7-414A-8192-0AF0F855D2BC}" type="presParOf" srcId="{560F0FEE-D3AB-9A40-AC81-ED1DE6AACCAF}" destId="{BD6F6F88-F4AC-454D-942D-3E82B6C2AD24}" srcOrd="2" destOrd="0" presId="urn:microsoft.com/office/officeart/2005/8/layout/StepDownProcess"/>
    <dgm:cxn modelId="{A1C7B32A-CF31-1742-84E9-EAC158B69E55}" type="presParOf" srcId="{BD6F6F88-F4AC-454D-942D-3E82B6C2AD24}" destId="{670E8453-7082-9C4A-A442-73AFE2F52F70}" srcOrd="0" destOrd="0" presId="urn:microsoft.com/office/officeart/2005/8/layout/StepDownProcess"/>
    <dgm:cxn modelId="{5D2E3E3F-6DF8-0541-8B4A-16C53CF212FB}" type="presParOf" srcId="{BD6F6F88-F4AC-454D-942D-3E82B6C2AD24}" destId="{3A216EC8-903C-3045-9CB8-8A134738D90F}" srcOrd="1" destOrd="0" presId="urn:microsoft.com/office/officeart/2005/8/layout/StepDownProcess"/>
    <dgm:cxn modelId="{ADC81EBA-4585-4A40-A6FC-39B6DC3B13B8}" type="presParOf" srcId="{BD6F6F88-F4AC-454D-942D-3E82B6C2AD24}" destId="{8153B959-DA87-7348-928C-69801B7CC96E}" srcOrd="2" destOrd="0" presId="urn:microsoft.com/office/officeart/2005/8/layout/StepDownProcess"/>
    <dgm:cxn modelId="{6AA53F37-80B1-F440-A6C2-B7F00DAF0A9E}" type="presParOf" srcId="{560F0FEE-D3AB-9A40-AC81-ED1DE6AACCAF}" destId="{E2027CD2-18BE-4E43-9C02-A041CB4A4FB4}" srcOrd="3" destOrd="0" presId="urn:microsoft.com/office/officeart/2005/8/layout/StepDownProcess"/>
    <dgm:cxn modelId="{36C35A63-F925-8747-96B3-6012A934770F}" type="presParOf" srcId="{560F0FEE-D3AB-9A40-AC81-ED1DE6AACCAF}" destId="{8001CDFF-77F8-DA4A-B002-E9F488E5F9AF}" srcOrd="4" destOrd="0" presId="urn:microsoft.com/office/officeart/2005/8/layout/StepDownProcess"/>
    <dgm:cxn modelId="{47DF5D13-FFE2-7E47-B70A-4E102BE0CD01}" type="presParOf" srcId="{8001CDFF-77F8-DA4A-B002-E9F488E5F9AF}" destId="{611E07C1-DA47-4E47-B026-6423E18EE7E7}" srcOrd="0" destOrd="0" presId="urn:microsoft.com/office/officeart/2005/8/layout/StepDownProcess"/>
    <dgm:cxn modelId="{5C29E1ED-27A2-544A-A589-7827D4798099}" type="presParOf" srcId="{8001CDFF-77F8-DA4A-B002-E9F488E5F9AF}" destId="{E06F6D45-F1C9-9F4F-9363-A16432E5ABA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86596-4AEE-4F4E-B6CB-6637DD3DBFA8}">
      <dsp:nvSpPr>
        <dsp:cNvPr id="0" name=""/>
        <dsp:cNvSpPr/>
      </dsp:nvSpPr>
      <dsp:spPr>
        <a:xfrm rot="5400000">
          <a:off x="701800" y="1287648"/>
          <a:ext cx="1138814" cy="12964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A2083-40BF-FB49-9AAD-73BE26DAAFDB}">
      <dsp:nvSpPr>
        <dsp:cNvPr id="0" name=""/>
        <dsp:cNvSpPr/>
      </dsp:nvSpPr>
      <dsp:spPr>
        <a:xfrm>
          <a:off x="400083" y="25250"/>
          <a:ext cx="1917092" cy="134190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Learning Objectives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465601" y="90768"/>
        <a:ext cx="1786056" cy="1210866"/>
      </dsp:txXfrm>
    </dsp:sp>
    <dsp:sp modelId="{B74487DC-6C94-E04A-BEBC-034C9620AFA7}">
      <dsp:nvSpPr>
        <dsp:cNvPr id="0" name=""/>
        <dsp:cNvSpPr/>
      </dsp:nvSpPr>
      <dsp:spPr>
        <a:xfrm>
          <a:off x="2415530" y="166278"/>
          <a:ext cx="3281816" cy="1058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bg1"/>
              </a:solidFill>
            </a:rPr>
            <a:t>Identify desired results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415530" y="166278"/>
        <a:ext cx="3281816" cy="1058489"/>
      </dsp:txXfrm>
    </dsp:sp>
    <dsp:sp modelId="{670E8453-7082-9C4A-A442-73AFE2F52F70}">
      <dsp:nvSpPr>
        <dsp:cNvPr id="0" name=""/>
        <dsp:cNvSpPr/>
      </dsp:nvSpPr>
      <dsp:spPr>
        <a:xfrm rot="5400000">
          <a:off x="2744275" y="2795047"/>
          <a:ext cx="1138814" cy="12964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8210"/>
            <a:satOff val="359"/>
            <a:lumOff val="-226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216EC8-903C-3045-9CB8-8A134738D90F}">
      <dsp:nvSpPr>
        <dsp:cNvPr id="0" name=""/>
        <dsp:cNvSpPr/>
      </dsp:nvSpPr>
      <dsp:spPr>
        <a:xfrm>
          <a:off x="2442558" y="1532649"/>
          <a:ext cx="1917092" cy="134190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</a:rPr>
            <a:t>Assessment</a:t>
          </a:r>
          <a:endParaRPr lang="en-US" sz="2600" kern="1200" dirty="0">
            <a:solidFill>
              <a:srgbClr val="000000"/>
            </a:solidFill>
          </a:endParaRPr>
        </a:p>
      </dsp:txBody>
      <dsp:txXfrm>
        <a:off x="2508076" y="1598167"/>
        <a:ext cx="1786056" cy="1210866"/>
      </dsp:txXfrm>
    </dsp:sp>
    <dsp:sp modelId="{8153B959-DA87-7348-928C-69801B7CC96E}">
      <dsp:nvSpPr>
        <dsp:cNvPr id="0" name=""/>
        <dsp:cNvSpPr/>
      </dsp:nvSpPr>
      <dsp:spPr>
        <a:xfrm>
          <a:off x="4502010" y="1603402"/>
          <a:ext cx="3553428" cy="1155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solidFill>
                <a:schemeClr val="bg1"/>
              </a:solidFill>
            </a:rPr>
            <a:t>Determine evidence 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502010" y="1603402"/>
        <a:ext cx="3553428" cy="1155831"/>
      </dsp:txXfrm>
    </dsp:sp>
    <dsp:sp modelId="{611E07C1-DA47-4E47-B026-6423E18EE7E7}">
      <dsp:nvSpPr>
        <dsp:cNvPr id="0" name=""/>
        <dsp:cNvSpPr/>
      </dsp:nvSpPr>
      <dsp:spPr>
        <a:xfrm>
          <a:off x="4218941" y="3065299"/>
          <a:ext cx="1917092" cy="134190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</a:rPr>
            <a:t>Learning Activities</a:t>
          </a:r>
          <a:endParaRPr lang="en-US" sz="2600" kern="1200" dirty="0">
            <a:solidFill>
              <a:srgbClr val="000000"/>
            </a:solidFill>
          </a:endParaRPr>
        </a:p>
      </dsp:txBody>
      <dsp:txXfrm>
        <a:off x="4284459" y="3130817"/>
        <a:ext cx="1786056" cy="1210866"/>
      </dsp:txXfrm>
    </dsp:sp>
    <dsp:sp modelId="{E06F6D45-F1C9-9F4F-9363-A16432E5ABA8}">
      <dsp:nvSpPr>
        <dsp:cNvPr id="0" name=""/>
        <dsp:cNvSpPr/>
      </dsp:nvSpPr>
      <dsp:spPr>
        <a:xfrm>
          <a:off x="6157110" y="3267226"/>
          <a:ext cx="2684507" cy="99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FFFFFF"/>
              </a:solidFill>
            </a:rPr>
            <a:t>Plan learning </a:t>
          </a:r>
          <a:r>
            <a:rPr lang="en-US" sz="2400" kern="1200" dirty="0" smtClean="0">
              <a:solidFill>
                <a:srgbClr val="FFFFFF"/>
              </a:solidFill>
            </a:rPr>
            <a:t>experiences </a:t>
          </a:r>
          <a:r>
            <a:rPr lang="en-US" sz="2400" kern="1200" dirty="0" smtClean="0">
              <a:solidFill>
                <a:srgbClr val="FFFFFF"/>
              </a:solidFill>
            </a:rPr>
            <a:t>&amp; activities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6157110" y="3267226"/>
        <a:ext cx="2684507" cy="99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B6105-E92E-014F-8599-2BB50B30C8D2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C9B0D-6ED5-3C4E-9A7A-2DD3095D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9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C9B0D-6ED5-3C4E-9A7A-2DD3095D42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C9B0D-6ED5-3C4E-9A7A-2DD3095D42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63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C9B0D-6ED5-3C4E-9A7A-2DD3095D42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04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4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C9B0D-6ED5-3C4E-9A7A-2DD3095D42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6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C9B0D-6ED5-3C4E-9A7A-2DD3095D42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C9B0D-6ED5-3C4E-9A7A-2DD3095D42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C9B0D-6ED5-3C4E-9A7A-2DD3095D42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21A-C9F3-4C47-BA4C-3C899138F9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2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5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6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5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287D-93B1-1149-9F5B-2BB8C3D9D171}" type="datetimeFigureOut">
              <a:rPr lang="en-US" smtClean="0"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00080"/>
            </a:gs>
            <a:gs pos="100000">
              <a:srgbClr val="0700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429" y="2177142"/>
            <a:ext cx="8781141" cy="2116667"/>
          </a:xfrm>
        </p:spPr>
        <p:txBody>
          <a:bodyPr>
            <a:noAutofit/>
          </a:bodyPr>
          <a:lstStyle/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 smtClean="0">
                <a:solidFill>
                  <a:srgbClr val="FFFFFF"/>
                </a:solidFill>
              </a:rPr>
              <a:t>Integrating </a:t>
            </a:r>
            <a:r>
              <a:rPr lang="en-US" sz="2000" dirty="0">
                <a:solidFill>
                  <a:srgbClr val="FFFFFF"/>
                </a:solidFill>
              </a:rPr>
              <a:t>Dr. Fink’s “Designing Courses for </a:t>
            </a:r>
            <a:r>
              <a:rPr lang="en-US" sz="2000" dirty="0" smtClean="0">
                <a:solidFill>
                  <a:srgbClr val="FFFFFF"/>
                </a:solidFill>
              </a:rPr>
              <a:t>Significant Learning</a:t>
            </a:r>
            <a:r>
              <a:rPr lang="en-US" sz="2000" dirty="0">
                <a:solidFill>
                  <a:srgbClr val="FFFFFF"/>
                </a:solidFill>
              </a:rPr>
              <a:t>” </a:t>
            </a: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into </a:t>
            </a:r>
            <a:r>
              <a:rPr lang="en-US" sz="2000" dirty="0">
                <a:solidFill>
                  <a:srgbClr val="FFFFFF"/>
                </a:solidFill>
              </a:rPr>
              <a:t>Creating Online QM Courses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Robin O'Callaghan</a:t>
            </a: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Senior </a:t>
            </a:r>
            <a:r>
              <a:rPr lang="en-US" sz="2000" dirty="0">
                <a:solidFill>
                  <a:srgbClr val="FFFFFF"/>
                </a:solidFill>
              </a:rPr>
              <a:t>Instructional </a:t>
            </a:r>
            <a:r>
              <a:rPr lang="en-US" sz="2000" dirty="0" smtClean="0">
                <a:solidFill>
                  <a:srgbClr val="FFFFFF"/>
                </a:solidFill>
              </a:rPr>
              <a:t>Designer, QM Peer Reviewer &amp; QM F2F Facilitator</a:t>
            </a:r>
            <a:r>
              <a:rPr lang="en-US" sz="2000" dirty="0">
                <a:solidFill>
                  <a:srgbClr val="FFFFFF"/>
                </a:solidFill>
              </a:rPr>
              <a:t/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Dr. Ken </a:t>
            </a:r>
            <a:r>
              <a:rPr lang="en-US" sz="2000" dirty="0" err="1" smtClean="0">
                <a:solidFill>
                  <a:srgbClr val="FFFFFF"/>
                </a:solidFill>
              </a:rPr>
              <a:t>Graetz</a:t>
            </a:r>
            <a:r>
              <a:rPr lang="en-US" sz="2000" dirty="0" smtClean="0">
                <a:solidFill>
                  <a:srgbClr val="FFFFFF"/>
                </a:solidFill>
              </a:rPr>
              <a:t/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WSU TLT Director</a:t>
            </a:r>
            <a:endParaRPr lang="en-US" sz="20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7375"/>
            <a:ext cx="6400800" cy="28470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Helvetica Light"/>
                <a:cs typeface="Helvetica Light"/>
              </a:rPr>
              <a:t>A community of learners improving our world </a:t>
            </a:r>
            <a:endParaRPr lang="en-US" sz="16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724" y="292917"/>
            <a:ext cx="2229657" cy="17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" y="0"/>
            <a:ext cx="914400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88381" y="1454832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FF"/>
                </a:solidFill>
              </a:rPr>
              <a:t>Video Insert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58826"/>
            <a:ext cx="258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7" y="4169895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7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" y="0"/>
            <a:ext cx="914400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169895"/>
            <a:ext cx="922020" cy="73914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8141081"/>
              </p:ext>
            </p:extLst>
          </p:nvPr>
        </p:nvGraphicFramePr>
        <p:xfrm>
          <a:off x="48382" y="736298"/>
          <a:ext cx="8841619" cy="4407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238" y="84667"/>
            <a:ext cx="8986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Backward Course Design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8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-19360"/>
            <a:ext cx="6216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Fink-Step 3: Feedback &amp; </a:t>
            </a:r>
            <a:endParaRPr lang="en-US" sz="3200" dirty="0" smtClean="0"/>
          </a:p>
          <a:p>
            <a:pPr algn="ctr"/>
            <a:r>
              <a:rPr lang="en-US" sz="3200" dirty="0" smtClean="0"/>
              <a:t>Assessment </a:t>
            </a:r>
            <a:r>
              <a:rPr lang="en-US" sz="3200" dirty="0" smtClean="0"/>
              <a:t>Procedure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4476" y="1185340"/>
            <a:ext cx="5890381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What will students be able to demonstrate based on your learning objectives?  Projects, papers, quizzes, discussions.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Working backwards (starting with assessment) can help </a:t>
            </a:r>
            <a:r>
              <a:rPr lang="en-US" sz="2200" dirty="0" smtClean="0"/>
              <a:t>you align Learning Objectives with Assessments. 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Feedback should be immediate frequent and make sure it’s clear as to the different between acceptable and unacceptable work.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12572" y="4777617"/>
            <a:ext cx="7075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Dr. Dee Fink-A Self-Directed Guide to Designing Courses for Significant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8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-31455"/>
            <a:ext cx="6216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Fink-Step 3: Feedback &amp; </a:t>
            </a:r>
            <a:endParaRPr lang="en-US" sz="3200" dirty="0" smtClean="0"/>
          </a:p>
          <a:p>
            <a:pPr algn="ctr"/>
            <a:r>
              <a:rPr lang="en-US" sz="3200" dirty="0" smtClean="0"/>
              <a:t>Assessment </a:t>
            </a:r>
            <a:r>
              <a:rPr lang="en-US" sz="3200" dirty="0" smtClean="0"/>
              <a:t>Procedure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4476" y="1221625"/>
            <a:ext cx="58903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Educative Assessments</a:t>
            </a:r>
            <a:r>
              <a:rPr lang="en-US" sz="2400" dirty="0" smtClean="0"/>
              <a:t>-Set of feedback and assessment.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Forward Thinking Assessment</a:t>
            </a:r>
            <a:r>
              <a:rPr lang="en-US" sz="2400" dirty="0" smtClean="0"/>
              <a:t>-questions or real-world problems.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Criteria and standards for evaluating student work.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Self-Assessment-students reflect on their own work or projects.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88381" y="4789712"/>
            <a:ext cx="655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Dr. Dee Fink-A Self-Directed Guide to Designing Courses for Significant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8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258825"/>
            <a:ext cx="6216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QM Standard 3</a:t>
            </a:r>
          </a:p>
          <a:p>
            <a:pPr algn="ctr"/>
            <a:r>
              <a:rPr lang="en-US" sz="3200" dirty="0" smtClean="0"/>
              <a:t>Assessment and Feedback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709332" y="1504559"/>
            <a:ext cx="6434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3.1 The </a:t>
            </a:r>
            <a:r>
              <a:rPr lang="en-US" sz="2000" dirty="0"/>
              <a:t>types of assessments selected measure the stated learning objectives and are consistent with course activities and resources. </a:t>
            </a:r>
            <a:endParaRPr lang="en-US" sz="2000" dirty="0" smtClean="0"/>
          </a:p>
          <a:p>
            <a:r>
              <a:rPr lang="en-US" sz="2000" dirty="0"/>
              <a:t>3.3  Specific and descriptive criteria are provided for the evaluation of students’ work and participation and are tied to the course grading policy. </a:t>
            </a:r>
          </a:p>
          <a:p>
            <a:r>
              <a:rPr lang="en-US" sz="2000" dirty="0" smtClean="0"/>
              <a:t>3.4 </a:t>
            </a:r>
            <a:r>
              <a:rPr lang="en-US" sz="2000" dirty="0"/>
              <a:t> The assessment instruments selected are sequenced, varied, and appropriate to the student work being assessed. </a:t>
            </a:r>
          </a:p>
          <a:p>
            <a:r>
              <a:rPr lang="en-US" sz="2000" dirty="0"/>
              <a:t>3.5  Students have multiple opportunities to measure their own learning progress. 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0684" y="4856258"/>
            <a:ext cx="3105124" cy="22008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</a:t>
            </a:r>
            <a:r>
              <a:rPr lang="en-US" dirty="0" err="1" smtClean="0"/>
              <a:t>MarylandOnline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" y="0"/>
            <a:ext cx="914400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88381" y="1454832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FF"/>
                </a:solidFill>
              </a:rPr>
              <a:t>Video Insert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58826"/>
            <a:ext cx="258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7" y="4169895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7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258825"/>
            <a:ext cx="62169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Step 5: Integration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4476" y="907143"/>
            <a:ext cx="58903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Make sure all your components are aligned in </a:t>
            </a:r>
            <a:r>
              <a:rPr lang="en-US" sz="2400" dirty="0" smtClean="0"/>
              <a:t>Steps </a:t>
            </a:r>
            <a:r>
              <a:rPr lang="en-US" sz="2400" dirty="0"/>
              <a:t>1-4.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Key </a:t>
            </a:r>
            <a:r>
              <a:rPr lang="en-US" sz="2400" dirty="0"/>
              <a:t>components in Steps 1-4 should be closely related and support each other.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Course Matrix or Course List:  List your learning objectives, identify the assessment tool that aligns with the learning objective.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Next </a:t>
            </a:r>
            <a:r>
              <a:rPr lang="en-US" sz="2400" dirty="0"/>
              <a:t>align the learning </a:t>
            </a:r>
            <a:r>
              <a:rPr lang="en-US" sz="2400" dirty="0" smtClean="0"/>
              <a:t>activities </a:t>
            </a:r>
            <a:r>
              <a:rPr lang="en-US" sz="2400" dirty="0"/>
              <a:t>with the assessment </a:t>
            </a:r>
            <a:r>
              <a:rPr lang="en-US" sz="2400" dirty="0" smtClean="0"/>
              <a:t>tools.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88381" y="4813902"/>
            <a:ext cx="655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Dr. Dee Fink-A Self-Directed Guide to Designing Courses for Significant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5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0" y="0"/>
            <a:ext cx="9144001" cy="1209524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" y="258826"/>
            <a:ext cx="258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096" y="258826"/>
            <a:ext cx="922020" cy="7391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1" y="1209524"/>
            <a:ext cx="91440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 txBox="1">
            <a:spLocks/>
          </p:cNvSpPr>
          <p:nvPr/>
        </p:nvSpPr>
        <p:spPr>
          <a:xfrm>
            <a:off x="686665" y="1209524"/>
            <a:ext cx="8154953" cy="2624666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60000"/>
              <a:buFont typeface="Arial"/>
              <a:buNone/>
              <a:defRPr/>
            </a:pPr>
            <a:r>
              <a:rPr lang="en-US" sz="2000" b="1" dirty="0" smtClean="0"/>
              <a:t>Eight General Standards: </a:t>
            </a:r>
          </a:p>
          <a:p>
            <a:pPr marL="319088" indent="-319088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endParaRPr lang="en-US" sz="2000" dirty="0" smtClean="0"/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SzPct val="70000"/>
              <a:buFont typeface="+mj-lt"/>
              <a:buAutoNum type="arabicPeriod"/>
              <a:defRPr/>
            </a:pPr>
            <a:r>
              <a:rPr lang="en-US" sz="2000" dirty="0" smtClean="0"/>
              <a:t>Course Overview and Introduction</a:t>
            </a:r>
          </a:p>
          <a:p>
            <a:pPr marL="914400" lvl="1" indent="-457200">
              <a:lnSpc>
                <a:spcPct val="90000"/>
              </a:lnSpc>
              <a:spcBef>
                <a:spcPts val="0"/>
              </a:spcBef>
              <a:buSzPct val="70000"/>
              <a:buFont typeface="+mj-lt"/>
              <a:buAutoNum type="arabicPeriod"/>
              <a:defRPr/>
            </a:pPr>
            <a:r>
              <a:rPr lang="en-US" sz="2000" b="1" dirty="0" smtClean="0"/>
              <a:t>Learning Objectives (Competencies)</a:t>
            </a:r>
          </a:p>
          <a:p>
            <a:pPr marL="914400" lvl="1" indent="-457200">
              <a:lnSpc>
                <a:spcPct val="90000"/>
              </a:lnSpc>
              <a:spcBef>
                <a:spcPts val="550"/>
              </a:spcBef>
              <a:buSzPct val="70000"/>
              <a:buFont typeface="+mj-lt"/>
              <a:buAutoNum type="arabicPeriod"/>
              <a:defRPr/>
            </a:pPr>
            <a:r>
              <a:rPr lang="en-US" sz="2000" b="1" dirty="0" smtClean="0"/>
              <a:t>Assessment and Measurement</a:t>
            </a:r>
          </a:p>
          <a:p>
            <a:pPr marL="914400" lvl="1" indent="-457200">
              <a:lnSpc>
                <a:spcPct val="90000"/>
              </a:lnSpc>
              <a:spcBef>
                <a:spcPts val="550"/>
              </a:spcBef>
              <a:buSzPct val="70000"/>
              <a:buFont typeface="+mj-lt"/>
              <a:buAutoNum type="arabicPeriod"/>
              <a:defRPr/>
            </a:pPr>
            <a:r>
              <a:rPr lang="en-US" sz="2000" b="1" dirty="0" smtClean="0"/>
              <a:t>Resources and Materials</a:t>
            </a:r>
          </a:p>
          <a:p>
            <a:pPr marL="914400" lvl="1" indent="-457200">
              <a:lnSpc>
                <a:spcPct val="90000"/>
              </a:lnSpc>
              <a:spcBef>
                <a:spcPts val="550"/>
              </a:spcBef>
              <a:buSzPct val="70000"/>
              <a:buFont typeface="+mj-lt"/>
              <a:buAutoNum type="arabicPeriod"/>
              <a:defRPr/>
            </a:pPr>
            <a:r>
              <a:rPr lang="en-US" sz="2000" b="1" dirty="0" smtClean="0"/>
              <a:t>Learner Engagement</a:t>
            </a:r>
          </a:p>
          <a:p>
            <a:pPr marL="914400" lvl="1" indent="-457200">
              <a:lnSpc>
                <a:spcPct val="90000"/>
              </a:lnSpc>
              <a:spcBef>
                <a:spcPts val="550"/>
              </a:spcBef>
              <a:buSzPct val="70000"/>
              <a:buFont typeface="+mj-lt"/>
              <a:buAutoNum type="arabicPeriod"/>
              <a:defRPr/>
            </a:pPr>
            <a:r>
              <a:rPr lang="en-US" sz="2000" b="1" dirty="0" smtClean="0"/>
              <a:t>Course Technology</a:t>
            </a:r>
          </a:p>
          <a:p>
            <a:pPr marL="914400" lvl="1" indent="-457200">
              <a:lnSpc>
                <a:spcPct val="90000"/>
              </a:lnSpc>
              <a:spcBef>
                <a:spcPts val="550"/>
              </a:spcBef>
              <a:buSzPct val="70000"/>
              <a:buFont typeface="+mj-lt"/>
              <a:buAutoNum type="arabicPeriod"/>
              <a:defRPr/>
            </a:pPr>
            <a:r>
              <a:rPr lang="en-US" sz="2000" dirty="0" smtClean="0"/>
              <a:t>Learner Support</a:t>
            </a:r>
          </a:p>
          <a:p>
            <a:pPr marL="914400" lvl="1" indent="-457200">
              <a:lnSpc>
                <a:spcPct val="90000"/>
              </a:lnSpc>
              <a:spcBef>
                <a:spcPts val="550"/>
              </a:spcBef>
              <a:buSzPct val="70000"/>
              <a:buFont typeface="+mj-lt"/>
              <a:buAutoNum type="arabicPeriod"/>
              <a:defRPr/>
            </a:pPr>
            <a:r>
              <a:rPr lang="en-US" sz="2000" dirty="0" smtClean="0"/>
              <a:t>Accessibility</a:t>
            </a:r>
          </a:p>
          <a:p>
            <a:pPr marL="0" indent="0">
              <a:buFont typeface="Arial"/>
              <a:buNone/>
              <a:defRPr/>
            </a:pPr>
            <a:endParaRPr lang="en-US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092476" y="258826"/>
            <a:ext cx="5430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FFFF"/>
                </a:solidFill>
                <a:ea typeface="ＭＳ Ｐゴシック" pitchFamily="34" charset="-128"/>
              </a:rPr>
              <a:t>Key components must 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34" charset="-128"/>
              </a:rPr>
              <a:t>align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" y="3968351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rgbClr val="A50021"/>
                </a:solidFill>
                <a:ea typeface="ＭＳ Ｐゴシック" pitchFamily="34" charset="-128"/>
              </a:rPr>
              <a:t>Alignment:</a:t>
            </a:r>
            <a:r>
              <a:rPr lang="en-US" sz="2400" i="1" dirty="0">
                <a:solidFill>
                  <a:srgbClr val="A50021"/>
                </a:solidFill>
                <a:ea typeface="ＭＳ Ｐゴシック" pitchFamily="34" charset="-128"/>
              </a:rPr>
              <a:t>  </a:t>
            </a:r>
            <a:r>
              <a:rPr lang="en-US" sz="2400" i="1" dirty="0">
                <a:ea typeface="ＭＳ Ｐゴシック" pitchFamily="34" charset="-128"/>
              </a:rPr>
              <a:t>Critical course elements work together to ensure that students achieve the desired learning outcomes.</a:t>
            </a:r>
          </a:p>
          <a:p>
            <a:pPr eaLnBrk="1" hangingPunct="1"/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9446" y="4856258"/>
            <a:ext cx="3105124" cy="22008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</a:t>
            </a:r>
            <a:r>
              <a:rPr lang="en-US" dirty="0" err="1" smtClean="0"/>
              <a:t>MarylandOnline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4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" y="0"/>
            <a:ext cx="914400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67620" y="2086430"/>
            <a:ext cx="7245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88381" y="1454832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FF"/>
                </a:solidFill>
              </a:rPr>
              <a:t>Bite from Pat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58826"/>
            <a:ext cx="258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7" y="4169895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7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16925"/>
            <a:ext cx="6216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/>
              <a:t>Intermediate Phase </a:t>
            </a:r>
          </a:p>
          <a:p>
            <a:pPr algn="ctr">
              <a:defRPr/>
            </a:pPr>
            <a:r>
              <a:rPr lang="en-US" sz="3200" dirty="0" smtClean="0"/>
              <a:t>Fink-</a:t>
            </a:r>
            <a:r>
              <a:rPr lang="en-US" sz="3200" dirty="0" smtClean="0"/>
              <a:t>Step </a:t>
            </a:r>
            <a:r>
              <a:rPr lang="en-US" sz="3200" dirty="0" smtClean="0"/>
              <a:t>6: Course </a:t>
            </a:r>
            <a:r>
              <a:rPr lang="en-US" sz="3200" dirty="0"/>
              <a:t>Structure</a:t>
            </a: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4476" y="1122195"/>
            <a:ext cx="62895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4-7 segments that focus on themes, concepts, topics or issues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Arrange these segments into a logical sequence and decide how many </a:t>
            </a:r>
            <a:r>
              <a:rPr lang="en-US" sz="2000" dirty="0" smtClean="0"/>
              <a:t>weeks </a:t>
            </a:r>
            <a:r>
              <a:rPr lang="en-US" sz="2000" dirty="0"/>
              <a:t>each segment will need.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Each new segment: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Introduction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Opportunity to apply and use what they are learning-practice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Assessment with final application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As more content is delivered to your students the more complex the assignments can become.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88381" y="4789712"/>
            <a:ext cx="655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Dr. Dee Fink-A Self-Directed Guide to Designing Courses for Significant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3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258825"/>
            <a:ext cx="62169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Workshop Learning Objectives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4476" y="907143"/>
            <a:ext cx="5890381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</a:t>
            </a:r>
            <a:r>
              <a:rPr lang="en-US" sz="2200" dirty="0" smtClean="0"/>
              <a:t>ummarize </a:t>
            </a:r>
            <a:r>
              <a:rPr lang="en-US" sz="2200" dirty="0"/>
              <a:t>the importance of taxonomy integration into their online course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Identify reasons why using different taxonomies with QM </a:t>
            </a:r>
            <a:r>
              <a:rPr lang="en-US" sz="2200" dirty="0" smtClean="0"/>
              <a:t>standards can be effective with course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Compare and contrast Fink’s Instructional Design Model and QM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Identify instructional design tools that align with QM 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Discuss the importance of using taxonomies with QM</a:t>
            </a:r>
          </a:p>
          <a:p>
            <a:r>
              <a:rPr lang="en-US" sz="2200" dirty="0"/>
              <a:t> </a:t>
            </a:r>
          </a:p>
          <a:p>
            <a:r>
              <a:rPr lang="en-US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620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" y="0"/>
            <a:ext cx="914400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8" y="4295205"/>
            <a:ext cx="922020" cy="739140"/>
          </a:xfrm>
          <a:prstGeom prst="rect">
            <a:avLst/>
          </a:prstGeom>
        </p:spPr>
      </p:pic>
      <p:pic>
        <p:nvPicPr>
          <p:cNvPr id="8" name="Content Placeholder 3" descr="SequenceLear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1563"/>
          <a:stretch>
            <a:fillRect/>
          </a:stretch>
        </p:blipFill>
        <p:spPr>
          <a:xfrm>
            <a:off x="1209524" y="922771"/>
            <a:ext cx="6821714" cy="37420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9332" y="258825"/>
            <a:ext cx="621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618" y="180392"/>
            <a:ext cx="89220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Structured Sequence for Course Content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454870"/>
            <a:ext cx="8573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Dr. Dee Fink-A Self-Directed Guide to Designing Courses for Significant Learning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6607270"/>
            <a:ext cx="8573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Dr. Dee Fink-A Self-Directed Guide to Designing Courses for Significant Learning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6759670"/>
            <a:ext cx="8573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Dr. Dee Fink-A Self-Directed Guide to Designing Courses for Significant Learning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912070"/>
            <a:ext cx="8573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Dr. Dee Fink-A Self-Directed Guide to Designing Courses for Significant Learning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7064470"/>
            <a:ext cx="857348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Dr. Dee Fink-A Self-Directed Guide to Designing Courses for Significant Learning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09524" y="4789712"/>
            <a:ext cx="7934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Dr. Dee Fink-A Self-Directed Guide to Designing Courses for Significant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" y="0"/>
            <a:ext cx="914400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88381" y="1454832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FF"/>
                </a:solidFill>
              </a:rPr>
              <a:t>Bite from Pat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58826"/>
            <a:ext cx="258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7" y="4169895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258825"/>
            <a:ext cx="621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WeTeach</a:t>
            </a:r>
            <a:r>
              <a:rPr lang="en-US" sz="2400" dirty="0" smtClean="0"/>
              <a:t> Tracks One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4476" y="907143"/>
            <a:ext cx="5890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Charting your course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Quality Matters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Find, Buy, Build and Share Online Content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Communicating and collaborating with your online </a:t>
            </a:r>
            <a:r>
              <a:rPr lang="en-US" sz="2400" dirty="0"/>
              <a:t>s</a:t>
            </a:r>
            <a:r>
              <a:rPr lang="en-US" sz="2400" dirty="0" smtClean="0"/>
              <a:t>tudents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Online Assessment &amp; Feedback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Connecting your students to online resources at WSU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Creating a timeline for your online course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20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53210"/>
            <a:ext cx="621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WeTeach</a:t>
            </a:r>
            <a:r>
              <a:rPr lang="en-US" sz="2400" dirty="0" smtClean="0"/>
              <a:t> Tracks Two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63333" y="532200"/>
            <a:ext cx="596295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Initial Design Phase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Situational Factors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Learning Objectives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Feedback and Assessment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Teaching and Learning Activities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Integration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Intermediate Phase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Course Structure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Instructional Strategies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Learning Activities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Final Design Phase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Grading System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Possible Problems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Syllabus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Evaluation</a:t>
            </a:r>
          </a:p>
          <a:p>
            <a:pPr marL="742950" lvl="1" indent="-285750">
              <a:buFont typeface="Arial"/>
              <a:buChar char="•"/>
              <a:defRPr/>
            </a:pPr>
            <a:endParaRPr lang="en-US" dirty="0" smtClean="0"/>
          </a:p>
          <a:p>
            <a:pPr marL="742950" lvl="1" indent="-285750">
              <a:buFont typeface="Arial"/>
              <a:buChar char="•"/>
              <a:defRPr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88381" y="4789712"/>
            <a:ext cx="6555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Dr. Dee Fink-A Self-Directed Guide to Designing Courses for Significant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0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258825"/>
            <a:ext cx="621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WeTeach</a:t>
            </a:r>
            <a:r>
              <a:rPr lang="en-US" sz="2400" dirty="0" smtClean="0"/>
              <a:t> Tracks Three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63333" y="1016000"/>
            <a:ext cx="59629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sz="2400" dirty="0" smtClean="0"/>
              <a:t>Internal Review of your course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2400" dirty="0" smtClean="0"/>
              <a:t>Report on each standard-met or not met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sz="2400" dirty="0" smtClean="0"/>
              <a:t>Detailed report of how you might improve the “not-met” standards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 smtClean="0"/>
              <a:t>Create an action plan to meet any QM standards you have not met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 smtClean="0"/>
              <a:t>Work 1:1 with Instructional Designer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400" dirty="0" smtClean="0"/>
              <a:t>External Review (TLT funding)</a:t>
            </a:r>
          </a:p>
        </p:txBody>
      </p:sp>
    </p:spTree>
    <p:extLst>
      <p:ext uri="{BB962C8B-B14F-4D97-AF65-F5344CB8AC3E}">
        <p14:creationId xmlns:p14="http://schemas.microsoft.com/office/powerpoint/2010/main" val="74135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258825"/>
            <a:ext cx="62169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Workshop Learning Objectives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4476" y="907143"/>
            <a:ext cx="5890381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</a:t>
            </a:r>
            <a:r>
              <a:rPr lang="en-US" sz="2200" dirty="0" smtClean="0"/>
              <a:t>ummarize </a:t>
            </a:r>
            <a:r>
              <a:rPr lang="en-US" sz="2200" dirty="0"/>
              <a:t>the importance of taxonomy integration into their online course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Identify reasons why using different taxonomies with QM </a:t>
            </a:r>
            <a:r>
              <a:rPr lang="en-US" sz="2200" dirty="0" smtClean="0"/>
              <a:t>standards can be effective with course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Compare and contrast Fink’s Instructional Design Model and QM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Identify instructional design tools that align with QM 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Discuss the importance of using taxonomies with QM</a:t>
            </a:r>
          </a:p>
          <a:p>
            <a:r>
              <a:rPr lang="en-US" sz="2200" dirty="0"/>
              <a:t> </a:t>
            </a:r>
          </a:p>
          <a:p>
            <a:r>
              <a:rPr lang="en-US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3004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" y="0"/>
            <a:ext cx="914400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" y="258826"/>
            <a:ext cx="258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169895"/>
            <a:ext cx="922020" cy="739140"/>
          </a:xfrm>
          <a:prstGeom prst="rect">
            <a:avLst/>
          </a:prstGeom>
        </p:spPr>
      </p:pic>
      <p:pic>
        <p:nvPicPr>
          <p:cNvPr id="4" name="Picture 3" descr="Questions-and-Answer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200963"/>
            <a:ext cx="6277429" cy="47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1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53210"/>
            <a:ext cx="6216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Designing Courses for Significant </a:t>
            </a:r>
            <a:r>
              <a:rPr lang="en-US" sz="2800" dirty="0" smtClean="0"/>
              <a:t>Learning Dr</a:t>
            </a:r>
            <a:r>
              <a:rPr lang="en-US" sz="2800" dirty="0" smtClean="0"/>
              <a:t>. Fink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88383" y="907154"/>
            <a:ext cx="664028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Initial Design Phase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Situational </a:t>
            </a:r>
            <a:r>
              <a:rPr lang="en-US" dirty="0" smtClean="0"/>
              <a:t>Factors</a:t>
            </a:r>
            <a:endParaRPr lang="en-US" dirty="0" smtClean="0"/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Learning Objectives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Feedback and Assessment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Teaching and Learning Activities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Integration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Intermediate Phase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Course Structure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Instructional Strategies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Learning Activities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Final Design Phase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Grading System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Possible Problems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Syllabus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Evaluation</a:t>
            </a:r>
          </a:p>
          <a:p>
            <a:pPr marL="742950" lvl="1" indent="-285750">
              <a:buFont typeface="Arial"/>
              <a:buChar char="•"/>
              <a:defRPr/>
            </a:pPr>
            <a:endParaRPr lang="en-US" dirty="0" smtClean="0"/>
          </a:p>
          <a:p>
            <a:pPr marL="742950" lvl="1" indent="-285750">
              <a:buFont typeface="Arial"/>
              <a:buChar char="•"/>
              <a:defRPr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612183" y="4632477"/>
            <a:ext cx="399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Dr. Dee Fink-A Self-Directed Guide to Designing Courses for Significant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05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6762" y="884207"/>
            <a:ext cx="6495143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/>
              <a:t>Initial Design Phase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Situational Factors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b="1" dirty="0" smtClean="0"/>
              <a:t>Learning Objectives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b="1" dirty="0" smtClean="0"/>
              <a:t>Feedback and Assessment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Teaching and Learning Activities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b="1" dirty="0" smtClean="0"/>
              <a:t>Integration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b="1" dirty="0" smtClean="0"/>
              <a:t>Intermediate Phase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b="1" dirty="0" smtClean="0"/>
              <a:t>Course Structure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Instructional Strategies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Learning Activities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 smtClean="0"/>
              <a:t>Final Design Phase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Grading System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Possible Problems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Syllabus</a:t>
            </a:r>
          </a:p>
          <a:p>
            <a:pPr marL="800100" lvl="1" indent="-342900">
              <a:buFont typeface="+mj-lt"/>
              <a:buAutoNum type="alphaUcPeriod"/>
              <a:defRPr/>
            </a:pPr>
            <a:r>
              <a:rPr lang="en-US" dirty="0" smtClean="0"/>
              <a:t>Evaluation</a:t>
            </a:r>
          </a:p>
          <a:p>
            <a:pPr marL="742950" lvl="1" indent="-285750">
              <a:buFont typeface="Arial"/>
              <a:buChar char="•"/>
              <a:defRPr/>
            </a:pPr>
            <a:endParaRPr lang="en-US" dirty="0" smtClean="0"/>
          </a:p>
          <a:p>
            <a:pPr marL="742950" lvl="1" indent="-285750">
              <a:buFont typeface="Arial"/>
              <a:buChar char="•"/>
              <a:defRPr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09332" y="53210"/>
            <a:ext cx="6216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Designing Courses for Significant Learning</a:t>
            </a:r>
          </a:p>
          <a:p>
            <a:pPr algn="ctr"/>
            <a:r>
              <a:rPr lang="en-US" sz="2800" dirty="0" smtClean="0"/>
              <a:t>Dr. Fink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75898" y="4632477"/>
            <a:ext cx="399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Dr. Dee Fink-A Self-Directed Guide to Designing Courses for Significant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7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258825"/>
            <a:ext cx="64346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Fink-Step 2: Learning Objectives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4476" y="1026621"/>
            <a:ext cx="628952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Fink </a:t>
            </a:r>
            <a:r>
              <a:rPr lang="en-US" sz="2400" dirty="0"/>
              <a:t>Taxonomy </a:t>
            </a:r>
            <a:r>
              <a:rPr lang="en-US" sz="2400" dirty="0" smtClean="0"/>
              <a:t>chart to </a:t>
            </a:r>
            <a:r>
              <a:rPr lang="en-US" sz="2400" dirty="0"/>
              <a:t>draft learning objectives that are appropriate for the course </a:t>
            </a:r>
            <a:r>
              <a:rPr lang="en-US" sz="2400" dirty="0" smtClean="0"/>
              <a:t>level and module level.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What do you want the students to learn or retain 2-3 years from now</a:t>
            </a:r>
            <a:r>
              <a:rPr lang="en-US" sz="2400" dirty="0" smtClean="0"/>
              <a:t>?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How do you want </a:t>
            </a:r>
            <a:r>
              <a:rPr lang="en-US" sz="2400" b="1" dirty="0" smtClean="0"/>
              <a:t>your </a:t>
            </a:r>
            <a:r>
              <a:rPr lang="en-US" sz="2400" dirty="0" smtClean="0"/>
              <a:t>students </a:t>
            </a:r>
            <a:r>
              <a:rPr lang="en-US" sz="2400" dirty="0"/>
              <a:t>to stand out from others taking a similar course?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More emphasis on critical thinking skills, application of knowledge and solving world problems.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648856" y="4859914"/>
            <a:ext cx="6495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Dr. Dee Fink-A Self-Directed Guide to Designing Courses for Significant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5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00080"/>
            </a:gs>
            <a:gs pos="100000">
              <a:srgbClr val="0700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4230374"/>
            <a:ext cx="922020" cy="7391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-182033"/>
            <a:ext cx="7772400" cy="145203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Bloom’s Taxonomy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Blooms-Taxonom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2" y="1151955"/>
            <a:ext cx="3817559" cy="38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00080"/>
            </a:gs>
            <a:gs pos="100000">
              <a:srgbClr val="0700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199" y="-199834"/>
            <a:ext cx="7772400" cy="1102519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Fink’s </a:t>
            </a:r>
            <a:r>
              <a:rPr lang="en-US" dirty="0" smtClean="0">
                <a:solidFill>
                  <a:srgbClr val="FFFFFF"/>
                </a:solidFill>
              </a:rPr>
              <a:t>Taxonomy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0" y="4121517"/>
            <a:ext cx="922020" cy="739140"/>
          </a:xfrm>
          <a:prstGeom prst="rect">
            <a:avLst/>
          </a:prstGeom>
        </p:spPr>
      </p:pic>
      <p:pic>
        <p:nvPicPr>
          <p:cNvPr id="6" name="Picture 6" descr="clip_image0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86" y="781735"/>
            <a:ext cx="4523555" cy="42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7010" y="4705047"/>
            <a:ext cx="8077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Dr. Dee Fink-A Self-Directed Guide to Designing Courses for Significant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Learning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00080"/>
            </a:gs>
            <a:gs pos="100000">
              <a:srgbClr val="0700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70" y="4121517"/>
            <a:ext cx="922020" cy="739140"/>
          </a:xfrm>
          <a:prstGeom prst="rect">
            <a:avLst/>
          </a:prstGeom>
        </p:spPr>
      </p:pic>
      <p:pic>
        <p:nvPicPr>
          <p:cNvPr id="6" name="Picture 6" descr="clip_image0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697061"/>
            <a:ext cx="4523555" cy="42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looms-Taxonom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12" y="752808"/>
            <a:ext cx="3998988" cy="39989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570" y="120952"/>
            <a:ext cx="87934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                     Fink                                        Bloom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3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9332" y="258825"/>
            <a:ext cx="62169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QM Standard 2 Learning Objectives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54476" y="907143"/>
            <a:ext cx="589038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2.1 The </a:t>
            </a:r>
            <a:r>
              <a:rPr lang="en-US" sz="2200" dirty="0"/>
              <a:t>course learning objectives describe outcomes that are measurable.</a:t>
            </a:r>
            <a:br>
              <a:rPr lang="en-US" sz="2200" dirty="0"/>
            </a:br>
            <a:r>
              <a:rPr lang="en-US" sz="2200" dirty="0"/>
              <a:t>2.2 The module/unit learning objectives describe outcomes that are measurable and consistent with the course-level objectives. </a:t>
            </a:r>
            <a:endParaRPr lang="en-US" sz="2200" dirty="0" smtClean="0"/>
          </a:p>
          <a:p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27827" y="4812273"/>
            <a:ext cx="3105124" cy="22008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Copyright </a:t>
            </a:r>
            <a:r>
              <a:rPr lang="en-US" dirty="0" err="1" smtClean="0"/>
              <a:t>MarylandOnline</a:t>
            </a:r>
            <a:r>
              <a:rPr lang="en-US" dirty="0" smtClean="0"/>
              <a:t>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5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1112</Words>
  <Application>Microsoft Macintosh PowerPoint</Application>
  <PresentationFormat>On-screen Show (16:9)</PresentationFormat>
  <Paragraphs>213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Integrating Dr. Fink’s “Designing Courses for Significant Learning”  into Creating Online QM Courses   Robin O'Callaghan Senior Instructional Designer, QM Peer Reviewer &amp; QM F2F Facilitator Dr. Ken Graetz WSU TLT Director</vt:lpstr>
      <vt:lpstr>PowerPoint Presentation</vt:lpstr>
      <vt:lpstr>PowerPoint Presentation</vt:lpstr>
      <vt:lpstr>PowerPoint Presentation</vt:lpstr>
      <vt:lpstr>PowerPoint Presentation</vt:lpstr>
      <vt:lpstr>Bloom’s Taxonomy </vt:lpstr>
      <vt:lpstr>Fink’s Taxonomy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Services</dc:title>
  <dc:creator>Winona State</dc:creator>
  <cp:lastModifiedBy>Robin  O'Callaghan</cp:lastModifiedBy>
  <cp:revision>183</cp:revision>
  <dcterms:created xsi:type="dcterms:W3CDTF">2012-08-13T16:59:43Z</dcterms:created>
  <dcterms:modified xsi:type="dcterms:W3CDTF">2013-10-01T16:07:58Z</dcterms:modified>
</cp:coreProperties>
</file>