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ey Grandje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624B380-5700-4B6C-9CF8-DCA84C300D41}">
  <a:tblStyle styleId="{5624B380-5700-4B6C-9CF8-DCA84C300D4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4" y="-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We rock.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9250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nmsu.adobeconnect.com/qmconf2015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http://nmsu.adobeconnect.com/qmconf2015/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First year, more applicants, but fewer graduates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85% Second year, more selective about who qualified, cohort formation helped with higher graduation rate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93% completion rate for 2014-15 with the cohorts - highest to-date.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Discuss N2O program - Michelle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Discuss 1Yr+ - Miley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Background “fragmented cohort” - Miley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Completion rates in past years and other data - Michelle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1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 flipH="1">
            <a:off x="4038600" y="1143000"/>
            <a:ext cx="1904999" cy="114300"/>
          </a:xfrm>
          <a:prstGeom prst="rect">
            <a:avLst/>
          </a:prstGeom>
          <a:solidFill>
            <a:srgbClr val="E97A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 flipH="1">
            <a:off x="1182599" y="1145381"/>
            <a:ext cx="2856000" cy="114300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4038599" y="1085850"/>
            <a:ext cx="3048000" cy="114300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/>
          <p:nvPr/>
        </p:nvSpPr>
        <p:spPr>
          <a:xfrm flipH="1">
            <a:off x="100" y="1143000"/>
            <a:ext cx="1193699" cy="116699"/>
          </a:xfrm>
          <a:prstGeom prst="rect">
            <a:avLst/>
          </a:prstGeom>
          <a:solidFill>
            <a:srgbClr val="006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5"/>
          <p:cNvSpPr/>
          <p:nvPr/>
        </p:nvSpPr>
        <p:spPr>
          <a:xfrm flipH="1">
            <a:off x="0" y="1085850"/>
            <a:ext cx="4038599" cy="76199"/>
          </a:xfrm>
          <a:prstGeom prst="rect">
            <a:avLst/>
          </a:prstGeom>
          <a:solidFill>
            <a:srgbClr val="00359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37" y="114300"/>
            <a:ext cx="1017599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/>
        </p:nvSpPr>
        <p:spPr>
          <a:xfrm>
            <a:off x="1524000" y="114300"/>
            <a:ext cx="71262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Instructional Innovation and Quality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Online Course Improvement Program</a:t>
            </a: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29100"/>
            <a:ext cx="9153599" cy="4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1371600" y="4636293"/>
            <a:ext cx="7162799" cy="39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ocip.nmsu.edu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5">
            <a:alphaModFix/>
          </a:blip>
          <a:srcRect l="25565" t="31297" r="27480" b="30927"/>
          <a:stretch/>
        </p:blipFill>
        <p:spPr>
          <a:xfrm>
            <a:off x="8534400" y="4686300"/>
            <a:ext cx="533399" cy="41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152400" y="4800600"/>
            <a:ext cx="2538299" cy="23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2014 NMSU Board of Regents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3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28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92288" y="3255168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1792288" y="114300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92288" y="3680222"/>
            <a:ext cx="5486399" cy="43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3011090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1885950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31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31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229100"/>
            <a:ext cx="9153599" cy="4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/>
        </p:nvSpPr>
        <p:spPr>
          <a:xfrm>
            <a:off x="4800600" y="4629150"/>
            <a:ext cx="3733800" cy="39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ocip.nmsu.edu</a:t>
            </a:r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15">
            <a:alphaModFix/>
          </a:blip>
          <a:srcRect l="25565" t="31297" r="27480" b="30927"/>
          <a:stretch/>
        </p:blipFill>
        <p:spPr>
          <a:xfrm>
            <a:off x="8534400" y="4686300"/>
            <a:ext cx="533399" cy="4166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/>
        </p:nvSpPr>
        <p:spPr>
          <a:xfrm>
            <a:off x="152400" y="4743450"/>
            <a:ext cx="2538299" cy="23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2014 NMSU Board of Regents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mailto:ocip@nmsu.edu" TargetMode="External"/><Relationship Id="rId5" Type="http://schemas.openxmlformats.org/officeDocument/2006/relationships/hyperlink" Target="http://ocip.nmsu.edu/" TargetMode="External"/><Relationship Id="rId6" Type="http://schemas.openxmlformats.org/officeDocument/2006/relationships/hyperlink" Target="http://ocipresources.nms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msu.instructure.com/courses/872538/modules" TargetMode="External"/><Relationship Id="rId4" Type="http://schemas.openxmlformats.org/officeDocument/2006/relationships/hyperlink" Target="https://nmsu.instructure.com/courses/872537/modu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1368850"/>
            <a:ext cx="7772400" cy="2189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dirty="0"/>
              <a:t>Holistically Forming Cohorts in Faculty Professional Development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dk1"/>
                </a:solidFill>
              </a:rPr>
              <a:t>Online Course Improvement Program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962" y="248400"/>
            <a:ext cx="5392075" cy="9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89500" y="333970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Quality Matters Regional Conference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San Antonio, TX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November, 2015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One-Year-Plus Fellowship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-318028" y="912237"/>
            <a:ext cx="5282700" cy="285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Designed for faculty who have experience teaching online/blended</a:t>
            </a:r>
          </a:p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One-on-one mentorship </a:t>
            </a:r>
          </a:p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Currently in our 7th cohort</a:t>
            </a:r>
          </a:p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Faculty attend 48 professional development hours, including option for APPQMR</a:t>
            </a:r>
          </a:p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Earn $2,000 stipend for successfully fulfilling all 1Yr+ requirements</a:t>
            </a:r>
          </a:p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“Give back” presentation or workshop</a:t>
            </a:r>
          </a:p>
          <a:p>
            <a:pPr marL="812800" lvl="0" indent="-2286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Recognized at the IIQ Awards Celebration</a:t>
            </a:r>
          </a:p>
          <a:p>
            <a:pPr marL="171450" lvl="0" indent="-171450" rtl="0">
              <a:spcBef>
                <a:spcPts val="600"/>
              </a:spcBef>
              <a:buFont typeface="Arial"/>
              <a:buChar char="•"/>
            </a:pPr>
            <a:endParaRPr sz="1700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Verdana"/>
              <a:cs typeface="Verdana"/>
              <a:sym typeface="Verdana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endParaRPr sz="1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500" y="1365400"/>
            <a:ext cx="3936900" cy="25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39099"/>
            <a:ext cx="8229600" cy="52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Comparing the years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00" y="882874"/>
            <a:ext cx="8284799" cy="34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Comparing the years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75" y="889575"/>
            <a:ext cx="8313875" cy="3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12" y="938785"/>
            <a:ext cx="8427574" cy="349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Expert Panel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02100" y="1739313"/>
            <a:ext cx="8332200" cy="320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dirty="0"/>
              <a:t>Why did you apply to the OCIP program?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dirty="0"/>
              <a:t>What did you expect?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How did </a:t>
            </a:r>
            <a:r>
              <a:rPr lang="en-US" smtClean="0"/>
              <a:t>working in a </a:t>
            </a:r>
            <a:r>
              <a:rPr lang="en-US" dirty="0" smtClean="0"/>
              <a:t>discipline specific cohort influenced your work?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dirty="0" smtClean="0"/>
              <a:t>What </a:t>
            </a:r>
            <a:r>
              <a:rPr lang="en" dirty="0"/>
              <a:t>was the most challenging part of the program for you?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dirty="0" smtClean="0"/>
              <a:t>Do </a:t>
            </a:r>
            <a:r>
              <a:rPr lang="en" dirty="0"/>
              <a:t>you feel that you gained more by working with your peers than you would have working alone?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dirty="0"/>
              <a:t>What advice would you give to any program trying to foster future holistic cohorts? (</a:t>
            </a:r>
            <a:r>
              <a:rPr lang="en" dirty="0">
                <a:solidFill>
                  <a:schemeClr val="dk1"/>
                </a:solidFill>
              </a:rPr>
              <a:t>Strategies to engineer a similar cohort</a:t>
            </a:r>
            <a:r>
              <a:rPr lang="en" dirty="0" smtClean="0">
                <a:solidFill>
                  <a:schemeClr val="dk1"/>
                </a:solidFill>
              </a:rPr>
              <a:t>)</a:t>
            </a:r>
            <a:endParaRPr lang="en-US" dirty="0" smtClean="0">
              <a:solidFill>
                <a:schemeClr val="dk1"/>
              </a:solidFill>
            </a:endParaRPr>
          </a:p>
          <a:p>
            <a:pPr marL="457200" indent="-228600">
              <a:lnSpc>
                <a:spcPct val="115000"/>
              </a:lnSpc>
              <a:buFontTx/>
              <a:buAutoNum type="arabicPeriod"/>
            </a:pPr>
            <a:r>
              <a:rPr lang="en" dirty="0"/>
              <a:t>What was your biggest take-away</a:t>
            </a:r>
            <a:r>
              <a:rPr lang="en" dirty="0" smtClean="0"/>
              <a:t>?</a:t>
            </a:r>
            <a:endParaRPr lang="en" dirty="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Additional thoughts?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837" y="189925"/>
            <a:ext cx="11334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5562" y="189925"/>
            <a:ext cx="11334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135625" y="1499600"/>
            <a:ext cx="1233000" cy="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100">
                <a:highlight>
                  <a:srgbClr val="FFFFFF"/>
                </a:highlight>
              </a:rPr>
              <a:t>Conni DeBlieck Nursing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749625" y="1499600"/>
            <a:ext cx="1351199" cy="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100">
                <a:highlight>
                  <a:srgbClr val="FFFFFF"/>
                </a:highlight>
              </a:rPr>
              <a:t>Laura Madson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100">
                <a:highlight>
                  <a:srgbClr val="FFFFFF"/>
                </a:highlight>
              </a:rPr>
              <a:t>Psychology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7377475" y="1485325"/>
            <a:ext cx="1351199" cy="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100">
                <a:highlight>
                  <a:srgbClr val="FFFFFF"/>
                </a:highlight>
              </a:rPr>
              <a:t>Linda Summers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100">
                <a:highlight>
                  <a:srgbClr val="FFFFFF"/>
                </a:highlight>
              </a:rPr>
              <a:t>Nursing</a:t>
            </a:r>
          </a:p>
        </p:txBody>
      </p:sp>
      <p:sp>
        <p:nvSpPr>
          <p:cNvPr id="153" name="Shape 153"/>
          <p:cNvSpPr/>
          <p:nvPr/>
        </p:nvSpPr>
        <p:spPr>
          <a:xfrm>
            <a:off x="5860850" y="189975"/>
            <a:ext cx="1133399" cy="1371599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937" y="209750"/>
            <a:ext cx="1081224" cy="13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826" y="267525"/>
            <a:ext cx="2527099" cy="380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561650" y="1702275"/>
            <a:ext cx="4120199" cy="93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Feel free to contact us!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78925" y="895350"/>
            <a:ext cx="1910700" cy="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Miley Grandjean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(575) 646-5492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algn="l" rtl="0">
              <a:spcBef>
                <a:spcPts val="600"/>
              </a:spcBef>
              <a:buNone/>
            </a:pPr>
            <a:endParaRPr sz="180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475" y="723300"/>
            <a:ext cx="3178975" cy="31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7320000" y="3156400"/>
            <a:ext cx="1167899" cy="20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http://bit.ly/1PGsKZV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289625" y="895350"/>
            <a:ext cx="1954200" cy="90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Michelle Lebsock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(575) 646-7436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" y="1692150"/>
            <a:ext cx="5335199" cy="22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2200">
                <a:solidFill>
                  <a:schemeClr val="dk1"/>
                </a:solidFill>
              </a:rPr>
              <a:t>email: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ocip@nmsu.edu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website: </a:t>
            </a:r>
            <a:r>
              <a:rPr lang="en" sz="2200" u="sng">
                <a:solidFill>
                  <a:srgbClr val="1155CC"/>
                </a:solidFill>
                <a:hlinkClick r:id="rId5"/>
              </a:rPr>
              <a:t>ocip.nmsu.edu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Resource Wiki: </a:t>
            </a:r>
            <a:r>
              <a:rPr lang="en" sz="2200" u="sng">
                <a:solidFill>
                  <a:srgbClr val="1155CC"/>
                </a:solidFill>
                <a:hlinkClick r:id="rId6"/>
              </a:rPr>
              <a:t>ocipresources.nmsu.edu</a:t>
            </a:r>
          </a:p>
          <a:p>
            <a:pPr lvl="0" algn="ctr" rtl="0">
              <a:spcBef>
                <a:spcPts val="60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Tweet us: @nmsuocip #NMSUOCIP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88350" y="0"/>
            <a:ext cx="281219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88350" y="1213475"/>
            <a:ext cx="4748999" cy="253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Introduce expert panel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Discuss OCIP program</a:t>
            </a:r>
          </a:p>
          <a:p>
            <a:pPr marL="91440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One-Year-Plus Fellowship (1Yr+)</a:t>
            </a:r>
          </a:p>
          <a:p>
            <a:pPr marL="91440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New2Online (N2O)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Discuss how we align to QM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Background on cohorts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Panel discussion </a:t>
            </a:r>
          </a:p>
          <a:p>
            <a:pPr marL="457200" lvl="0" indent="-342900" algn="l">
              <a:spcBef>
                <a:spcPts val="0"/>
              </a:spcBef>
              <a:buSzPct val="100000"/>
              <a:buChar char="●"/>
            </a:pPr>
            <a:r>
              <a:rPr lang="en" sz="1800"/>
              <a:t>Q &amp; A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250" y="934625"/>
            <a:ext cx="4138944" cy="27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5800" y="109967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Meet our Expert Panel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950" y="1269825"/>
            <a:ext cx="11334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1675" y="1269825"/>
            <a:ext cx="11334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068387" y="2597350"/>
            <a:ext cx="1233000" cy="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444444"/>
                </a:solidFill>
                <a:highlight>
                  <a:srgbClr val="FFFFFF"/>
                </a:highlight>
              </a:rPr>
              <a:t>Conni DeBlieck DNP, MSN, RN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682387" y="2597350"/>
            <a:ext cx="1575299" cy="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444444"/>
                </a:solidFill>
                <a:highlight>
                  <a:srgbClr val="FFFFFF"/>
                </a:highlight>
              </a:rPr>
              <a:t>Laura Madson, PhD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219450" y="2583062"/>
            <a:ext cx="1857299" cy="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444444"/>
                </a:solidFill>
                <a:highlight>
                  <a:srgbClr val="FFFFFF"/>
                </a:highlight>
              </a:rPr>
              <a:t>Linda Summers, PhD, FNP-BC, PFNP-BC, RN</a:t>
            </a:r>
          </a:p>
        </p:txBody>
      </p:sp>
      <p:sp>
        <p:nvSpPr>
          <p:cNvPr id="79" name="Shape 79"/>
          <p:cNvSpPr/>
          <p:nvPr/>
        </p:nvSpPr>
        <p:spPr>
          <a:xfrm>
            <a:off x="3903337" y="1269825"/>
            <a:ext cx="1133399" cy="1371599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437" y="1289600"/>
            <a:ext cx="1081224" cy="13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544929" y="1331025"/>
            <a:ext cx="7455599" cy="22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/>
              <a:t>The Online Course Improvement Program is a p</a:t>
            </a:r>
            <a:r>
              <a:rPr lang="en" sz="2000" dirty="0">
                <a:solidFill>
                  <a:srgbClr val="000000"/>
                </a:solidFill>
              </a:rPr>
              <a:t>artnership with:</a:t>
            </a:r>
          </a:p>
          <a:p>
            <a:pPr lvl="0" rtl="0">
              <a:spcBef>
                <a:spcPts val="0"/>
              </a:spcBef>
              <a:buNone/>
            </a:pPr>
            <a:endParaRPr sz="1000" dirty="0"/>
          </a:p>
          <a:p>
            <a:pPr marL="457200" lvl="0" indent="-355600" rtl="0">
              <a:spcBef>
                <a:spcPts val="440"/>
              </a:spcBef>
              <a:buSzPct val="100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Associated Students of New Mexico State University </a:t>
            </a:r>
          </a:p>
          <a:p>
            <a:pPr marL="457200" lvl="0" indent="-355600" rtl="0">
              <a:spcBef>
                <a:spcPts val="440"/>
              </a:spcBef>
              <a:buSzPct val="100000"/>
              <a:buChar char="●"/>
            </a:pPr>
            <a:r>
              <a:rPr lang="en" sz="2000" dirty="0"/>
              <a:t>Student Technology Advisory Committee</a:t>
            </a:r>
          </a:p>
          <a:p>
            <a:pPr marL="457200" lvl="0" indent="-355600" rtl="0">
              <a:spcBef>
                <a:spcPts val="440"/>
              </a:spcBef>
              <a:buSzPct val="100000"/>
              <a:buChar char="●"/>
            </a:pPr>
            <a:r>
              <a:rPr lang="en" sz="2000" dirty="0"/>
              <a:t>Starting in 2012, </a:t>
            </a:r>
            <a:r>
              <a:rPr lang="en" sz="2000" dirty="0">
                <a:solidFill>
                  <a:srgbClr val="000000"/>
                </a:solidFill>
              </a:rPr>
              <a:t>the Distance Education Course Delivery Fee provides </a:t>
            </a:r>
            <a:r>
              <a:rPr lang="en" sz="2000" dirty="0"/>
              <a:t>a portion of</a:t>
            </a:r>
            <a:r>
              <a:rPr lang="en" sz="2000" dirty="0">
                <a:solidFill>
                  <a:srgbClr val="000000"/>
                </a:solidFill>
              </a:rPr>
              <a:t> funding</a:t>
            </a:r>
          </a:p>
          <a:p>
            <a:pPr marL="274320" lvl="0" indent="-144780" rtl="0">
              <a:spcBef>
                <a:spcPts val="480"/>
              </a:spcBef>
              <a:buNone/>
            </a:pPr>
            <a:endParaRPr sz="24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lvl="0" indent="-144780" rtl="0">
              <a:spcBef>
                <a:spcPts val="480"/>
              </a:spcBef>
              <a:buNone/>
            </a:pPr>
            <a:endParaRPr sz="24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lvl="0" indent="-144780" rtl="0">
              <a:spcBef>
                <a:spcPts val="480"/>
              </a:spcBef>
              <a:buNone/>
            </a:pPr>
            <a:endParaRPr sz="24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3594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</a:rPr>
              <a:t>What is OCIP?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419349" y="1310950"/>
            <a:ext cx="7194000" cy="2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rgbClr val="000000"/>
              </a:buClr>
              <a:buSzPct val="100000"/>
              <a:buChar char="●"/>
            </a:pPr>
            <a:r>
              <a:rPr lang="en" sz="2400" dirty="0">
                <a:solidFill>
                  <a:schemeClr val="dk1"/>
                </a:solidFill>
                <a:latin typeface="+mj-lt"/>
              </a:rPr>
              <a:t>OCIP began Fall 2009</a:t>
            </a:r>
          </a:p>
          <a:p>
            <a:pPr marL="457200" lvl="0" indent="-381000" rtl="0">
              <a:spcBef>
                <a:spcPts val="480"/>
              </a:spcBef>
              <a:buClr>
                <a:srgbClr val="000000"/>
              </a:buClr>
              <a:buSzPct val="100000"/>
              <a:buChar char="●"/>
            </a:pPr>
            <a:r>
              <a:rPr lang="en" sz="2400" dirty="0">
                <a:latin typeface="+mj-lt"/>
              </a:rPr>
              <a:t>One-Year-Plus </a:t>
            </a:r>
            <a:r>
              <a:rPr lang="en" sz="2400" dirty="0">
                <a:solidFill>
                  <a:schemeClr val="dk1"/>
                </a:solidFill>
                <a:latin typeface="+mj-lt"/>
              </a:rPr>
              <a:t>(1Yr+) </a:t>
            </a:r>
            <a:r>
              <a:rPr lang="en" sz="2400" dirty="0">
                <a:latin typeface="+mj-lt"/>
              </a:rPr>
              <a:t>started in 2010</a:t>
            </a:r>
            <a:r>
              <a:rPr lang="en" sz="24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en" sz="2400" dirty="0">
                <a:solidFill>
                  <a:schemeClr val="dk1"/>
                </a:solidFill>
                <a:latin typeface="+mj-lt"/>
              </a:rPr>
              <a:t>New2Online (N2O) Program started in 2013</a:t>
            </a: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en" sz="2400" dirty="0">
                <a:solidFill>
                  <a:schemeClr val="dk1"/>
                </a:solidFill>
                <a:latin typeface="+mj-lt"/>
              </a:rPr>
              <a:t>Summer Camp/Institute started 2014</a:t>
            </a:r>
          </a:p>
          <a:p>
            <a:pPr marL="274320" lvl="0" indent="-144780" rtl="0">
              <a:spcBef>
                <a:spcPts val="480"/>
              </a:spcBef>
              <a:buNone/>
            </a:pPr>
            <a:endParaRPr sz="2400" dirty="0">
              <a:solidFill>
                <a:srgbClr val="000000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3594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</a:rPr>
              <a:t>History of OCIP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786775" y="265525"/>
            <a:ext cx="6028500" cy="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Program Goals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571341" y="996600"/>
            <a:ext cx="7772400" cy="3368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74320" lvl="0" algn="l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1. Assist faculty in enhanced web course design and delivery while reducing student's textbook cost.</a:t>
            </a:r>
          </a:p>
          <a:p>
            <a:pPr marL="274320" lvl="0" algn="l" rtl="0">
              <a:spcBef>
                <a:spcPts val="40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2. Provide faculty instructional design services with a framework that supports peer interaction and best practices for online learning.</a:t>
            </a:r>
          </a:p>
          <a:p>
            <a:pPr marL="274320" lvl="0" algn="l" rtl="0">
              <a:spcBef>
                <a:spcPts val="40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3. Facilitate participation in national digital content consortiums and relevant communities.</a:t>
            </a:r>
          </a:p>
          <a:p>
            <a:pPr marL="274320" lvl="0" algn="l" rtl="0">
              <a:spcBef>
                <a:spcPts val="40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4. Create and support a culture of quality for online courses taught at NMSU.</a:t>
            </a:r>
          </a:p>
          <a:p>
            <a:pPr marL="274320" lvl="0" algn="l" rtl="0">
              <a:spcBef>
                <a:spcPts val="40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5. Develop a scalable, customized professional development model.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92850" y="205975"/>
            <a:ext cx="35583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How QM Guides Us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285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We use the QM standards to guide the learning cycle.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 professional development is aligned to the standards as much as possible.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 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601050" y="1744675"/>
          <a:ext cx="7871000" cy="1062400"/>
        </p:xfrm>
        <a:graphic>
          <a:graphicData uri="http://schemas.openxmlformats.org/drawingml/2006/table">
            <a:tbl>
              <a:tblPr>
                <a:noFill/>
                <a:tableStyleId>{5624B380-5700-4B6C-9CF8-DCA84C300D41}</a:tableStyleId>
              </a:tblPr>
              <a:tblGrid>
                <a:gridCol w="983875"/>
                <a:gridCol w="983875"/>
                <a:gridCol w="983875"/>
                <a:gridCol w="983875"/>
                <a:gridCol w="983875"/>
                <a:gridCol w="983875"/>
                <a:gridCol w="983875"/>
                <a:gridCol w="983875"/>
              </a:tblGrid>
              <a:tr h="531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Sept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Oct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Feb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Apr</a:t>
                      </a:r>
                    </a:p>
                  </a:txBody>
                  <a:tcPr marL="91425" marR="91425" marT="91425" marB="91425"/>
                </a:tc>
              </a:tr>
              <a:tr h="531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QM1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QM2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QM3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QM4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QM5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QM6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QM7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QM8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75" y="214171"/>
            <a:ext cx="1723725" cy="13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 Quick Tour in Canvas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85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1Yr+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https://nmsu.instructure.com/courses/872538/modules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N2O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https://nmsu.instructure.com/courses/872537/modules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</a:rPr>
              <a:t>New2Online Program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-394153" y="835625"/>
            <a:ext cx="5526600" cy="33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Designed for faculty who have </a:t>
            </a:r>
            <a:r>
              <a:rPr lang="en" sz="1700" b="1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no</a:t>
            </a: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 experience teaching online/blended</a:t>
            </a:r>
          </a:p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One-on-one mentorship </a:t>
            </a:r>
          </a:p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Currently in our 3rd cohort</a:t>
            </a:r>
          </a:p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Faculty attend 15 professional development hours</a:t>
            </a:r>
          </a:p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Earn $1,000 stipend for successfully fulfilling all N2O requirements</a:t>
            </a:r>
          </a:p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“Give back” presentation or workshop</a:t>
            </a:r>
          </a:p>
          <a:p>
            <a:pPr marL="8699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Recognized at the IIQ Awards Celebration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5145675" y="1053250"/>
            <a:ext cx="3810000" cy="3036999"/>
            <a:chOff x="4945025" y="1063375"/>
            <a:chExt cx="3810000" cy="3036999"/>
          </a:xfrm>
        </p:grpSpPr>
        <p:pic>
          <p:nvPicPr>
            <p:cNvPr id="120" name="Shape 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45025" y="1063375"/>
              <a:ext cx="3810000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Shape 121"/>
            <p:cNvSpPr txBox="1"/>
            <p:nvPr/>
          </p:nvSpPr>
          <p:spPr>
            <a:xfrm>
              <a:off x="4945025" y="3794675"/>
              <a:ext cx="3464999" cy="305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http://www.quickmeme.com/meme/3ou170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601</Words>
  <Application>Microsoft Macintosh PowerPoint</Application>
  <PresentationFormat>On-screen Show (16:9)</PresentationFormat>
  <Paragraphs>123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Agenda</vt:lpstr>
      <vt:lpstr>Meet our Expert Panel</vt:lpstr>
      <vt:lpstr>What is OCIP?</vt:lpstr>
      <vt:lpstr>History of OCIP</vt:lpstr>
      <vt:lpstr>PowerPoint Presentation</vt:lpstr>
      <vt:lpstr>How QM Guides Us</vt:lpstr>
      <vt:lpstr>A Quick Tour in Canvas</vt:lpstr>
      <vt:lpstr>New2Online Program</vt:lpstr>
      <vt:lpstr>One-Year-Plus Fellowship</vt:lpstr>
      <vt:lpstr>Comparing the years</vt:lpstr>
      <vt:lpstr>Comparing the years </vt:lpstr>
      <vt:lpstr>Expert Panel</vt:lpstr>
      <vt:lpstr>PowerPoint Presentation</vt:lpstr>
      <vt:lpstr>Feel free to contact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Miley Grandjean</cp:lastModifiedBy>
  <cp:revision>2</cp:revision>
  <dcterms:modified xsi:type="dcterms:W3CDTF">2015-10-23T21:43:41Z</dcterms:modified>
</cp:coreProperties>
</file>