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9" r:id="rId3"/>
    <p:sldId id="281" r:id="rId4"/>
    <p:sldId id="258" r:id="rId5"/>
    <p:sldId id="260" r:id="rId6"/>
    <p:sldId id="262" r:id="rId7"/>
    <p:sldId id="263" r:id="rId8"/>
    <p:sldId id="268" r:id="rId9"/>
    <p:sldId id="279" r:id="rId10"/>
    <p:sldId id="272" r:id="rId11"/>
    <p:sldId id="282" r:id="rId12"/>
    <p:sldId id="284" r:id="rId13"/>
    <p:sldId id="286" r:id="rId14"/>
    <p:sldId id="264" r:id="rId15"/>
    <p:sldId id="285" r:id="rId16"/>
    <p:sldId id="267" r:id="rId17"/>
    <p:sldId id="277" r:id="rId18"/>
    <p:sldId id="280" r:id="rId19"/>
  </p:sldIdLst>
  <p:sldSz cx="9144000" cy="6858000" type="screen4x3"/>
  <p:notesSz cx="7077075" cy="8955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B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>
        <p:scale>
          <a:sx n="70" d="100"/>
          <a:sy n="70" d="100"/>
        </p:scale>
        <p:origin x="-1090" y="-12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210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374" cy="447909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100" y="0"/>
            <a:ext cx="3067374" cy="447909"/>
          </a:xfrm>
          <a:prstGeom prst="rect">
            <a:avLst/>
          </a:prstGeom>
        </p:spPr>
        <p:txBody>
          <a:bodyPr vert="horz" lIns="92089" tIns="46045" rIns="92089" bIns="46045" rtlCol="0"/>
          <a:lstStyle>
            <a:lvl1pPr algn="r">
              <a:defRPr sz="1200"/>
            </a:lvl1pPr>
          </a:lstStyle>
          <a:p>
            <a:fld id="{6AEB7D01-B31F-430B-8B92-EC7F11FF1687}" type="datetimeFigureOut">
              <a:rPr lang="en-US" smtClean="0"/>
              <a:t>9/10/2014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98575" y="669925"/>
            <a:ext cx="4479925" cy="3360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089" tIns="46045" rIns="92089" bIns="4604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349" y="4254360"/>
            <a:ext cx="5660378" cy="4029636"/>
          </a:xfrm>
          <a:prstGeom prst="rect">
            <a:avLst/>
          </a:prstGeom>
        </p:spPr>
        <p:txBody>
          <a:bodyPr vert="horz" lIns="92089" tIns="46045" rIns="92089" bIns="4604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05641"/>
            <a:ext cx="3067374" cy="447909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100" y="8505641"/>
            <a:ext cx="3067374" cy="447909"/>
          </a:xfrm>
          <a:prstGeom prst="rect">
            <a:avLst/>
          </a:prstGeom>
        </p:spPr>
        <p:txBody>
          <a:bodyPr vert="horz" lIns="92089" tIns="46045" rIns="92089" bIns="46045" rtlCol="0" anchor="b"/>
          <a:lstStyle>
            <a:lvl1pPr algn="r">
              <a:defRPr sz="1200"/>
            </a:lvl1pPr>
          </a:lstStyle>
          <a:p>
            <a:fld id="{32151321-171C-4C82-8C14-AF52F5C70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26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51321-171C-4C82-8C14-AF52F5C706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49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well coordinated team of project management,</a:t>
            </a:r>
            <a:r>
              <a:rPr lang="en-US" baseline="0" dirty="0" smtClean="0"/>
              <a:t> client and consultant services.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51321-171C-4C82-8C14-AF52F5C706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582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Maryland Judiciary has the potential to become the national benchmark model for excellence in Judicial education</a:t>
            </a:r>
          </a:p>
          <a:p>
            <a:r>
              <a:rPr lang="en-US" dirty="0" smtClean="0"/>
              <a:t>Following established values will shape the quality of the programs</a:t>
            </a:r>
          </a:p>
          <a:p>
            <a:r>
              <a:rPr lang="en-US" dirty="0" smtClean="0"/>
              <a:t>Stakeholders will grow through professional development programs; therefore the organization will grow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51321-171C-4C82-8C14-AF52F5C706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840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51321-171C-4C82-8C14-AF52F5C706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27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51321-171C-4C82-8C14-AF52F5C706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041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23 page RFP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51321-171C-4C82-8C14-AF52F5C706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247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51321-171C-4C82-8C14-AF52F5C706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424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course developers/trainers took on online course in Best</a:t>
            </a:r>
            <a:r>
              <a:rPr lang="en-US" baseline="0" dirty="0" smtClean="0"/>
              <a:t> Practices prior to developing their specific course.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51321-171C-4C82-8C14-AF52F5C706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07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During these phases MDJ devoted the resources to meet the deliverables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51321-171C-4C82-8C14-AF52F5C706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99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Maryland Judiciary has the potential to become the national benchmark model for excellence in Judicial education</a:t>
            </a:r>
          </a:p>
          <a:p>
            <a:r>
              <a:rPr lang="en-US" dirty="0" smtClean="0"/>
              <a:t>Following established values will shape the quality of the programs</a:t>
            </a:r>
          </a:p>
          <a:p>
            <a:r>
              <a:rPr lang="en-US" dirty="0" smtClean="0"/>
              <a:t>Stakeholders will grow through professional development programs; therefore the organization will grow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51321-171C-4C82-8C14-AF52F5C706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4840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Baseline in order to use a current</a:t>
            </a:r>
            <a:r>
              <a:rPr lang="en-US" baseline="0" dirty="0" smtClean="0"/>
              <a:t> LMS’s—to roll out SU14, perfect timing…course development will </a:t>
            </a:r>
            <a:r>
              <a:rPr lang="en-US" baseline="0" smtClean="0"/>
              <a:t>be complete by May.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51321-171C-4C82-8C14-AF52F5C706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7493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Pre-requisites led</a:t>
            </a:r>
            <a:r>
              <a:rPr lang="en-US" baseline="0" dirty="0" smtClean="0"/>
              <a:t> to Tracks.</a:t>
            </a:r>
          </a:p>
          <a:p>
            <a:r>
              <a:rPr lang="en-US" baseline="0" dirty="0" smtClean="0"/>
              <a:t>Performance Standards led to course 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51321-171C-4C82-8C14-AF52F5C706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8693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AACC’s online faculty training </a:t>
            </a:r>
          </a:p>
          <a:p>
            <a:r>
              <a:rPr lang="en-US" dirty="0" smtClean="0"/>
              <a:t>Customized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151321-171C-4C82-8C14-AF52F5C706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771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5867400"/>
            <a:ext cx="42672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-76200" y="-152400"/>
            <a:ext cx="9220200" cy="7010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14769" y="747082"/>
            <a:ext cx="8702791" cy="0"/>
          </a:xfrm>
          <a:prstGeom prst="line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Horizontal_150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" y="248920"/>
            <a:ext cx="8467344" cy="335280"/>
          </a:xfrm>
          <a:prstGeom prst="rect">
            <a:avLst/>
          </a:prstGeom>
        </p:spPr>
      </p:pic>
      <p:pic>
        <p:nvPicPr>
          <p:cNvPr id="8" name="Picture 7" descr="wavebkg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6224963"/>
            <a:ext cx="9229538" cy="633037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7010400" y="649128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B774D43-E4E4-4807-A2EF-42E359FF6162}" type="slidenum">
              <a:rPr lang="en-US" sz="10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302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>
            <a:lvl1pPr>
              <a:defRPr sz="3200" b="1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57200" y="1676400"/>
            <a:ext cx="8229600" cy="2895600"/>
          </a:xfrm>
        </p:spPr>
        <p:txBody>
          <a:bodyPr/>
          <a:lstStyle>
            <a:lvl1pPr marL="228600" indent="-228600">
              <a:buClrTx/>
              <a:defRPr sz="2300">
                <a:latin typeface="+mn-lt"/>
              </a:defRPr>
            </a:lvl1pPr>
            <a:lvl2pPr marL="685800" indent="-228600">
              <a:buClr>
                <a:srgbClr val="017582"/>
              </a:buClr>
              <a:buFont typeface="Wingdings" panose="05000000000000000000" pitchFamily="2" charset="2"/>
              <a:buChar char="Ø"/>
              <a:defRPr>
                <a:latin typeface="+mn-lt"/>
              </a:defRPr>
            </a:lvl2pPr>
            <a:lvl3pPr marL="1143000" indent="-228600"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95548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69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2384" y="990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2384" y="2286000"/>
            <a:ext cx="8229600" cy="2667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579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B774D43-E4E4-4807-A2EF-42E359FF616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8" descr="wavebkg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24963"/>
            <a:ext cx="9153338" cy="633037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>
            <a:off x="7010400" y="6491287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7B774D43-E4E4-4807-A2EF-42E359FF6162}" type="slidenum">
              <a:rPr lang="en-US" sz="1000" smtClean="0"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Content Placeholder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84703"/>
            <a:ext cx="4188691" cy="175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060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3" r:id="rId2"/>
    <p:sldLayoutId id="2147483668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n-lt"/>
          <a:ea typeface="+mj-ea"/>
          <a:cs typeface="Arial" pitchFamily="34" charset="0"/>
        </a:defRPr>
      </a:lvl1pPr>
    </p:titleStyle>
    <p:bodyStyle>
      <a:lvl1pPr marL="228600" indent="-228600" algn="l" defTabSz="914400" rtl="0" eaLnBrk="1" latinLnBrk="0" hangingPunct="1">
        <a:spcBef>
          <a:spcPts val="0"/>
        </a:spcBef>
        <a:spcAft>
          <a:spcPts val="1200"/>
        </a:spcAft>
        <a:buClr>
          <a:schemeClr val="tx1"/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685800" indent="-228600" algn="l" defTabSz="914400" rtl="0" eaLnBrk="1" latinLnBrk="0" hangingPunct="1">
        <a:spcBef>
          <a:spcPts val="0"/>
        </a:spcBef>
        <a:spcAft>
          <a:spcPts val="1200"/>
        </a:spcAft>
        <a:buClr>
          <a:srgbClr val="017582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spcAft>
          <a:spcPts val="1200"/>
        </a:spcAft>
        <a:buClr>
          <a:schemeClr val="tx1">
            <a:lumMod val="65000"/>
            <a:lumOff val="3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acc.edu/virtualcampus" TargetMode="Externa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mailto:mcmahon@towson.edu" TargetMode="External"/><Relationship Id="rId4" Type="http://schemas.openxmlformats.org/officeDocument/2006/relationships/hyperlink" Target="mailto:jlbopp@aacc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0375"/>
            <a:ext cx="7772400" cy="1470025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CPE Rubric Applied to Government Agency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100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Anne Arundel Community College, Maryland 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and </a:t>
            </a:r>
            <a:b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Maryland Department of the Judiciary</a:t>
            </a:r>
          </a:p>
        </p:txBody>
      </p:sp>
    </p:spTree>
    <p:extLst>
      <p:ext uri="{BB962C8B-B14F-4D97-AF65-F5344CB8AC3E}">
        <p14:creationId xmlns:p14="http://schemas.microsoft.com/office/powerpoint/2010/main" val="26625637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Technical Assessment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4953000" cy="4191000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Best Recommendation</a:t>
            </a:r>
          </a:p>
          <a:p>
            <a:pPr lvl="1"/>
            <a:r>
              <a:rPr lang="en-US" dirty="0" smtClean="0"/>
              <a:t>Partner with AACC and use their Canvas LMS</a:t>
            </a:r>
          </a:p>
          <a:p>
            <a:endParaRPr lang="en-US" dirty="0" smtClean="0"/>
          </a:p>
          <a:p>
            <a:r>
              <a:rPr lang="en-US" dirty="0" smtClean="0"/>
              <a:t>Technical </a:t>
            </a:r>
            <a:r>
              <a:rPr lang="en-US" dirty="0"/>
              <a:t>team saw the value in the QM  </a:t>
            </a:r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CPE Rubric to adopt throughout all MDJ trainings,  including technical training.</a:t>
            </a:r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143000"/>
            <a:ext cx="3434446" cy="4702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318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Picture of the Curriculum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95" y="0"/>
            <a:ext cx="85488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600200"/>
            <a:ext cx="468630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Values were in alignment with the CPE Rubric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3200400" cy="4191000"/>
          </a:xfrm>
        </p:spPr>
        <p:txBody>
          <a:bodyPr>
            <a:normAutofit fontScale="92500"/>
          </a:bodyPr>
          <a:lstStyle/>
          <a:p>
            <a:endParaRPr lang="en-US" sz="2000" dirty="0" smtClean="0"/>
          </a:p>
          <a:p>
            <a:r>
              <a:rPr lang="en-US" sz="2000" dirty="0" smtClean="0"/>
              <a:t>Using </a:t>
            </a:r>
            <a:r>
              <a:rPr lang="en-US" sz="2000" dirty="0"/>
              <a:t>the QM  CPE Rubric,  the 8 key </a:t>
            </a:r>
            <a:r>
              <a:rPr lang="en-US" sz="2100" dirty="0"/>
              <a:t>sta</a:t>
            </a:r>
            <a:r>
              <a:rPr lang="en-US" sz="2000" dirty="0"/>
              <a:t>ndards shaped </a:t>
            </a:r>
            <a:r>
              <a:rPr lang="en-US" sz="2100" dirty="0"/>
              <a:t>the </a:t>
            </a:r>
            <a:r>
              <a:rPr lang="en-US" sz="2100" dirty="0"/>
              <a:t>curriculum.  </a:t>
            </a:r>
            <a:r>
              <a:rPr lang="en-US" sz="2100" dirty="0" smtClean="0"/>
              <a:t/>
            </a:r>
            <a:br>
              <a:rPr lang="en-US" sz="2100" dirty="0" smtClean="0"/>
            </a:b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A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Commitment to Excellence was a key value</a:t>
            </a: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en-US" sz="2000" dirty="0" smtClean="0"/>
              <a:t>The Core Values were explicitly stated and on every desk.</a:t>
            </a:r>
          </a:p>
          <a:p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QM CPE requirement of pre-requisites forced curricular decisions (tracks)</a:t>
            </a:r>
          </a:p>
          <a:p>
            <a:pPr marL="0" indent="0">
              <a:buNone/>
            </a:pPr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96338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Changes in the Course Designers (Trainers)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4495800" cy="42672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In using the CPE Rubric</a:t>
            </a:r>
            <a:r>
              <a:rPr lang="en-US" dirty="0" smtClean="0"/>
              <a:t>,  trainers</a:t>
            </a:r>
          </a:p>
          <a:p>
            <a:r>
              <a:rPr lang="en-US" dirty="0" smtClean="0"/>
              <a:t>Gave up “Sage” role.</a:t>
            </a:r>
          </a:p>
          <a:p>
            <a:r>
              <a:rPr lang="en-US" dirty="0" smtClean="0"/>
              <a:t>Challenged to re-think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their new role and those of their learners</a:t>
            </a:r>
          </a:p>
          <a:p>
            <a:r>
              <a:rPr lang="en-US" dirty="0" smtClean="0"/>
              <a:t>Used aligned Course Map to plan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meaningful </a:t>
            </a:r>
            <a:r>
              <a:rPr lang="en-US" dirty="0" smtClean="0"/>
              <a:t>interactive online activities </a:t>
            </a:r>
          </a:p>
          <a:p>
            <a:r>
              <a:rPr lang="en-US" dirty="0" smtClean="0"/>
              <a:t>Designed workplace assessments  that were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authentic and job specific </a:t>
            </a:r>
            <a:r>
              <a:rPr lang="en-US" dirty="0" smtClean="0"/>
              <a:t>(personal </a:t>
            </a:r>
            <a:r>
              <a:rPr lang="en-US" dirty="0"/>
              <a:t>implementation plan)</a:t>
            </a:r>
            <a:endParaRPr lang="en-US" dirty="0" smtClean="0"/>
          </a:p>
          <a:p>
            <a:r>
              <a:rPr lang="en-US" dirty="0" smtClean="0"/>
              <a:t>Planned  aligned accountability -Show and Tell was done weekly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(impact related)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5"/>
          <a:stretch/>
        </p:blipFill>
        <p:spPr>
          <a:xfrm>
            <a:off x="5043055" y="1447800"/>
            <a:ext cx="3731490" cy="3124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1046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5328166"/>
            <a:ext cx="7772400" cy="533400"/>
          </a:xfrm>
          <a:prstGeom prst="rect">
            <a:avLst/>
          </a:prstGeom>
          <a:solidFill>
            <a:srgbClr val="7DBBC0">
              <a:alpha val="4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DBB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</p:spPr>
        <p:txBody>
          <a:bodyPr/>
          <a:lstStyle/>
          <a:p>
            <a:r>
              <a:rPr lang="en-US" b="1" dirty="0" smtClean="0"/>
              <a:t>Keys to Success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4038600"/>
          </a:xfrm>
        </p:spPr>
        <p:txBody>
          <a:bodyPr>
            <a:noAutofit/>
          </a:bodyPr>
          <a:lstStyle/>
          <a:p>
            <a:r>
              <a:rPr lang="en-US" sz="1800" dirty="0" smtClean="0"/>
              <a:t>Specific, detailed</a:t>
            </a:r>
            <a:r>
              <a:rPr lang="en-US" sz="1800" baseline="0" dirty="0" smtClean="0"/>
              <a:t> quote with clear deliverables</a:t>
            </a:r>
            <a:endParaRPr lang="en-US" sz="1800" dirty="0" smtClean="0"/>
          </a:p>
          <a:p>
            <a:r>
              <a:rPr lang="en-US" sz="1800" dirty="0" smtClean="0"/>
              <a:t>Kick-off meeting, setting expectations with the Maryland Judiciary</a:t>
            </a:r>
          </a:p>
          <a:p>
            <a:r>
              <a:rPr lang="en-US" sz="1800" dirty="0" smtClean="0"/>
              <a:t>Project planned with detailed task list and deadlines</a:t>
            </a:r>
          </a:p>
          <a:p>
            <a:r>
              <a:rPr lang="en-US" sz="1800" dirty="0" smtClean="0"/>
              <a:t>Consultant</a:t>
            </a:r>
            <a:r>
              <a:rPr lang="en-US" sz="1800" baseline="0" dirty="0" smtClean="0"/>
              <a:t> paid based on key deliverables</a:t>
            </a:r>
          </a:p>
          <a:p>
            <a:r>
              <a:rPr lang="en-US" sz="1800" dirty="0" smtClean="0"/>
              <a:t>Consultant maintained excellent relationship with trainers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4038600"/>
          </a:xfrm>
        </p:spPr>
        <p:txBody>
          <a:bodyPr/>
          <a:lstStyle/>
          <a:p>
            <a:r>
              <a:rPr lang="en-US" sz="1800" dirty="0"/>
              <a:t>Project management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D</a:t>
            </a:r>
            <a:r>
              <a:rPr lang="en-US" sz="1800" dirty="0" smtClean="0"/>
              <a:t>eadlines </a:t>
            </a:r>
            <a:r>
              <a:rPr lang="en-US" sz="1800" dirty="0"/>
              <a:t>met with high quality deliverables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W</a:t>
            </a:r>
            <a:r>
              <a:rPr lang="en-US" sz="1800" dirty="0" smtClean="0"/>
              <a:t>eekly </a:t>
            </a:r>
            <a:r>
              <a:rPr lang="en-US" sz="1800" dirty="0"/>
              <a:t>reports from consultant to AACC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/>
              <a:t>Manage “scope creep” by limits of agreement</a:t>
            </a:r>
          </a:p>
          <a:p>
            <a:r>
              <a:rPr lang="en-US" sz="1800" b="1" dirty="0">
                <a:solidFill>
                  <a:schemeClr val="accent6">
                    <a:lumMod val="75000"/>
                  </a:schemeClr>
                </a:solidFill>
              </a:rPr>
              <a:t>Consultant introduced value of Quality Matters to </a:t>
            </a:r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client</a:t>
            </a:r>
          </a:p>
          <a:p>
            <a:r>
              <a:rPr lang="en-US" sz="1800" b="1" dirty="0" smtClean="0">
                <a:solidFill>
                  <a:schemeClr val="accent6">
                    <a:lumMod val="75000"/>
                  </a:schemeClr>
                </a:solidFill>
              </a:rPr>
              <a:t>Course Maps designed around CPE Standards</a:t>
            </a:r>
            <a:endParaRPr lang="en-US" sz="18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541020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chemeClr val="accent6">
                    <a:lumMod val="75000"/>
                  </a:schemeClr>
                </a:solidFill>
              </a:rPr>
              <a:t>Best practices in online learning can be customized for professional development</a:t>
            </a:r>
            <a:r>
              <a:rPr lang="en-US" i="1" dirty="0" smtClean="0"/>
              <a:t>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7985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4055" y="1524000"/>
            <a:ext cx="4151745" cy="3505200"/>
          </a:xfrm>
        </p:spPr>
        <p:txBody>
          <a:bodyPr>
            <a:normAutofit fontScale="77500" lnSpcReduction="20000"/>
          </a:bodyPr>
          <a:lstStyle/>
          <a:p>
            <a:pPr>
              <a:spcAft>
                <a:spcPts val="2400"/>
              </a:spcAft>
            </a:pPr>
            <a:r>
              <a:rPr lang="en-US" dirty="0" smtClean="0"/>
              <a:t>QM CPE was a benchmark for all MDJ training,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even outside OPD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Supported by the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top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administrators</a:t>
            </a:r>
            <a:endParaRPr lang="en-US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Aft>
                <a:spcPts val="2400"/>
              </a:spcAft>
            </a:pPr>
            <a:r>
              <a:rPr lang="en-US" dirty="0" smtClean="0"/>
              <a:t>Trainers rejuvenated and motivated</a:t>
            </a:r>
          </a:p>
          <a:p>
            <a:pPr>
              <a:spcAft>
                <a:spcPts val="2400"/>
              </a:spcAft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Policies were re-examined </a:t>
            </a:r>
            <a:r>
              <a:rPr lang="en-US" dirty="0" smtClean="0"/>
              <a:t>(Training = pay for performance)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Learner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success was tied to measurable performance </a:t>
            </a:r>
            <a:r>
              <a:rPr lang="en-US" dirty="0" smtClean="0"/>
              <a:t>-  learner outcome driven and interactive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 r="5802"/>
          <a:stretch/>
        </p:blipFill>
        <p:spPr>
          <a:xfrm>
            <a:off x="4551218" y="1524000"/>
            <a:ext cx="4135582" cy="3468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58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Today:  Legacy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676400"/>
            <a:ext cx="5034887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Quality Matters Continuing &amp; Professional Education Rubric used as guiding principle for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all</a:t>
            </a:r>
            <a:r>
              <a:rPr lang="en-US" dirty="0" smtClean="0"/>
              <a:t> OPD online courses.</a:t>
            </a:r>
          </a:p>
          <a:p>
            <a:r>
              <a:rPr lang="en-US" dirty="0" smtClean="0"/>
              <a:t>Movement to use CPE Rubric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for other MDJ training institutes</a:t>
            </a:r>
            <a:r>
              <a:rPr lang="en-US" dirty="0" smtClean="0"/>
              <a:t>,  regardless if on-ground or on-line.</a:t>
            </a:r>
          </a:p>
          <a:p>
            <a:endParaRPr lang="en-US" sz="2000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85"/>
          <a:stretch/>
        </p:blipFill>
        <p:spPr>
          <a:xfrm flipH="1">
            <a:off x="5611230" y="1752600"/>
            <a:ext cx="3151770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542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138381"/>
            <a:ext cx="6979229" cy="465281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 &amp; A’s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926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4114800" cy="3962400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Learning </a:t>
            </a:r>
            <a:r>
              <a:rPr lang="en-US" dirty="0"/>
              <a:t>Advancement and the Virtual Campus</a:t>
            </a:r>
            <a:br>
              <a:rPr lang="en-US" dirty="0"/>
            </a:br>
            <a:r>
              <a:rPr lang="en-US" dirty="0">
                <a:hlinkClick r:id="rId3"/>
              </a:rPr>
              <a:t>www.aacc.edu/virtualcampus</a:t>
            </a:r>
            <a:r>
              <a:rPr lang="en-US" dirty="0"/>
              <a:t/>
            </a:r>
            <a:br>
              <a:rPr lang="en-US" dirty="0"/>
            </a:br>
            <a:r>
              <a:rPr lang="en-US" b="1" i="1" dirty="0"/>
              <a:t>Jennifer Bopp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4"/>
              </a:rPr>
              <a:t>jlbopp@aacc.edu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410-777-2629</a:t>
            </a:r>
          </a:p>
          <a:p>
            <a:r>
              <a:rPr lang="en-US" dirty="0" smtClean="0"/>
              <a:t>Transforming Leaders,  </a:t>
            </a:r>
            <a:r>
              <a:rPr lang="en-US" dirty="0" smtClean="0"/>
              <a:t>LLC</a:t>
            </a:r>
            <a:br>
              <a:rPr lang="en-US" dirty="0" smtClean="0"/>
            </a:br>
            <a:r>
              <a:rPr lang="en-US" b="1" i="1" dirty="0" smtClean="0"/>
              <a:t>Dr</a:t>
            </a:r>
            <a:r>
              <a:rPr lang="en-US" b="1" i="1" dirty="0" smtClean="0"/>
              <a:t>. Joan </a:t>
            </a:r>
            <a:r>
              <a:rPr lang="en-US" b="1" i="1" dirty="0" smtClean="0"/>
              <a:t>McMahon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mcmahon@towson.edu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410-733-0029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00401"/>
            <a:ext cx="3558400" cy="2379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59165"/>
            <a:ext cx="3558400" cy="2318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221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Who</a:t>
            </a:r>
            <a:r>
              <a:rPr lang="en-US" baseline="0" dirty="0" smtClean="0"/>
              <a:t> are we?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371600"/>
            <a:ext cx="4114800" cy="4343400"/>
          </a:xfrm>
        </p:spPr>
        <p:txBody>
          <a:bodyPr>
            <a:normAutofit fontScale="92500"/>
          </a:bodyPr>
          <a:lstStyle/>
          <a:p>
            <a:pPr>
              <a:buClr>
                <a:srgbClr val="017582"/>
              </a:buClr>
            </a:pPr>
            <a:r>
              <a:rPr lang="en-US" dirty="0" smtClean="0"/>
              <a:t>Anne Arundel Community College (MD): Center for Workforce Solutions and the Virtual Campus.</a:t>
            </a:r>
          </a:p>
          <a:p>
            <a:pPr marL="457200" lvl="1" indent="0">
              <a:spcAft>
                <a:spcPts val="2400"/>
              </a:spcAft>
              <a:buNone/>
            </a:pPr>
            <a:r>
              <a:rPr lang="en-US" b="1" i="1" dirty="0" smtClean="0"/>
              <a:t>Jennifer Bopp</a:t>
            </a:r>
          </a:p>
          <a:p>
            <a:pPr>
              <a:buClr>
                <a:srgbClr val="017582"/>
              </a:buClr>
            </a:pPr>
            <a:r>
              <a:rPr lang="en-US" dirty="0" smtClean="0"/>
              <a:t>Consultant: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Transforming </a:t>
            </a:r>
            <a:r>
              <a:rPr lang="en-US" dirty="0" smtClean="0"/>
              <a:t>Leaders, LLC</a:t>
            </a:r>
          </a:p>
          <a:p>
            <a:pPr marL="457200" lvl="1" indent="0">
              <a:buNone/>
            </a:pPr>
            <a:r>
              <a:rPr lang="en-US" b="1" i="1" dirty="0" smtClean="0"/>
              <a:t>Dr. Joan McMahon</a:t>
            </a:r>
          </a:p>
          <a:p>
            <a:r>
              <a:rPr lang="en-US" dirty="0" smtClean="0"/>
              <a:t>Maryland  Department of the Judiciary’s  Office of Professional Development (MDJ-OPD)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3200401"/>
            <a:ext cx="3558400" cy="2379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159165"/>
            <a:ext cx="3558400" cy="23180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6667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6"/>
          <a:stretch/>
        </p:blipFill>
        <p:spPr>
          <a:xfrm>
            <a:off x="5731605" y="1295400"/>
            <a:ext cx="3449338" cy="50176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Session Outcomes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066800"/>
            <a:ext cx="5486400" cy="4648200"/>
          </a:xfrm>
        </p:spPr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Showcase a collaborative relationship between the Maryland Judiciary,   a community college and Quality Matters.</a:t>
            </a:r>
          </a:p>
          <a:p>
            <a:r>
              <a:rPr lang="en-US" dirty="0" smtClean="0"/>
              <a:t>Demonstrate the use of the Quality Matters Continuing Professional Education Rubric for excellence in online course design.</a:t>
            </a:r>
          </a:p>
          <a:p>
            <a:r>
              <a:rPr lang="en-US" dirty="0" smtClean="0"/>
              <a:t>Apply the QM  CPE Rubric to other Judiciary possibilities.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54" t="13346" r="-1" b="73308"/>
          <a:stretch/>
        </p:blipFill>
        <p:spPr>
          <a:xfrm>
            <a:off x="5079999" y="6272883"/>
            <a:ext cx="4082473" cy="6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86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19200"/>
            <a:ext cx="4343400" cy="43434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Train Maryland Judiciary Trainers to convert over 80 face-to-face courses into e-learning.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Develop the training to meet national quality standards for online course design.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0" r="3571"/>
          <a:stretch/>
        </p:blipFill>
        <p:spPr>
          <a:xfrm>
            <a:off x="4886853" y="1371600"/>
            <a:ext cx="3799947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0412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Picture of the Needs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0849"/>
            <a:ext cx="9144000" cy="4930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097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3" r="24076"/>
          <a:stretch/>
        </p:blipFill>
        <p:spPr>
          <a:xfrm>
            <a:off x="4953000" y="1295400"/>
            <a:ext cx="3800726" cy="3886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Scope of Work Changed….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4191000" cy="3048000"/>
          </a:xfrm>
        </p:spPr>
        <p:txBody>
          <a:bodyPr>
            <a:normAutofit/>
          </a:bodyPr>
          <a:lstStyle/>
          <a:p>
            <a:pPr>
              <a:tabLst>
                <a:tab pos="341313" algn="l"/>
              </a:tabLst>
            </a:pPr>
            <a:r>
              <a:rPr lang="en-US" sz="2300" dirty="0" smtClean="0"/>
              <a:t>Original Project Manager, Consultant, and Client changes</a:t>
            </a:r>
          </a:p>
          <a:p>
            <a:pPr>
              <a:tabLst>
                <a:tab pos="341313" algn="l"/>
              </a:tabLst>
            </a:pPr>
            <a:r>
              <a:rPr lang="en-US" sz="2300" dirty="0" smtClean="0"/>
              <a:t>More trainers determined</a:t>
            </a:r>
          </a:p>
          <a:p>
            <a:pPr>
              <a:tabLst>
                <a:tab pos="341313" algn="l"/>
              </a:tabLst>
            </a:pPr>
            <a:r>
              <a:rPr lang="en-US" sz="2300" dirty="0" smtClean="0"/>
              <a:t>Each trainer to develop their own course</a:t>
            </a:r>
          </a:p>
          <a:p>
            <a:pPr>
              <a:tabLst>
                <a:tab pos="341313" algn="l"/>
              </a:tabLst>
            </a:pPr>
            <a:r>
              <a:rPr lang="en-US" sz="2300" dirty="0" smtClean="0"/>
              <a:t>AACC’s LMS Migration (ANGEL to Canvas)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4572000"/>
            <a:ext cx="3962400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>
              <a:tabLst>
                <a:tab pos="341313" algn="l"/>
              </a:tabLst>
            </a:pPr>
            <a:r>
              <a:rPr lang="en-US" dirty="0"/>
              <a:t>Being flexible,  managing project creep, and setting realistic deadlines kept the project on track</a:t>
            </a:r>
            <a:r>
              <a:rPr lang="en-US" dirty="0" smtClean="0"/>
              <a:t>. 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This was collaborative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74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Phases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53000" y="1371600"/>
            <a:ext cx="3810000" cy="41148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Phase A: </a:t>
            </a:r>
            <a:r>
              <a:rPr lang="en-US" dirty="0" smtClean="0"/>
              <a:t>Content and Technical Assessment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Phase B: </a:t>
            </a:r>
            <a:r>
              <a:rPr lang="en-US" dirty="0" smtClean="0"/>
              <a:t>Teaching and Learning in the e-Learning Environment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Phase C: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Development of Pilot Courses using the QM CPE rubric </a:t>
            </a:r>
          </a:p>
          <a:p>
            <a:r>
              <a:rPr lang="en-US" b="1" dirty="0" smtClean="0">
                <a:solidFill>
                  <a:schemeClr val="accent5">
                    <a:lumMod val="50000"/>
                  </a:schemeClr>
                </a:solidFill>
              </a:rPr>
              <a:t>Phase D:</a:t>
            </a:r>
            <a:r>
              <a:rPr lang="en-US" dirty="0" smtClean="0"/>
              <a:t> Participant Access Tutorial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" r="8481"/>
          <a:stretch/>
        </p:blipFill>
        <p:spPr>
          <a:xfrm>
            <a:off x="304800" y="1447800"/>
            <a:ext cx="4315691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412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and Technical Assessment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57200" y="1295400"/>
            <a:ext cx="8229600" cy="3962400"/>
          </a:xfrm>
        </p:spPr>
        <p:txBody>
          <a:bodyPr>
            <a:noAutofit/>
          </a:bodyPr>
          <a:lstStyle/>
          <a:p>
            <a:r>
              <a:rPr lang="en-US" dirty="0" smtClean="0"/>
              <a:t>Environmental Scan conducted of current training program</a:t>
            </a:r>
          </a:p>
          <a:p>
            <a:pPr lvl="1"/>
            <a:r>
              <a:rPr lang="en-US" sz="2000" dirty="0" smtClean="0"/>
              <a:t>How other State Judiciary systems deliver online courses</a:t>
            </a:r>
          </a:p>
          <a:p>
            <a:pPr lvl="1"/>
            <a:r>
              <a:rPr lang="en-US" sz="2000" dirty="0" smtClean="0"/>
              <a:t>What were other stakeholders needs </a:t>
            </a:r>
          </a:p>
          <a:p>
            <a:pPr lvl="1"/>
            <a:r>
              <a:rPr lang="en-US" sz="2000" dirty="0" smtClean="0"/>
              <a:t>Office of Professional Development (OPD) training </a:t>
            </a:r>
            <a:r>
              <a:rPr lang="en-US" sz="2000" dirty="0"/>
              <a:t>r</a:t>
            </a:r>
            <a:r>
              <a:rPr lang="en-US" sz="2000" dirty="0" smtClean="0"/>
              <a:t>equirements</a:t>
            </a:r>
          </a:p>
          <a:p>
            <a:pPr lvl="1">
              <a:spcAft>
                <a:spcPts val="1800"/>
              </a:spcAft>
            </a:pPr>
            <a:r>
              <a:rPr lang="en-US" sz="2000" dirty="0" smtClean="0"/>
              <a:t>Institutional values driving the Maryland Administrator of the Courts mission</a:t>
            </a:r>
          </a:p>
          <a:p>
            <a:pPr lvl="1">
              <a:spcAft>
                <a:spcPts val="1800"/>
              </a:spcAft>
            </a:pPr>
            <a:r>
              <a:rPr lang="en-US" sz="2000" b="1" dirty="0" smtClean="0">
                <a:solidFill>
                  <a:schemeClr val="accent6">
                    <a:lumMod val="75000"/>
                  </a:schemeClr>
                </a:solidFill>
              </a:rPr>
              <a:t>Performance driven curriculum options </a:t>
            </a:r>
            <a:r>
              <a:rPr lang="en-US" sz="2000" b="1" u="sng" dirty="0" smtClean="0">
                <a:solidFill>
                  <a:schemeClr val="accent6">
                    <a:lumMod val="75000"/>
                  </a:schemeClr>
                </a:solidFill>
              </a:rPr>
              <a:t>without specific standards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  <a:p>
            <a:r>
              <a:rPr lang="en-US" dirty="0" smtClean="0"/>
              <a:t>SWOT Analysis</a:t>
            </a:r>
          </a:p>
          <a:p>
            <a:pPr lvl="1"/>
            <a:r>
              <a:rPr lang="en-US" sz="2000" dirty="0" smtClean="0"/>
              <a:t>Strengths, Weaknesses, Opportunities/Obstacles, Threats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45245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Introducing the QM CPE Rubric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44055" y="1524000"/>
            <a:ext cx="4151745" cy="35052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2400"/>
              </a:spcAft>
            </a:pPr>
            <a:r>
              <a:rPr lang="en-US" dirty="0" smtClean="0"/>
              <a:t>Opportunity for MDJ to become a National benchmark model for excellence in Judicial education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Strength in established </a:t>
            </a: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values shaped quality of the programs</a:t>
            </a:r>
          </a:p>
          <a:p>
            <a:pPr>
              <a:spcAft>
                <a:spcPts val="2400"/>
              </a:spcAft>
            </a:pPr>
            <a:r>
              <a:rPr lang="en-US" dirty="0" smtClean="0"/>
              <a:t>Opportunity for trainers and Stakeholders to grow</a:t>
            </a:r>
          </a:p>
          <a:p>
            <a:pPr>
              <a:spcAft>
                <a:spcPts val="2400"/>
              </a:spcAft>
            </a:pPr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QM CPE Rubric was the tool for excellence in Course Design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05" r="5802"/>
          <a:stretch/>
        </p:blipFill>
        <p:spPr>
          <a:xfrm>
            <a:off x="4551218" y="1524000"/>
            <a:ext cx="4135582" cy="34683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4584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QM MDJ E-Learning Collaboration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QM MDJ E-Learning CollaborationMaster</Template>
  <TotalTime>42</TotalTime>
  <Words>798</Words>
  <Application>Microsoft Office PowerPoint</Application>
  <PresentationFormat>On-screen Show (4:3)</PresentationFormat>
  <Paragraphs>118</Paragraphs>
  <Slides>18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QM MDJ E-Learning CollaborationMaster</vt:lpstr>
      <vt:lpstr>CPE Rubric Applied to Government Agency</vt:lpstr>
      <vt:lpstr>Who are we?</vt:lpstr>
      <vt:lpstr>Session Outcomes</vt:lpstr>
      <vt:lpstr>The Needs</vt:lpstr>
      <vt:lpstr>A Picture of the Needs</vt:lpstr>
      <vt:lpstr>The Scope of Work Changed….</vt:lpstr>
      <vt:lpstr>Project Phases</vt:lpstr>
      <vt:lpstr>Content and Technical Assessment</vt:lpstr>
      <vt:lpstr>Introducing the QM CPE Rubric</vt:lpstr>
      <vt:lpstr>Technical Assessment</vt:lpstr>
      <vt:lpstr>A Picture of the Curriculum</vt:lpstr>
      <vt:lpstr>Values were in alignment with the CPE Rubric</vt:lpstr>
      <vt:lpstr>Changes in the Course Designers (Trainers)</vt:lpstr>
      <vt:lpstr>Keys to Success</vt:lpstr>
      <vt:lpstr>Impact</vt:lpstr>
      <vt:lpstr>Status Today:  Legacy</vt:lpstr>
      <vt:lpstr>Q &amp; A’s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CPE Rubric Applied to Government Agency</dc:title>
  <dc:creator>Joan McMahon</dc:creator>
  <cp:lastModifiedBy>Windows User</cp:lastModifiedBy>
  <cp:revision>12</cp:revision>
  <cp:lastPrinted>2014-07-14T13:43:48Z</cp:lastPrinted>
  <dcterms:created xsi:type="dcterms:W3CDTF">2014-07-14T13:41:30Z</dcterms:created>
  <dcterms:modified xsi:type="dcterms:W3CDTF">2014-09-10T14:18:12Z</dcterms:modified>
</cp:coreProperties>
</file>