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84" r:id="rId2"/>
  </p:sldMasterIdLst>
  <p:notesMasterIdLst>
    <p:notesMasterId r:id="rId77"/>
  </p:notesMasterIdLst>
  <p:handoutMasterIdLst>
    <p:handoutMasterId r:id="rId78"/>
  </p:handoutMasterIdLst>
  <p:sldIdLst>
    <p:sldId id="256" r:id="rId3"/>
    <p:sldId id="780" r:id="rId4"/>
    <p:sldId id="664" r:id="rId5"/>
    <p:sldId id="807" r:id="rId6"/>
    <p:sldId id="808" r:id="rId7"/>
    <p:sldId id="809" r:id="rId8"/>
    <p:sldId id="810" r:id="rId9"/>
    <p:sldId id="316" r:id="rId10"/>
    <p:sldId id="507" r:id="rId11"/>
    <p:sldId id="759" r:id="rId12"/>
    <p:sldId id="767" r:id="rId13"/>
    <p:sldId id="692" r:id="rId14"/>
    <p:sldId id="693" r:id="rId15"/>
    <p:sldId id="696" r:id="rId16"/>
    <p:sldId id="697" r:id="rId17"/>
    <p:sldId id="760" r:id="rId18"/>
    <p:sldId id="289" r:id="rId19"/>
    <p:sldId id="398" r:id="rId20"/>
    <p:sldId id="609" r:id="rId21"/>
    <p:sldId id="611" r:id="rId22"/>
    <p:sldId id="612" r:id="rId23"/>
    <p:sldId id="757" r:id="rId24"/>
    <p:sldId id="758" r:id="rId25"/>
    <p:sldId id="610" r:id="rId26"/>
    <p:sldId id="628" r:id="rId27"/>
    <p:sldId id="515" r:id="rId28"/>
    <p:sldId id="518" r:id="rId29"/>
    <p:sldId id="517" r:id="rId30"/>
    <p:sldId id="467" r:id="rId31"/>
    <p:sldId id="499" r:id="rId32"/>
    <p:sldId id="295" r:id="rId33"/>
    <p:sldId id="566" r:id="rId34"/>
    <p:sldId id="756" r:id="rId35"/>
    <p:sldId id="557" r:id="rId36"/>
    <p:sldId id="545" r:id="rId37"/>
    <p:sldId id="551" r:id="rId38"/>
    <p:sldId id="716" r:id="rId39"/>
    <p:sldId id="615" r:id="rId40"/>
    <p:sldId id="703" r:id="rId41"/>
    <p:sldId id="753" r:id="rId42"/>
    <p:sldId id="768" r:id="rId43"/>
    <p:sldId id="717" r:id="rId44"/>
    <p:sldId id="548" r:id="rId45"/>
    <p:sldId id="552" r:id="rId46"/>
    <p:sldId id="679" r:id="rId47"/>
    <p:sldId id="680" r:id="rId48"/>
    <p:sldId id="766" r:id="rId49"/>
    <p:sldId id="553" r:id="rId50"/>
    <p:sldId id="781" r:id="rId51"/>
    <p:sldId id="782" r:id="rId52"/>
    <p:sldId id="783" r:id="rId53"/>
    <p:sldId id="784" r:id="rId54"/>
    <p:sldId id="785" r:id="rId55"/>
    <p:sldId id="786" r:id="rId56"/>
    <p:sldId id="787" r:id="rId57"/>
    <p:sldId id="788" r:id="rId58"/>
    <p:sldId id="789" r:id="rId59"/>
    <p:sldId id="790" r:id="rId60"/>
    <p:sldId id="791" r:id="rId61"/>
    <p:sldId id="792" r:id="rId62"/>
    <p:sldId id="793" r:id="rId63"/>
    <p:sldId id="794" r:id="rId64"/>
    <p:sldId id="795" r:id="rId65"/>
    <p:sldId id="796" r:id="rId66"/>
    <p:sldId id="797" r:id="rId67"/>
    <p:sldId id="798" r:id="rId68"/>
    <p:sldId id="799" r:id="rId69"/>
    <p:sldId id="800" r:id="rId70"/>
    <p:sldId id="801" r:id="rId71"/>
    <p:sldId id="802" r:id="rId72"/>
    <p:sldId id="803" r:id="rId73"/>
    <p:sldId id="804" r:id="rId74"/>
    <p:sldId id="805" r:id="rId75"/>
    <p:sldId id="806"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 de la Ros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8000"/>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86" autoAdjust="0"/>
    <p:restoredTop sz="80762" autoAdjust="0"/>
  </p:normalViewPr>
  <p:slideViewPr>
    <p:cSldViewPr snapToGrid="0" snapToObjects="1">
      <p:cViewPr varScale="1">
        <p:scale>
          <a:sx n="160" d="100"/>
          <a:sy n="160" d="100"/>
        </p:scale>
        <p:origin x="-120" y="-352"/>
      </p:cViewPr>
      <p:guideLst>
        <p:guide orient="horz" pos="2729"/>
        <p:guide pos="27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3" d="100"/>
        <a:sy n="163" d="100"/>
      </p:scale>
      <p:origin x="0" y="0"/>
    </p:cViewPr>
  </p:sorterViewPr>
  <p:notesViewPr>
    <p:cSldViewPr snapToGrid="0" snapToObjects="1">
      <p:cViewPr varScale="1">
        <p:scale>
          <a:sx n="81" d="100"/>
          <a:sy n="81" d="100"/>
        </p:scale>
        <p:origin x="-2813"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commentAuthors" Target="commentAuthors.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75C93F-74FA-934B-AF7A-B11C6916663F}" type="datetime1">
              <a:rPr lang="en-US" smtClean="0"/>
              <a:pPr/>
              <a:t>9/16/14</a:t>
            </a:fld>
            <a:endParaRPr lang="en-US" dirty="0"/>
          </a:p>
        </p:txBody>
      </p:sp>
      <p:sp>
        <p:nvSpPr>
          <p:cNvPr id="4" name="Footer Placeholder 3"/>
          <p:cNvSpPr>
            <a:spLocks noGrp="1"/>
          </p:cNvSpPr>
          <p:nvPr>
            <p:ph type="ftr" sz="quarter" idx="2"/>
          </p:nvPr>
        </p:nvSpPr>
        <p:spPr>
          <a:xfrm>
            <a:off x="3884613" y="457201"/>
            <a:ext cx="2971800" cy="8228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76047C-8AA1-4A4A-A80A-C7B0E22F93E0}" type="slidenum">
              <a:rPr lang="en-US" smtClean="0"/>
              <a:pPr/>
              <a:t>‹#›</a:t>
            </a:fld>
            <a:endParaRPr lang="en-US" dirty="0"/>
          </a:p>
        </p:txBody>
      </p:sp>
    </p:spTree>
    <p:extLst>
      <p:ext uri="{BB962C8B-B14F-4D97-AF65-F5344CB8AC3E}">
        <p14:creationId xmlns:p14="http://schemas.microsoft.com/office/powerpoint/2010/main" val="27671606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75FF9-EBA3-414C-BADC-CF970B324C15}" type="datetime1">
              <a:rPr lang="en-US" smtClean="0"/>
              <a:pPr/>
              <a:t>9/16/14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D14FF-ED65-2C40-95FF-D4E7739C14AD}" type="slidenum">
              <a:rPr lang="en-US" smtClean="0"/>
              <a:pPr/>
              <a:t>‹#›</a:t>
            </a:fld>
            <a:endParaRPr lang="en-US" dirty="0"/>
          </a:p>
        </p:txBody>
      </p:sp>
    </p:spTree>
    <p:extLst>
      <p:ext uri="{BB962C8B-B14F-4D97-AF65-F5344CB8AC3E}">
        <p14:creationId xmlns:p14="http://schemas.microsoft.com/office/powerpoint/2010/main" val="190257748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1</a:t>
            </a:fld>
            <a:endParaRPr lang="en-US" dirty="0"/>
          </a:p>
        </p:txBody>
      </p:sp>
    </p:spTree>
    <p:extLst>
      <p:ext uri="{BB962C8B-B14F-4D97-AF65-F5344CB8AC3E}">
        <p14:creationId xmlns:p14="http://schemas.microsoft.com/office/powerpoint/2010/main" val="379305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34</a:t>
            </a:fld>
            <a:endParaRPr lang="en-US" dirty="0"/>
          </a:p>
        </p:txBody>
      </p:sp>
    </p:spTree>
    <p:extLst>
      <p:ext uri="{BB962C8B-B14F-4D97-AF65-F5344CB8AC3E}">
        <p14:creationId xmlns:p14="http://schemas.microsoft.com/office/powerpoint/2010/main" val="140312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Study</a:t>
            </a:r>
            <a:r>
              <a:rPr lang="en-US" baseline="0" dirty="0" smtClean="0"/>
              <a:t>  70% F, 30% male</a:t>
            </a:r>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35</a:t>
            </a:fld>
            <a:endParaRPr lang="en-US" dirty="0"/>
          </a:p>
        </p:txBody>
      </p:sp>
    </p:spTree>
    <p:extLst>
      <p:ext uri="{BB962C8B-B14F-4D97-AF65-F5344CB8AC3E}">
        <p14:creationId xmlns:p14="http://schemas.microsoft.com/office/powerpoint/2010/main" val="286688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62%white, 19 Black,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36</a:t>
            </a:fld>
            <a:endParaRPr lang="en-US" dirty="0"/>
          </a:p>
        </p:txBody>
      </p:sp>
    </p:spTree>
    <p:extLst>
      <p:ext uri="{BB962C8B-B14F-4D97-AF65-F5344CB8AC3E}">
        <p14:creationId xmlns:p14="http://schemas.microsoft.com/office/powerpoint/2010/main" val="1226935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44</a:t>
            </a:fld>
            <a:endParaRPr lang="en-US" dirty="0"/>
          </a:p>
        </p:txBody>
      </p:sp>
    </p:spTree>
    <p:extLst>
      <p:ext uri="{BB962C8B-B14F-4D97-AF65-F5344CB8AC3E}">
        <p14:creationId xmlns:p14="http://schemas.microsoft.com/office/powerpoint/2010/main" val="229707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Null Hypothesis (Ho1)</a:t>
            </a:r>
          </a:p>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482372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US" b="1" dirty="0">
              <a:solidFill>
                <a:srgbClr val="660066"/>
              </a:solidFill>
            </a:endParaRP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87700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Null Hypothesis (Ho2)</a:t>
            </a:r>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519251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dirty="0" smtClean="0"/>
              <a:t>H03: Is there a relationship between student’s perceived </a:t>
            </a:r>
            <a:r>
              <a:rPr lang="en-US" b="1" dirty="0" smtClean="0">
                <a:solidFill>
                  <a:srgbClr val="008000"/>
                </a:solidFill>
              </a:rPr>
              <a:t>Level of Interaction and Engagement (QM Standard 5) </a:t>
            </a:r>
            <a:r>
              <a:rPr lang="en-US" dirty="0" smtClean="0"/>
              <a:t>with the instructor and </a:t>
            </a:r>
            <a:r>
              <a:rPr lang="en-US" b="1" dirty="0" smtClean="0">
                <a:solidFill>
                  <a:srgbClr val="3366FF"/>
                </a:solidFill>
                <a:latin typeface="Calibri" pitchFamily="34" charset="0"/>
                <a:cs typeface="Calibri" pitchFamily="34" charset="0"/>
              </a:rPr>
              <a:t>Sense of Community </a:t>
            </a:r>
            <a:r>
              <a:rPr lang="en-US" dirty="0" smtClean="0">
                <a:latin typeface="Calibri" pitchFamily="34" charset="0"/>
                <a:cs typeface="Calibri" pitchFamily="34" charset="0"/>
              </a:rPr>
              <a:t>in the online course</a:t>
            </a:r>
            <a:r>
              <a:rPr lang="en-US" b="1" dirty="0" smtClean="0">
                <a:latin typeface="Calibri" pitchFamily="34" charset="0"/>
                <a:cs typeface="Calibri" pitchFamily="34" charset="0"/>
              </a:rPr>
              <a:t> </a:t>
            </a:r>
            <a:r>
              <a:rPr lang="en-US" dirty="0" smtClean="0">
                <a:latin typeface="Calibri" pitchFamily="34" charset="0"/>
                <a:cs typeface="Calibri" pitchFamily="34" charset="0"/>
              </a:rPr>
              <a:t>when considering students’ </a:t>
            </a:r>
            <a:r>
              <a:rPr lang="en-US" b="1" dirty="0" smtClean="0">
                <a:solidFill>
                  <a:srgbClr val="660066"/>
                </a:solidFill>
              </a:rPr>
              <a:t>age, gender, ethnicity, number of online courses enrolled this semester, and number of online courses taken in the past</a:t>
            </a:r>
            <a:endParaRPr lang="en-US" b="1" dirty="0">
              <a:solidFill>
                <a:srgbClr val="660066"/>
              </a:solidFill>
            </a:endParaRP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867862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Null Hypothesis (Ho3)</a:t>
            </a:r>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082755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dirty="0" smtClean="0"/>
              <a:t>H04: Is there a relationship between student’s perceived </a:t>
            </a:r>
            <a:r>
              <a:rPr lang="en-US" b="1" dirty="0" smtClean="0">
                <a:solidFill>
                  <a:srgbClr val="008000"/>
                </a:solidFill>
              </a:rPr>
              <a:t>Level of Interaction and Engagement (QM Standard 5) </a:t>
            </a:r>
            <a:r>
              <a:rPr lang="en-US" dirty="0" smtClean="0"/>
              <a:t>with the instructor and </a:t>
            </a:r>
            <a:r>
              <a:rPr lang="en-US" b="1" dirty="0" smtClean="0">
                <a:solidFill>
                  <a:srgbClr val="3366FF"/>
                </a:solidFill>
                <a:latin typeface="Calibri" pitchFamily="34" charset="0"/>
                <a:cs typeface="Calibri" pitchFamily="34" charset="0"/>
              </a:rPr>
              <a:t>Quality of Online Discussion </a:t>
            </a:r>
            <a:r>
              <a:rPr lang="en-US" dirty="0" smtClean="0">
                <a:latin typeface="Calibri" pitchFamily="34" charset="0"/>
                <a:cs typeface="Calibri" pitchFamily="34" charset="0"/>
              </a:rPr>
              <a:t>in the online course</a:t>
            </a:r>
            <a:r>
              <a:rPr lang="en-US" b="1" dirty="0" smtClean="0">
                <a:latin typeface="Calibri" pitchFamily="34" charset="0"/>
                <a:cs typeface="Calibri" pitchFamily="34" charset="0"/>
              </a:rPr>
              <a:t> </a:t>
            </a:r>
            <a:r>
              <a:rPr lang="en-US" dirty="0" smtClean="0">
                <a:latin typeface="Calibri" pitchFamily="34" charset="0"/>
                <a:cs typeface="Calibri" pitchFamily="34" charset="0"/>
              </a:rPr>
              <a:t>when considering students’ </a:t>
            </a:r>
            <a:r>
              <a:rPr lang="en-US" b="1" dirty="0" smtClean="0">
                <a:solidFill>
                  <a:srgbClr val="660066"/>
                </a:solidFill>
              </a:rPr>
              <a:t>age, gender, ethnicity, number of online courses enrolled this semester, and number of online courses taken in the past</a:t>
            </a:r>
            <a:endParaRPr lang="en-US" b="1" dirty="0">
              <a:solidFill>
                <a:srgbClr val="660066"/>
              </a:solidFill>
            </a:endParaRP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08429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a:t>
            </a:fld>
            <a:endParaRPr lang="en-US" dirty="0"/>
          </a:p>
        </p:txBody>
      </p:sp>
    </p:spTree>
    <p:extLst>
      <p:ext uri="{BB962C8B-B14F-4D97-AF65-F5344CB8AC3E}">
        <p14:creationId xmlns:p14="http://schemas.microsoft.com/office/powerpoint/2010/main" val="2684386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Null Hypothesis (Ho4)</a:t>
            </a:r>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788701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US" b="1" dirty="0">
              <a:solidFill>
                <a:srgbClr val="660066"/>
              </a:solidFill>
            </a:endParaRP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86786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Null Hypothesis (Ho3)</a:t>
            </a:r>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082755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US" b="1" dirty="0">
              <a:solidFill>
                <a:srgbClr val="660066"/>
              </a:solidFill>
            </a:endParaRP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867862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Null Hypothesis (Ho3)</a:t>
            </a:r>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4082755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8565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8565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Further explore LMX to measure Academic Performance in online courses</a:t>
            </a:r>
          </a:p>
          <a:p>
            <a:r>
              <a:rPr lang="en-US" sz="1200" kern="1200" dirty="0" smtClean="0">
                <a:solidFill>
                  <a:schemeClr val="tx1"/>
                </a:solidFill>
                <a:effectLst/>
                <a:latin typeface="+mn-lt"/>
                <a:ea typeface="+mn-ea"/>
                <a:cs typeface="+mn-cs"/>
              </a:rPr>
              <a:t>(LMX showed to be a better tool for measuring AP in an online environment when compared to the Big 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Explore why Hispanics reported lower online engagement than non-Hispanic</a:t>
            </a:r>
          </a:p>
          <a:p>
            <a:r>
              <a:rPr lang="en-US" sz="1200" kern="1200" dirty="0" smtClean="0">
                <a:solidFill>
                  <a:schemeClr val="tx1"/>
                </a:solidFill>
                <a:effectLst/>
                <a:latin typeface="+mn-lt"/>
                <a:ea typeface="+mn-ea"/>
                <a:cs typeface="+mn-cs"/>
              </a:rPr>
              <a:t>(EVEN when the N for Hispanics was much higher)</a:t>
            </a:r>
          </a:p>
          <a:p>
            <a:r>
              <a:rPr lang="en-US" sz="1200" kern="1200" dirty="0" smtClean="0">
                <a:solidFill>
                  <a:schemeClr val="tx1"/>
                </a:solidFill>
                <a:effectLst/>
                <a:latin typeface="+mn-lt"/>
                <a:ea typeface="+mn-ea"/>
                <a:cs typeface="+mn-cs"/>
              </a:rPr>
              <a:t>(significant finding)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Compare reported engagement to actual engagement </a:t>
            </a:r>
          </a:p>
          <a:p>
            <a:r>
              <a:rPr lang="en-US" sz="1200" kern="1200" dirty="0" smtClean="0">
                <a:solidFill>
                  <a:schemeClr val="tx1"/>
                </a:solidFill>
                <a:effectLst/>
                <a:latin typeface="+mn-lt"/>
                <a:ea typeface="+mn-ea"/>
                <a:cs typeface="+mn-cs"/>
              </a:rPr>
              <a:t>(Software available</a:t>
            </a:r>
            <a:r>
              <a:rPr lang="en-US" sz="1200" kern="1200" baseline="0" dirty="0" smtClean="0">
                <a:solidFill>
                  <a:schemeClr val="tx1"/>
                </a:solidFill>
                <a:effectLst/>
                <a:latin typeface="+mn-lt"/>
                <a:ea typeface="+mn-ea"/>
                <a:cs typeface="+mn-cs"/>
              </a:rPr>
              <a:t> to gather actual engagement)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Hispanics conservative in the reported engagement compare to non-Hispanic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(Hispanics as a culture may be more conservative)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Perform qualitative research </a:t>
            </a:r>
          </a:p>
          <a:p>
            <a:r>
              <a:rPr lang="en-US" sz="1200" kern="1200" dirty="0" smtClean="0">
                <a:solidFill>
                  <a:schemeClr val="tx1"/>
                </a:solidFill>
                <a:effectLst/>
                <a:latin typeface="+mn-lt"/>
                <a:ea typeface="+mn-ea"/>
                <a:cs typeface="+mn-cs"/>
              </a:rPr>
              <a:t>(Gain knowledge of other factors</a:t>
            </a:r>
            <a:r>
              <a:rPr lang="en-US" sz="1200" kern="1200" baseline="0" dirty="0" smtClean="0">
                <a:solidFill>
                  <a:schemeClr val="tx1"/>
                </a:solidFill>
                <a:effectLst/>
                <a:latin typeface="+mn-lt"/>
                <a:ea typeface="+mn-ea"/>
                <a:cs typeface="+mn-cs"/>
              </a:rPr>
              <a:t> that could be hindering online engagement)</a:t>
            </a:r>
          </a:p>
          <a:p>
            <a:r>
              <a:rPr lang="en-US" sz="1200" kern="1200" baseline="0" dirty="0" smtClean="0">
                <a:solidFill>
                  <a:schemeClr val="tx1"/>
                </a:solidFill>
                <a:effectLst/>
                <a:latin typeface="+mn-lt"/>
                <a:ea typeface="+mn-ea"/>
                <a:cs typeface="+mn-cs"/>
              </a:rPr>
              <a:t>(Examine perceptions of online learning, engagement)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Incorporate a research-based student assessment tool – compare two groups</a:t>
            </a:r>
          </a:p>
          <a:p>
            <a:r>
              <a:rPr lang="en-US" sz="1200" kern="1200" dirty="0" smtClean="0">
                <a:solidFill>
                  <a:schemeClr val="tx1"/>
                </a:solidFill>
                <a:effectLst/>
                <a:latin typeface="+mn-lt"/>
                <a:ea typeface="+mn-ea"/>
                <a:cs typeface="+mn-cs"/>
              </a:rPr>
              <a:t>(explore if Hispanics are at a disadvantaged in computer skills, reading and writing skills, digital communication skills)</a:t>
            </a:r>
          </a:p>
          <a:p>
            <a:r>
              <a:rPr lang="en-US" sz="1200" kern="1200" dirty="0" smtClean="0">
                <a:solidFill>
                  <a:schemeClr val="tx1"/>
                </a:solidFill>
                <a:effectLst/>
                <a:latin typeface="+mn-lt"/>
                <a:ea typeface="+mn-ea"/>
                <a:cs typeface="+mn-cs"/>
              </a:rPr>
              <a:t>(evaluate online engagement based on students with comparable scores, to evaluate whether or not Ethnicity is a significant factor and not skill)</a:t>
            </a:r>
          </a:p>
          <a:p>
            <a:r>
              <a:rPr lang="en-US" sz="1200" kern="1200" dirty="0" smtClean="0">
                <a:solidFill>
                  <a:schemeClr val="tx1"/>
                </a:solidFill>
                <a:effectLst/>
                <a:latin typeface="+mn-lt"/>
                <a:ea typeface="+mn-ea"/>
                <a:cs typeface="+mn-cs"/>
              </a:rPr>
              <a:t> </a:t>
            </a:r>
          </a:p>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54008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2800" dirty="0" smtClean="0"/>
              <a:t>Implications for online faculty</a:t>
            </a:r>
          </a:p>
          <a:p>
            <a:pPr lvl="1"/>
            <a:r>
              <a:rPr lang="en-US" sz="2800" dirty="0" smtClean="0"/>
              <a:t>Implement strategies to address Hispanic students’ needs in online environments</a:t>
            </a:r>
          </a:p>
          <a:p>
            <a:pPr lvl="1"/>
            <a:r>
              <a:rPr lang="en-US" sz="2800" dirty="0" smtClean="0"/>
              <a:t>(Seek out</a:t>
            </a:r>
            <a:r>
              <a:rPr lang="en-US" sz="2800" baseline="0" dirty="0" smtClean="0"/>
              <a:t> faculty training, research to help d</a:t>
            </a:r>
            <a:r>
              <a:rPr lang="en-US" sz="2800" dirty="0" smtClean="0"/>
              <a:t>evelop strategies. Strategies to help students be more engaging</a:t>
            </a:r>
            <a:r>
              <a:rPr lang="en-US" sz="2800" baseline="0" dirty="0" smtClean="0"/>
              <a:t> online)</a:t>
            </a:r>
          </a:p>
          <a:p>
            <a:pPr lvl="1"/>
            <a:r>
              <a:rPr lang="en-US" sz="2800" baseline="0" dirty="0" smtClean="0"/>
              <a:t>(Conduct end-of-course survey to hear out students’ concerns with online learning)</a:t>
            </a:r>
          </a:p>
          <a:p>
            <a:pPr lvl="1"/>
            <a:endParaRPr lang="en-US" sz="2800" dirty="0" smtClean="0"/>
          </a:p>
          <a:p>
            <a:pPr lvl="1"/>
            <a:r>
              <a:rPr lang="en-US" sz="2800" dirty="0" smtClean="0"/>
              <a:t>Foster relationships with students that enable risk taking and critical thinking</a:t>
            </a:r>
          </a:p>
          <a:p>
            <a:pPr lvl="1"/>
            <a:r>
              <a:rPr lang="en-US" sz="2800" baseline="0" dirty="0" smtClean="0"/>
              <a:t>(Explore if one or two face-to-face classes would improve online engagement)</a:t>
            </a:r>
            <a:endParaRPr lang="en-US" sz="2800" dirty="0" smtClean="0"/>
          </a:p>
          <a:p>
            <a:pPr lvl="1"/>
            <a:endParaRPr lang="en-US" sz="2800" dirty="0" smtClean="0"/>
          </a:p>
          <a:p>
            <a:pPr lvl="1"/>
            <a:endParaRPr lang="en-US" sz="2800" dirty="0" smtClean="0"/>
          </a:p>
          <a:p>
            <a:pPr lvl="1"/>
            <a:r>
              <a:rPr lang="en-US" sz="2800" dirty="0" smtClean="0"/>
              <a:t>Use transformational leadership language in a consistent manner</a:t>
            </a:r>
          </a:p>
          <a:p>
            <a:pPr lvl="1"/>
            <a:r>
              <a:rPr lang="en-US" sz="2800" dirty="0" smtClean="0"/>
              <a:t>(Critical</a:t>
            </a:r>
            <a:r>
              <a:rPr lang="en-US" sz="2800" baseline="0" dirty="0" smtClean="0"/>
              <a:t> in an online environment since faculty and student may never meet face to face.</a:t>
            </a:r>
            <a:endParaRPr lang="en-US" sz="2800" dirty="0" smtClean="0"/>
          </a:p>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895D14FF-ED65-2C40-95FF-D4E7739C14AD}"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148135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RITA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Changing Course: Ten Years of Tracking Online Education in the United States is the tenth annual</a:t>
            </a:r>
          </a:p>
          <a:p>
            <a:r>
              <a:rPr lang="en-US" sz="1200" b="0" i="0" u="none" strike="noStrike" kern="1200" baseline="0" dirty="0" smtClean="0">
                <a:solidFill>
                  <a:schemeClr val="tx1"/>
                </a:solidFill>
                <a:latin typeface="+mn-lt"/>
                <a:ea typeface="+mn-ea"/>
                <a:cs typeface="+mn-cs"/>
              </a:rPr>
              <a:t>report on the state of online learning among higher education institutions in the United States.</a:t>
            </a:r>
          </a:p>
          <a:p>
            <a:r>
              <a:rPr lang="en-US" sz="1200" b="0" i="0" u="none" strike="noStrike" kern="1200" baseline="0" dirty="0" smtClean="0">
                <a:solidFill>
                  <a:schemeClr val="tx1"/>
                </a:solidFill>
                <a:latin typeface="+mn-lt"/>
                <a:ea typeface="+mn-ea"/>
                <a:cs typeface="+mn-cs"/>
              </a:rPr>
              <a:t>The study is aimed at answering some of the fundamental questions about the nature and extent</a:t>
            </a:r>
          </a:p>
          <a:p>
            <a:r>
              <a:rPr lang="en-US" sz="1200" b="0" i="0" u="none" strike="noStrike" kern="1200" baseline="0" dirty="0" smtClean="0">
                <a:solidFill>
                  <a:schemeClr val="tx1"/>
                </a:solidFill>
                <a:latin typeface="+mn-lt"/>
                <a:ea typeface="+mn-ea"/>
                <a:cs typeface="+mn-cs"/>
              </a:rPr>
              <a:t>of online education. Based on responses from over 2,800 colleges and universities, </a:t>
            </a:r>
          </a:p>
          <a:p>
            <a:r>
              <a:rPr lang="en-US" sz="1200" b="0" i="0" u="none" strike="noStrike" kern="1200" baseline="0" dirty="0" smtClean="0">
                <a:solidFill>
                  <a:schemeClr val="tx1"/>
                </a:solidFill>
                <a:latin typeface="+mn-lt"/>
                <a:ea typeface="+mn-ea"/>
                <a:cs typeface="+mn-cs"/>
              </a:rPr>
              <a:t>higher education in the United States.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3</a:t>
            </a:fld>
            <a:endParaRPr lang="en-US" dirty="0"/>
          </a:p>
        </p:txBody>
      </p:sp>
    </p:spTree>
    <p:extLst>
      <p:ext uri="{BB962C8B-B14F-4D97-AF65-F5344CB8AC3E}">
        <p14:creationId xmlns:p14="http://schemas.microsoft.com/office/powerpoint/2010/main" val="348627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RITA</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8</a:t>
            </a:fld>
            <a:endParaRPr lang="en-US" dirty="0"/>
          </a:p>
        </p:txBody>
      </p:sp>
    </p:spTree>
    <p:extLst>
      <p:ext uri="{BB962C8B-B14F-4D97-AF65-F5344CB8AC3E}">
        <p14:creationId xmlns:p14="http://schemas.microsoft.com/office/powerpoint/2010/main" val="327212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9</a:t>
            </a:fld>
            <a:endParaRPr lang="en-US" dirty="0"/>
          </a:p>
        </p:txBody>
      </p:sp>
    </p:spTree>
    <p:extLst>
      <p:ext uri="{BB962C8B-B14F-4D97-AF65-F5344CB8AC3E}">
        <p14:creationId xmlns:p14="http://schemas.microsoft.com/office/powerpoint/2010/main" val="236302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10</a:t>
            </a:fld>
            <a:endParaRPr lang="en-US" dirty="0"/>
          </a:p>
        </p:txBody>
      </p:sp>
    </p:spTree>
    <p:extLst>
      <p:ext uri="{BB962C8B-B14F-4D97-AF65-F5344CB8AC3E}">
        <p14:creationId xmlns:p14="http://schemas.microsoft.com/office/powerpoint/2010/main" val="307865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12</a:t>
            </a:fld>
            <a:endParaRPr lang="en-US" dirty="0"/>
          </a:p>
        </p:txBody>
      </p:sp>
    </p:spTree>
    <p:extLst>
      <p:ext uri="{BB962C8B-B14F-4D97-AF65-F5344CB8AC3E}">
        <p14:creationId xmlns:p14="http://schemas.microsoft.com/office/powerpoint/2010/main" val="307865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13</a:t>
            </a:fld>
            <a:endParaRPr lang="en-US" dirty="0"/>
          </a:p>
        </p:txBody>
      </p:sp>
    </p:spTree>
    <p:extLst>
      <p:ext uri="{BB962C8B-B14F-4D97-AF65-F5344CB8AC3E}">
        <p14:creationId xmlns:p14="http://schemas.microsoft.com/office/powerpoint/2010/main" val="307865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considering for…</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95D14FF-ED65-2C40-95FF-D4E7739C14AD}" type="slidenum">
              <a:rPr lang="en-US" smtClean="0"/>
              <a:pPr/>
              <a:t>17</a:t>
            </a:fld>
            <a:endParaRPr lang="en-US" dirty="0"/>
          </a:p>
        </p:txBody>
      </p:sp>
    </p:spTree>
    <p:extLst>
      <p:ext uri="{BB962C8B-B14F-4D97-AF65-F5344CB8AC3E}">
        <p14:creationId xmlns:p14="http://schemas.microsoft.com/office/powerpoint/2010/main" val="13982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70108"/>
            <a:ext cx="4038600" cy="4584025"/>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70108"/>
            <a:ext cx="4038600" cy="4584025"/>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457199" y="5554133"/>
            <a:ext cx="6841067" cy="802217"/>
          </a:xfrm>
        </p:spPr>
        <p:txBody>
          <a:bodyPr/>
          <a:lstStyle>
            <a:lvl1pPr>
              <a:defRPr/>
            </a:lvl1pPr>
          </a:lstStyle>
          <a:p>
            <a:pPr>
              <a:defRPr/>
            </a:pPr>
            <a:endParaRPr lang="en-US" dirty="0"/>
          </a:p>
        </p:txBody>
      </p:sp>
    </p:spTree>
    <p:extLst>
      <p:ext uri="{BB962C8B-B14F-4D97-AF65-F5344CB8AC3E}">
        <p14:creationId xmlns:p14="http://schemas.microsoft.com/office/powerpoint/2010/main" val="365435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29518"/>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71742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171742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180969"/>
            <a:ext cx="4041648" cy="38862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718304" y="2180969"/>
            <a:ext cx="4041775" cy="38862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12648"/>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618BC9F4-0546-9D43-A3EE-4C3978CEAD7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BC9F4-0546-9D43-A3EE-4C3978CEAD7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618BC9F4-0546-9D43-A3EE-4C3978CEAD7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p:txBody>
          <a:bodyPr/>
          <a:lstStyle/>
          <a:p>
            <a:fld id="{618BC9F4-0546-9D43-A3EE-4C3978CEAD7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41606" y="609131"/>
            <a:ext cx="8229600" cy="106680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618BC9F4-0546-9D43-A3EE-4C3978CEAD7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618BC9F4-0546-9D43-A3EE-4C3978CEAD7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4760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6501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90F14E3-8CE5-45F4-9EF7-27D8E5065CC0}" type="datetime1">
              <a:rPr lang="en-US" smtClean="0"/>
              <a:t>9/16/14</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9CEFC55-4D37-694A-B7E5-1090325B0935}" type="slidenum">
              <a:rPr lang="en-US"/>
              <a:pPr/>
              <a:t>‹#›</a:t>
            </a:fld>
            <a:endParaRPr lang="en-US" dirty="0"/>
          </a:p>
        </p:txBody>
      </p:sp>
    </p:spTree>
    <p:extLst>
      <p:ext uri="{BB962C8B-B14F-4D97-AF65-F5344CB8AC3E}">
        <p14:creationId xmlns:p14="http://schemas.microsoft.com/office/powerpoint/2010/main" val="11637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1459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5435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1459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5435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457199" y="5044375"/>
            <a:ext cx="6841067" cy="791459"/>
          </a:xfrm>
        </p:spPr>
        <p:txBody>
          <a:bodyPr/>
          <a:lstStyle>
            <a:lvl1pPr>
              <a:defRPr/>
            </a:lvl1pPr>
          </a:lstStyle>
          <a:p>
            <a:pPr>
              <a:defRPr/>
            </a:pPr>
            <a:endParaRPr lang="en-US" dirty="0"/>
          </a:p>
        </p:txBody>
      </p:sp>
    </p:spTree>
    <p:extLst>
      <p:ext uri="{BB962C8B-B14F-4D97-AF65-F5344CB8AC3E}">
        <p14:creationId xmlns:p14="http://schemas.microsoft.com/office/powerpoint/2010/main" val="359347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userDrawn="1"/>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8416"/>
            <a:ext cx="8229600" cy="106680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E806CDA-535D-DD4C-BA28-A6F7AB53FE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p>
            <a:fld id="{F9CEFC55-4D37-694A-B7E5-1090325B093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2484"/>
            <a:ext cx="8229600" cy="10668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92214"/>
            <a:ext cx="4038600" cy="4525963"/>
          </a:xfrm>
        </p:spPr>
        <p:txBody>
          <a:bodyPr/>
          <a:lstStyle>
            <a:lvl1pPr>
              <a:buClrTx/>
              <a:defRPr sz="2400"/>
            </a:lvl1pPr>
            <a:lvl2pPr>
              <a:defRPr sz="2000"/>
            </a:lvl2pPr>
            <a:lvl3pPr>
              <a:defRPr sz="18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792214"/>
            <a:ext cx="4038600" cy="4525963"/>
          </a:xfrm>
        </p:spPr>
        <p:txBody>
          <a:bodyPr/>
          <a:lstStyle>
            <a:lvl1pPr eaLnBrk="1" latinLnBrk="0" hangingPunct="1">
              <a:buClrTx/>
              <a:defRPr sz="2400"/>
            </a:lvl1pPr>
            <a:lvl2pPr eaLnBrk="1" latinLnBrk="0" hangingPunct="1">
              <a:defRPr sz="2000"/>
            </a:lvl2pPr>
            <a:lvl3pPr eaLnBrk="1" latinLnBrk="0" hangingPunct="1">
              <a:defRPr sz="1800"/>
            </a:lvl3pPr>
            <a:lvl4pPr eaLnBrk="1" latinLnBrk="0" hangingPunct="1">
              <a:defRPr sz="1800"/>
            </a:lvl4pPr>
            <a:lvl5pPr eaLnBrk="1" latinLnBrk="0" hangingPunct="1">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34677175-D47D-E141-94D6-46B2D5475E1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6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988678"/>
            <a:ext cx="8229600" cy="45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199" y="5564891"/>
            <a:ext cx="6841067" cy="791459"/>
          </a:xfrm>
          <a:prstGeom prst="rect">
            <a:avLst/>
          </a:prstGeom>
        </p:spPr>
        <p:txBody>
          <a:bodyPr vert="horz" lIns="91440" tIns="45720" rIns="91440" bIns="45720" rtlCol="0" anchor="t"/>
          <a:lstStyle>
            <a:lvl1pPr marL="457200" indent="-457200" algn="ctr">
              <a:defRPr sz="1800">
                <a:solidFill>
                  <a:schemeClr val="tx1"/>
                </a:solidFill>
                <a:ea typeface="+mn-ea"/>
              </a:defRPr>
            </a:lvl1pPr>
          </a:lstStyle>
          <a:p>
            <a:pPr>
              <a:defRPr/>
            </a:pPr>
            <a:endParaRPr lang="en-US" dirty="0"/>
          </a:p>
        </p:txBody>
      </p:sp>
    </p:spTree>
    <p:extLst>
      <p:ext uri="{BB962C8B-B14F-4D97-AF65-F5344CB8AC3E}">
        <p14:creationId xmlns:p14="http://schemas.microsoft.com/office/powerpoint/2010/main" val="1888758157"/>
      </p:ext>
    </p:extLst>
  </p:cSld>
  <p:clrMap bg1="lt1" tx1="dk1" bg2="lt2" tx2="dk2" accent1="accent1" accent2="accent2" accent3="accent3" accent4="accent4" accent5="accent5" accent6="accent6" hlink="hlink" folHlink="folHlink"/>
  <p:sldLayoutIdLst>
    <p:sldLayoutId id="2147483682" r:id="rId1"/>
    <p:sldLayoutId id="2147483679" r:id="rId2"/>
    <p:sldLayoutId id="2147483680" r:id="rId3"/>
    <p:sldLayoutId id="2147483681" r:id="rId4"/>
    <p:sldLayoutId id="2147483683" r:id="rId5"/>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2800" b="1"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25519"/>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48486"/>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18BC9F4-0546-9D43-A3EE-4C3978CEAD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1"/>
        </a:buClr>
        <a:buFont typeface="Georgia"/>
        <a:buChar char="•"/>
        <a:defRPr kumimoji="0" sz="2800" kern="1200">
          <a:solidFill>
            <a:schemeClr val="tx1"/>
          </a:solidFill>
          <a:latin typeface="Calibri" pitchFamily="34" charset="0"/>
          <a:ea typeface="+mn-ea"/>
          <a:cs typeface="Calibri" pitchFamily="34" charset="0"/>
        </a:defRPr>
      </a:lvl1pPr>
      <a:lvl2pPr marL="658368" indent="-246888" algn="l" rtl="0" eaLnBrk="1" latinLnBrk="0" hangingPunct="1">
        <a:spcBef>
          <a:spcPts val="300"/>
        </a:spcBef>
        <a:buClr>
          <a:schemeClr val="tx1"/>
        </a:buClr>
        <a:buFont typeface="Georgia"/>
        <a:buChar char="▫"/>
        <a:defRPr kumimoji="0" sz="2600" kern="1200">
          <a:solidFill>
            <a:schemeClr val="accent2"/>
          </a:solidFill>
          <a:latin typeface="Calibri" pitchFamily="34" charset="0"/>
          <a:ea typeface="+mn-ea"/>
          <a:cs typeface="Calibri" pitchFamily="34" charset="0"/>
        </a:defRPr>
      </a:lvl2pPr>
      <a:lvl3pPr marL="923544" indent="-219456" algn="l" rtl="0" eaLnBrk="1" latinLnBrk="0" hangingPunct="1">
        <a:spcBef>
          <a:spcPts val="300"/>
        </a:spcBef>
        <a:buClr>
          <a:schemeClr val="tx1"/>
        </a:buClr>
        <a:buFont typeface="Wingdings 2"/>
        <a:buChar char=""/>
        <a:defRPr kumimoji="0" sz="2400" kern="1200">
          <a:solidFill>
            <a:schemeClr val="accent1"/>
          </a:solidFill>
          <a:latin typeface="Calibri" pitchFamily="34" charset="0"/>
          <a:ea typeface="+mn-ea"/>
          <a:cs typeface="Calibri"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Calibri" pitchFamily="34" charset="0"/>
          <a:ea typeface="+mn-ea"/>
          <a:cs typeface="Calibri"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 Id="rId3"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png"/><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png"/><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png"/><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7078" y="423216"/>
            <a:ext cx="8428383" cy="3329677"/>
          </a:xfrm>
          <a:prstGeom prst="rect">
            <a:avLst/>
          </a:prstGeom>
        </p:spPr>
        <p:txBody>
          <a:bodyPr vert="horz" anchor="ctr">
            <a:no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sz="4000" b="1" dirty="0"/>
              <a:t>Casting a Research Net: A Voyage through QM, Interaction, and Performance in Online Courses</a:t>
            </a:r>
            <a:r>
              <a:rPr lang="en-US" dirty="0" smtClean="0"/>
              <a:t/>
            </a:r>
            <a:br>
              <a:rPr lang="en-US" dirty="0" smtClean="0"/>
            </a:br>
            <a:endParaRPr lang="en-US" sz="3200" b="1" dirty="0">
              <a:solidFill>
                <a:srgbClr val="000000"/>
              </a:solidFill>
            </a:endParaRPr>
          </a:p>
        </p:txBody>
      </p:sp>
      <p:sp>
        <p:nvSpPr>
          <p:cNvPr id="9" name="Subtitle 2"/>
          <p:cNvSpPr>
            <a:spLocks noGrp="1"/>
          </p:cNvSpPr>
          <p:nvPr>
            <p:ph type="subTitle" idx="1"/>
          </p:nvPr>
        </p:nvSpPr>
        <p:spPr>
          <a:xfrm>
            <a:off x="1371600" y="4120490"/>
            <a:ext cx="7772400" cy="1199704"/>
          </a:xfrm>
        </p:spPr>
        <p:txBody>
          <a:bodyPr anchor="ctr">
            <a:normAutofit/>
          </a:bodyPr>
          <a:lstStyle/>
          <a:p>
            <a:pPr algn="r"/>
            <a:r>
              <a:rPr lang="en-US" sz="2800" b="1" dirty="0" smtClean="0">
                <a:solidFill>
                  <a:srgbClr val="000000"/>
                </a:solidFill>
                <a:latin typeface="Calibri" pitchFamily="34" charset="0"/>
                <a:cs typeface="Calibri" pitchFamily="34" charset="0"/>
              </a:rPr>
              <a:t>Ramiro de la Rosa, Instructional Designer</a:t>
            </a:r>
          </a:p>
          <a:p>
            <a:pPr algn="r"/>
            <a:r>
              <a:rPr lang="en-US" sz="2800" b="1" dirty="0" smtClean="0">
                <a:solidFill>
                  <a:srgbClr val="000000"/>
                </a:solidFill>
                <a:latin typeface="Calibri" pitchFamily="34" charset="0"/>
                <a:cs typeface="Calibri" pitchFamily="34" charset="0"/>
              </a:rPr>
              <a:t>Rita Vela, Instructional Designer</a:t>
            </a:r>
            <a:endParaRPr lang="en-US" sz="2800" b="1" dirty="0">
              <a:solidFill>
                <a:srgbClr val="000000"/>
              </a:solidFill>
              <a:latin typeface="Calibri" pitchFamily="34" charset="0"/>
              <a:cs typeface="Calibri" pitchFamily="34"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93653"/>
            <a:ext cx="1796995" cy="2048574"/>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7742" y="6061575"/>
            <a:ext cx="1516258" cy="738831"/>
          </a:xfrm>
          <a:prstGeom prst="rect">
            <a:avLst/>
          </a:prstGeom>
        </p:spPr>
      </p:pic>
    </p:spTree>
    <p:extLst>
      <p:ext uri="{BB962C8B-B14F-4D97-AF65-F5344CB8AC3E}">
        <p14:creationId xmlns:p14="http://schemas.microsoft.com/office/powerpoint/2010/main" val="6134134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9900"/>
                </a:solidFill>
                <a:latin typeface="Calibri" pitchFamily="34" charset="0"/>
                <a:cs typeface="Calibri" pitchFamily="34" charset="0"/>
              </a:rPr>
              <a:t>Quality Matters General Standard 5</a:t>
            </a:r>
            <a:endParaRPr lang="en-US" dirty="0">
              <a:solidFill>
                <a:srgbClr val="009900"/>
              </a:solidFill>
              <a:latin typeface="Calibri" pitchFamily="34" charset="0"/>
              <a:cs typeface="Calibri" pitchFamily="34" charset="0"/>
            </a:endParaRPr>
          </a:p>
        </p:txBody>
      </p:sp>
      <p:sp>
        <p:nvSpPr>
          <p:cNvPr id="3" name="Content Placeholder 2"/>
          <p:cNvSpPr>
            <a:spLocks noGrp="1"/>
          </p:cNvSpPr>
          <p:nvPr>
            <p:ph sz="half" idx="1"/>
          </p:nvPr>
        </p:nvSpPr>
        <p:spPr>
          <a:xfrm>
            <a:off x="391212" y="1666198"/>
            <a:ext cx="4889126" cy="4708844"/>
          </a:xfrm>
        </p:spPr>
        <p:txBody>
          <a:bodyPr>
            <a:noAutofit/>
          </a:bodyPr>
          <a:lstStyle/>
          <a:p>
            <a:pPr>
              <a:buClr>
                <a:schemeClr val="tx1"/>
              </a:buClr>
            </a:pPr>
            <a:r>
              <a:rPr lang="en-US" sz="1700" dirty="0" smtClean="0"/>
              <a:t>GS 5.1: The learning activities promoted the achievement of the stated learning objectives.</a:t>
            </a:r>
            <a:endParaRPr lang="en-US" sz="1700" dirty="0">
              <a:solidFill>
                <a:schemeClr val="tx1"/>
              </a:solidFill>
            </a:endParaRPr>
          </a:p>
          <a:p>
            <a:pPr>
              <a:buClr>
                <a:schemeClr val="tx1"/>
              </a:buClr>
            </a:pPr>
            <a:r>
              <a:rPr lang="en-US" sz="1700" dirty="0" smtClean="0"/>
              <a:t>GS 5.2: Learning activities provided opportunities for interaction that support active learning.</a:t>
            </a:r>
            <a:endParaRPr lang="en-US" sz="1700" dirty="0" smtClean="0">
              <a:solidFill>
                <a:schemeClr val="tx1"/>
              </a:solidFill>
            </a:endParaRPr>
          </a:p>
          <a:p>
            <a:pPr>
              <a:buClr>
                <a:schemeClr val="tx1"/>
              </a:buClr>
            </a:pPr>
            <a:r>
              <a:rPr lang="en-US" sz="1700" dirty="0" smtClean="0">
                <a:solidFill>
                  <a:schemeClr val="tx1"/>
                </a:solidFill>
              </a:rPr>
              <a:t>GS 5.3 The instructor’s plan for classroom response time and feedback on assignments was clearly stated.</a:t>
            </a:r>
            <a:endParaRPr lang="en-US" sz="1700" dirty="0"/>
          </a:p>
          <a:p>
            <a:pPr>
              <a:buClr>
                <a:schemeClr val="tx1"/>
              </a:buClr>
            </a:pPr>
            <a:r>
              <a:rPr lang="en-US" sz="1700" dirty="0" smtClean="0">
                <a:solidFill>
                  <a:schemeClr val="tx1"/>
                </a:solidFill>
              </a:rPr>
              <a:t>GS 5.4: The requirements for student interaction were clearly articulated.</a:t>
            </a:r>
          </a:p>
          <a:p>
            <a:pPr marL="109728" indent="0">
              <a:buClr>
                <a:schemeClr val="tx1"/>
              </a:buClr>
              <a:buNone/>
            </a:pPr>
            <a:endParaRPr lang="en-US" sz="1700" b="1" dirty="0" smtClean="0"/>
          </a:p>
          <a:p>
            <a:pPr marL="897700" lvl="4" indent="-403225">
              <a:buClr>
                <a:schemeClr val="tx1"/>
              </a:buClr>
            </a:pPr>
            <a:r>
              <a:rPr lang="en-US" sz="1700" dirty="0">
                <a:solidFill>
                  <a:schemeClr val="tx1"/>
                </a:solidFill>
              </a:rPr>
              <a:t>Measured using a 5-point Likert scale:</a:t>
            </a:r>
          </a:p>
          <a:p>
            <a:pPr marL="1583500" lvl="6" indent="-403225">
              <a:buClr>
                <a:schemeClr val="tx1"/>
              </a:buClr>
              <a:buFont typeface="Arial"/>
              <a:buChar char="•"/>
            </a:pPr>
            <a:r>
              <a:rPr lang="en-US" sz="1700" dirty="0">
                <a:solidFill>
                  <a:schemeClr val="tx1"/>
                </a:solidFill>
                <a:latin typeface="Calibri" pitchFamily="34" charset="0"/>
                <a:cs typeface="Calibri" pitchFamily="34" charset="0"/>
              </a:rPr>
              <a:t>5 = </a:t>
            </a:r>
            <a:r>
              <a:rPr lang="en-US" sz="1700" dirty="0" smtClean="0">
                <a:solidFill>
                  <a:schemeClr val="tx1"/>
                </a:solidFill>
                <a:latin typeface="Calibri" pitchFamily="34" charset="0"/>
                <a:cs typeface="Calibri" pitchFamily="34" charset="0"/>
              </a:rPr>
              <a:t>“Strongly Agree”</a:t>
            </a:r>
            <a:endParaRPr lang="en-US" sz="1700" dirty="0">
              <a:solidFill>
                <a:schemeClr val="tx1"/>
              </a:solidFill>
              <a:latin typeface="Calibri" pitchFamily="34" charset="0"/>
              <a:cs typeface="Calibri" pitchFamily="34" charset="0"/>
            </a:endParaRPr>
          </a:p>
          <a:p>
            <a:pPr marL="1583500" lvl="6" indent="-403225">
              <a:buClr>
                <a:schemeClr val="tx1"/>
              </a:buClr>
              <a:buFont typeface="Arial"/>
              <a:buChar char="•"/>
            </a:pPr>
            <a:r>
              <a:rPr lang="en-US" sz="1700" dirty="0">
                <a:solidFill>
                  <a:schemeClr val="tx1"/>
                </a:solidFill>
                <a:latin typeface="Calibri" pitchFamily="34" charset="0"/>
                <a:cs typeface="Calibri" pitchFamily="34" charset="0"/>
              </a:rPr>
              <a:t>4 = </a:t>
            </a:r>
            <a:r>
              <a:rPr lang="en-US" sz="1700" dirty="0" smtClean="0">
                <a:solidFill>
                  <a:schemeClr val="tx1"/>
                </a:solidFill>
                <a:latin typeface="Calibri" pitchFamily="34" charset="0"/>
                <a:cs typeface="Calibri" pitchFamily="34" charset="0"/>
              </a:rPr>
              <a:t>“Agree”</a:t>
            </a:r>
            <a:endParaRPr lang="en-US" sz="1700" dirty="0">
              <a:solidFill>
                <a:schemeClr val="tx1"/>
              </a:solidFill>
              <a:latin typeface="Calibri" pitchFamily="34" charset="0"/>
              <a:cs typeface="Calibri" pitchFamily="34" charset="0"/>
            </a:endParaRPr>
          </a:p>
          <a:p>
            <a:pPr marL="1583500" lvl="6" indent="-403225">
              <a:buClr>
                <a:schemeClr val="tx1"/>
              </a:buClr>
              <a:buFont typeface="Arial"/>
              <a:buChar char="•"/>
            </a:pPr>
            <a:r>
              <a:rPr lang="en-US" sz="1700" dirty="0">
                <a:solidFill>
                  <a:schemeClr val="tx1"/>
                </a:solidFill>
                <a:latin typeface="Calibri" pitchFamily="34" charset="0"/>
                <a:cs typeface="Calibri" pitchFamily="34" charset="0"/>
              </a:rPr>
              <a:t>3 = </a:t>
            </a:r>
            <a:r>
              <a:rPr lang="en-US" sz="1700" dirty="0" smtClean="0">
                <a:solidFill>
                  <a:schemeClr val="tx1"/>
                </a:solidFill>
                <a:latin typeface="Calibri" pitchFamily="34" charset="0"/>
                <a:cs typeface="Calibri" pitchFamily="34" charset="0"/>
              </a:rPr>
              <a:t>“Neutral”</a:t>
            </a:r>
            <a:endParaRPr lang="en-US" sz="1700" dirty="0">
              <a:solidFill>
                <a:schemeClr val="tx1"/>
              </a:solidFill>
              <a:latin typeface="Calibri" pitchFamily="34" charset="0"/>
              <a:cs typeface="Calibri" pitchFamily="34" charset="0"/>
            </a:endParaRPr>
          </a:p>
          <a:p>
            <a:pPr marL="1583500" lvl="6" indent="-403225">
              <a:buClr>
                <a:schemeClr val="tx1"/>
              </a:buClr>
              <a:buFont typeface="Arial"/>
              <a:buChar char="•"/>
            </a:pPr>
            <a:r>
              <a:rPr lang="en-US" sz="1700" dirty="0">
                <a:solidFill>
                  <a:schemeClr val="tx1"/>
                </a:solidFill>
                <a:latin typeface="Calibri" pitchFamily="34" charset="0"/>
                <a:cs typeface="Calibri" pitchFamily="34" charset="0"/>
              </a:rPr>
              <a:t>2 = </a:t>
            </a:r>
            <a:r>
              <a:rPr lang="en-US" sz="1700" dirty="0" smtClean="0">
                <a:solidFill>
                  <a:schemeClr val="tx1"/>
                </a:solidFill>
                <a:latin typeface="Calibri" pitchFamily="34" charset="0"/>
                <a:cs typeface="Calibri" pitchFamily="34" charset="0"/>
              </a:rPr>
              <a:t>“Disagree”</a:t>
            </a:r>
            <a:endParaRPr lang="en-US" sz="1700" dirty="0">
              <a:solidFill>
                <a:schemeClr val="tx1"/>
              </a:solidFill>
              <a:latin typeface="Calibri" pitchFamily="34" charset="0"/>
              <a:cs typeface="Calibri" pitchFamily="34" charset="0"/>
            </a:endParaRPr>
          </a:p>
          <a:p>
            <a:pPr marL="1583500" lvl="6" indent="-403225">
              <a:buClr>
                <a:schemeClr val="tx1"/>
              </a:buClr>
              <a:buFont typeface="Arial"/>
              <a:buChar char="•"/>
            </a:pPr>
            <a:r>
              <a:rPr lang="en-US" sz="1700" dirty="0">
                <a:solidFill>
                  <a:schemeClr val="tx1"/>
                </a:solidFill>
                <a:latin typeface="Calibri" pitchFamily="34" charset="0"/>
                <a:cs typeface="Calibri" pitchFamily="34" charset="0"/>
              </a:rPr>
              <a:t>1 = </a:t>
            </a:r>
            <a:r>
              <a:rPr lang="en-US" sz="1700" dirty="0" smtClean="0">
                <a:solidFill>
                  <a:schemeClr val="tx1"/>
                </a:solidFill>
                <a:latin typeface="Calibri" pitchFamily="34" charset="0"/>
                <a:cs typeface="Calibri" pitchFamily="34" charset="0"/>
              </a:rPr>
              <a:t>“Strongly Disagree</a:t>
            </a: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a:p>
            <a:pPr marL="109728" indent="0">
              <a:buClr>
                <a:schemeClr val="tx1"/>
              </a:buClr>
              <a:buNone/>
            </a:pPr>
            <a:endParaRPr lang="en-US" sz="1600" b="1" dirty="0" smtClean="0"/>
          </a:p>
        </p:txBody>
      </p:sp>
      <p:pic>
        <p:nvPicPr>
          <p:cNvPr id="1026" name="Picture 2" descr="https://www.qualitymatters.org/sites/default/files/logo_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37161" y="2075654"/>
            <a:ext cx="2362200" cy="1800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66702" y="4094185"/>
            <a:ext cx="3187521" cy="1200329"/>
          </a:xfrm>
          <a:prstGeom prst="rect">
            <a:avLst/>
          </a:prstGeom>
        </p:spPr>
        <p:txBody>
          <a:bodyPr wrap="square">
            <a:spAutoFit/>
          </a:bodyPr>
          <a:lstStyle/>
          <a:p>
            <a:r>
              <a:rPr lang="en-US" dirty="0"/>
              <a:t>General Standard 5: Forms of interaction incorporated in the course motivate students and promote learning.</a:t>
            </a:r>
          </a:p>
        </p:txBody>
      </p:sp>
    </p:spTree>
    <p:extLst>
      <p:ext uri="{BB962C8B-B14F-4D97-AF65-F5344CB8AC3E}">
        <p14:creationId xmlns:p14="http://schemas.microsoft.com/office/powerpoint/2010/main" val="982939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Calibri" pitchFamily="34" charset="0"/>
                <a:cs typeface="Calibri" pitchFamily="34" charset="0"/>
              </a:rPr>
              <a:t>Leader Member Exchange</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pPr>
              <a:buClr>
                <a:schemeClr val="tx1"/>
              </a:buClr>
            </a:pPr>
            <a:r>
              <a:rPr lang="en-US" b="1" i="1" dirty="0">
                <a:solidFill>
                  <a:srgbClr val="0000FF"/>
                </a:solidFill>
                <a:latin typeface="Calibri" pitchFamily="34" charset="0"/>
                <a:cs typeface="Calibri" pitchFamily="34" charset="0"/>
              </a:rPr>
              <a:t>Leader-Member Exchange </a:t>
            </a:r>
            <a:r>
              <a:rPr lang="en-US" b="1" dirty="0">
                <a:solidFill>
                  <a:srgbClr val="0000FF"/>
                </a:solidFill>
                <a:latin typeface="Calibri" pitchFamily="34" charset="0"/>
                <a:cs typeface="Calibri" pitchFamily="34" charset="0"/>
              </a:rPr>
              <a:t>(LMX-7)</a:t>
            </a:r>
            <a:endParaRPr lang="en-US" dirty="0">
              <a:solidFill>
                <a:srgbClr val="0000FF"/>
              </a:solidFill>
              <a:latin typeface="Calibri" pitchFamily="34" charset="0"/>
              <a:cs typeface="Calibri" pitchFamily="34" charset="0"/>
            </a:endParaRPr>
          </a:p>
          <a:p>
            <a:pPr lvl="1">
              <a:buClr>
                <a:schemeClr val="tx1"/>
              </a:buClr>
              <a:buSzPct val="40000"/>
              <a:buFont typeface="Wingdings" pitchFamily="2" charset="2"/>
              <a:buChar char="q"/>
            </a:pPr>
            <a:r>
              <a:rPr lang="en-US" sz="2400" dirty="0">
                <a:solidFill>
                  <a:schemeClr val="tx1"/>
                </a:solidFill>
                <a:latin typeface="Calibri" pitchFamily="34" charset="0"/>
                <a:cs typeface="Calibri" pitchFamily="34" charset="0"/>
              </a:rPr>
              <a:t>Measured student’s perception of the </a:t>
            </a:r>
            <a:r>
              <a:rPr lang="en-US" sz="2400" b="1" dirty="0" smtClean="0">
                <a:solidFill>
                  <a:srgbClr val="0000FF"/>
                </a:solidFill>
                <a:latin typeface="Calibri" pitchFamily="34" charset="0"/>
                <a:cs typeface="Calibri" pitchFamily="34" charset="0"/>
              </a:rPr>
              <a:t>Level of Interaction </a:t>
            </a:r>
            <a:r>
              <a:rPr lang="en-US" sz="2400" b="1" dirty="0">
                <a:solidFill>
                  <a:srgbClr val="0000FF"/>
                </a:solidFill>
                <a:latin typeface="Calibri" pitchFamily="34" charset="0"/>
                <a:cs typeface="Calibri" pitchFamily="34" charset="0"/>
              </a:rPr>
              <a:t>(LMX)</a:t>
            </a:r>
            <a:r>
              <a:rPr lang="en-US" sz="2400" dirty="0">
                <a:solidFill>
                  <a:srgbClr val="0000FF"/>
                </a:solidFill>
                <a:latin typeface="Calibri" pitchFamily="34" charset="0"/>
                <a:cs typeface="Calibri" pitchFamily="34" charset="0"/>
              </a:rPr>
              <a:t> </a:t>
            </a:r>
            <a:r>
              <a:rPr lang="en-US" sz="2400" dirty="0">
                <a:solidFill>
                  <a:schemeClr val="tx1"/>
                </a:solidFill>
                <a:latin typeface="Calibri" pitchFamily="34" charset="0"/>
                <a:cs typeface="Calibri" pitchFamily="34" charset="0"/>
              </a:rPr>
              <a:t>with the instructor </a:t>
            </a:r>
          </a:p>
          <a:p>
            <a:pPr lvl="1">
              <a:buClr>
                <a:schemeClr val="tx1"/>
              </a:buClr>
              <a:buSzPct val="40000"/>
              <a:buFont typeface="Wingdings" pitchFamily="2" charset="2"/>
              <a:buChar char="q"/>
            </a:pPr>
            <a:r>
              <a:rPr lang="en-US" sz="2400" dirty="0">
                <a:solidFill>
                  <a:schemeClr val="tx1"/>
                </a:solidFill>
                <a:latin typeface="Calibri" pitchFamily="34" charset="0"/>
                <a:cs typeface="Calibri" pitchFamily="34" charset="0"/>
              </a:rPr>
              <a:t>LMX-7 is a seven-item instrument, which measures three dimensions of leader-member relationships: respect, trust, obligation </a:t>
            </a:r>
          </a:p>
          <a:p>
            <a:pPr lvl="1">
              <a:buClr>
                <a:schemeClr val="tx1"/>
              </a:buClr>
              <a:buSzPct val="40000"/>
              <a:buFont typeface="Wingdings" pitchFamily="2" charset="2"/>
              <a:buChar char="q"/>
            </a:pPr>
            <a:r>
              <a:rPr lang="en-US" sz="2400" dirty="0">
                <a:solidFill>
                  <a:schemeClr val="tx1"/>
                </a:solidFill>
                <a:latin typeface="Calibri" pitchFamily="34" charset="0"/>
                <a:cs typeface="Calibri" pitchFamily="34" charset="0"/>
              </a:rPr>
              <a:t>The LMX-7 uses a 5-point Likert scale, which scores between 7 points  (very low) to 35 points (very high) </a:t>
            </a:r>
          </a:p>
          <a:p>
            <a:pPr>
              <a:buClr>
                <a:schemeClr val="tx1"/>
              </a:buClr>
              <a:buSzPct val="40000"/>
              <a:buFont typeface="Wingdings" pitchFamily="2" charset="2"/>
              <a:buChar char="q"/>
            </a:pPr>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
        <p:nvSpPr>
          <p:cNvPr id="8" name="Footer Placeholder 4"/>
          <p:cNvSpPr txBox="1">
            <a:spLocks/>
          </p:cNvSpPr>
          <p:nvPr/>
        </p:nvSpPr>
        <p:spPr>
          <a:xfrm>
            <a:off x="1258477" y="5687440"/>
            <a:ext cx="6841067" cy="791459"/>
          </a:xfrm>
          <a:prstGeom prst="rect">
            <a:avLst/>
          </a:prstGeom>
        </p:spPr>
        <p:txBody>
          <a:bodyPr vert="horz" lIns="91440" tIns="45720" rIns="91440" bIns="45720" rtlCol="0" anchor="t"/>
          <a:lstStyle>
            <a:defPPr>
              <a:defRPr lang="en-US"/>
            </a:defPPr>
            <a:lvl1pPr marL="457200" indent="-45720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00163"/>
            <a:endParaRPr lang="en-US" dirty="0" smtClean="0">
              <a:solidFill>
                <a:prstClr val="black"/>
              </a:solidFill>
              <a:latin typeface="Helvetica" charset="0"/>
              <a:ea typeface="Helvetica" charset="0"/>
              <a:cs typeface="Helvetica" charset="0"/>
              <a:sym typeface="Helvetica" charset="0"/>
            </a:endParaRPr>
          </a:p>
          <a:p>
            <a:pPr defTabSz="1300163"/>
            <a:endParaRPr lang="en-US" dirty="0" smtClean="0">
              <a:solidFill>
                <a:prstClr val="black"/>
              </a:solidFill>
              <a:latin typeface="Helvetica" charset="0"/>
              <a:ea typeface="Helvetica" charset="0"/>
              <a:cs typeface="Helvetica" charset="0"/>
              <a:sym typeface="Helvetica" charset="0"/>
            </a:endParaRPr>
          </a:p>
          <a:p>
            <a:pPr defTabSz="1300163"/>
            <a:r>
              <a:rPr lang="en-US" dirty="0" smtClean="0">
                <a:solidFill>
                  <a:prstClr val="black"/>
                </a:solidFill>
                <a:latin typeface="Helvetica" charset="0"/>
                <a:ea typeface="Helvetica" charset="0"/>
                <a:cs typeface="Helvetica" charset="0"/>
                <a:sym typeface="Helvetica" charset="0"/>
              </a:rPr>
              <a:t>(Graen &amp; Uhi-Bien, 1995; Northouse, 2007)</a:t>
            </a:r>
            <a:endParaRPr lang="en-US" dirty="0" smtClean="0">
              <a:solidFill>
                <a:prstClr val="black"/>
              </a:solidFill>
              <a:latin typeface="Calibri"/>
            </a:endParaRPr>
          </a:p>
          <a:p>
            <a:endParaRPr lang="en-US" dirty="0" smtClean="0">
              <a:solidFill>
                <a:prstClr val="black"/>
              </a:solidFill>
              <a:latin typeface="Calibri"/>
            </a:endParaRPr>
          </a:p>
        </p:txBody>
      </p:sp>
    </p:spTree>
    <p:extLst>
      <p:ext uri="{BB962C8B-B14F-4D97-AF65-F5344CB8AC3E}">
        <p14:creationId xmlns:p14="http://schemas.microsoft.com/office/powerpoint/2010/main" val="2599202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latin typeface="Calibri" pitchFamily="34" charset="0"/>
                <a:cs typeface="Calibri" pitchFamily="34" charset="0"/>
              </a:rPr>
              <a:t>Expected Grade</a:t>
            </a:r>
            <a:r>
              <a:rPr lang="en-US" b="1" dirty="0">
                <a:latin typeface="Calibri" pitchFamily="34" charset="0"/>
                <a:cs typeface="Calibri" pitchFamily="34" charset="0"/>
              </a:rPr>
              <a:t> </a:t>
            </a:r>
            <a:endParaRPr lang="en-US" dirty="0">
              <a:latin typeface="Calibri" pitchFamily="34" charset="0"/>
              <a:cs typeface="Calibri" pitchFamily="34" charset="0"/>
            </a:endParaRPr>
          </a:p>
        </p:txBody>
      </p:sp>
      <p:sp>
        <p:nvSpPr>
          <p:cNvPr id="3" name="Content Placeholder 2"/>
          <p:cNvSpPr>
            <a:spLocks noGrp="1"/>
          </p:cNvSpPr>
          <p:nvPr>
            <p:ph sz="half" idx="1"/>
          </p:nvPr>
        </p:nvSpPr>
        <p:spPr>
          <a:xfrm>
            <a:off x="391212" y="1666198"/>
            <a:ext cx="4038600" cy="4067185"/>
          </a:xfrm>
        </p:spPr>
        <p:txBody>
          <a:bodyPr/>
          <a:lstStyle/>
          <a:p>
            <a:pPr>
              <a:buClr>
                <a:schemeClr val="tx1"/>
              </a:buClr>
            </a:pPr>
            <a:r>
              <a:rPr lang="en-US" dirty="0" smtClean="0">
                <a:latin typeface="Calibri" pitchFamily="34" charset="0"/>
                <a:cs typeface="Calibri" pitchFamily="34" charset="0"/>
              </a:rPr>
              <a:t>Students </a:t>
            </a:r>
            <a:r>
              <a:rPr lang="en-US" dirty="0">
                <a:latin typeface="Calibri" pitchFamily="34" charset="0"/>
                <a:cs typeface="Calibri" pitchFamily="34" charset="0"/>
              </a:rPr>
              <a:t>were asked:</a:t>
            </a:r>
          </a:p>
          <a:p>
            <a:pPr lvl="1">
              <a:buClr>
                <a:schemeClr val="tx1"/>
              </a:buClr>
            </a:pPr>
            <a:r>
              <a:rPr lang="en-US" dirty="0" smtClean="0">
                <a:solidFill>
                  <a:schemeClr val="tx1"/>
                </a:solidFill>
                <a:latin typeface="Calibri" pitchFamily="34" charset="0"/>
                <a:cs typeface="Calibri" pitchFamily="34" charset="0"/>
              </a:rPr>
              <a:t>What is your expected grade in this online course?</a:t>
            </a:r>
          </a:p>
          <a:p>
            <a:pPr lvl="2">
              <a:buClr>
                <a:schemeClr val="tx1"/>
              </a:buClr>
            </a:pPr>
            <a:r>
              <a:rPr lang="en-US" dirty="0" smtClean="0">
                <a:solidFill>
                  <a:schemeClr val="tx1"/>
                </a:solidFill>
                <a:latin typeface="Calibri" pitchFamily="34" charset="0"/>
                <a:cs typeface="Calibri" pitchFamily="34" charset="0"/>
              </a:rPr>
              <a:t>Measured as </a:t>
            </a:r>
          </a:p>
          <a:p>
            <a:pPr lvl="3">
              <a:buClr>
                <a:schemeClr val="tx1"/>
              </a:buClr>
              <a:buFont typeface="Wingdings" pitchFamily="2" charset="2"/>
              <a:buChar char="§"/>
            </a:pPr>
            <a:r>
              <a:rPr lang="en-US" dirty="0" smtClean="0">
                <a:solidFill>
                  <a:schemeClr val="tx1"/>
                </a:solidFill>
                <a:latin typeface="Calibri" pitchFamily="34" charset="0"/>
                <a:cs typeface="Calibri" pitchFamily="34" charset="0"/>
              </a:rPr>
              <a:t>A = 4</a:t>
            </a:r>
          </a:p>
          <a:p>
            <a:pPr lvl="3">
              <a:buClr>
                <a:schemeClr val="tx1"/>
              </a:buClr>
              <a:buFont typeface="Wingdings" pitchFamily="2" charset="2"/>
              <a:buChar char="§"/>
            </a:pPr>
            <a:r>
              <a:rPr lang="en-US" dirty="0" smtClean="0">
                <a:solidFill>
                  <a:schemeClr val="tx1"/>
                </a:solidFill>
                <a:latin typeface="Calibri" pitchFamily="34" charset="0"/>
                <a:cs typeface="Calibri" pitchFamily="34" charset="0"/>
              </a:rPr>
              <a:t>B = 3</a:t>
            </a:r>
          </a:p>
          <a:p>
            <a:pPr lvl="3">
              <a:buClr>
                <a:schemeClr val="tx1"/>
              </a:buClr>
              <a:buFont typeface="Wingdings" pitchFamily="2" charset="2"/>
              <a:buChar char="§"/>
            </a:pPr>
            <a:r>
              <a:rPr lang="en-US" dirty="0" smtClean="0">
                <a:solidFill>
                  <a:schemeClr val="tx1"/>
                </a:solidFill>
                <a:latin typeface="Calibri" pitchFamily="34" charset="0"/>
                <a:cs typeface="Calibri" pitchFamily="34" charset="0"/>
              </a:rPr>
              <a:t>C = 2</a:t>
            </a:r>
          </a:p>
          <a:p>
            <a:pPr lvl="3">
              <a:buClr>
                <a:schemeClr val="tx1"/>
              </a:buClr>
              <a:buFont typeface="Wingdings" pitchFamily="2" charset="2"/>
              <a:buChar char="§"/>
            </a:pPr>
            <a:r>
              <a:rPr lang="en-US" dirty="0" smtClean="0">
                <a:solidFill>
                  <a:schemeClr val="tx1"/>
                </a:solidFill>
                <a:latin typeface="Calibri" pitchFamily="34" charset="0"/>
                <a:cs typeface="Calibri" pitchFamily="34" charset="0"/>
              </a:rPr>
              <a:t>D = 1</a:t>
            </a:r>
          </a:p>
          <a:p>
            <a:pPr lvl="3">
              <a:buClr>
                <a:schemeClr val="tx1"/>
              </a:buClr>
              <a:buFont typeface="Wingdings" pitchFamily="2" charset="2"/>
              <a:buChar char="§"/>
            </a:pPr>
            <a:r>
              <a:rPr lang="en-US" dirty="0" smtClean="0">
                <a:solidFill>
                  <a:schemeClr val="tx1"/>
                </a:solidFill>
                <a:latin typeface="Calibri" pitchFamily="34" charset="0"/>
                <a:cs typeface="Calibri" pitchFamily="34" charset="0"/>
              </a:rPr>
              <a:t>F = 0</a:t>
            </a:r>
          </a:p>
          <a:p>
            <a:pPr>
              <a:buClr>
                <a:schemeClr val="tx1"/>
              </a:buClr>
            </a:pPr>
            <a:endParaRPr lang="en-US" sz="2400" b="1" dirty="0" smtClean="0">
              <a:latin typeface="Calibri" pitchFamily="34" charset="0"/>
              <a:cs typeface="Calibri" pitchFamily="34" charset="0"/>
            </a:endParaRPr>
          </a:p>
        </p:txBody>
      </p:sp>
      <p:pic>
        <p:nvPicPr>
          <p:cNvPr id="10" name="Content Placeholder 9" descr="grades.jpg"/>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80204" y="1403320"/>
            <a:ext cx="3974592" cy="3767328"/>
          </a:xfrm>
        </p:spPr>
      </p:pic>
      <p:sp>
        <p:nvSpPr>
          <p:cNvPr id="9" name="Footer Placeholder 4"/>
          <p:cNvSpPr txBox="1">
            <a:spLocks/>
          </p:cNvSpPr>
          <p:nvPr/>
        </p:nvSpPr>
        <p:spPr>
          <a:xfrm>
            <a:off x="1154783" y="5579037"/>
            <a:ext cx="6841067" cy="1154385"/>
          </a:xfrm>
          <a:prstGeom prst="rect">
            <a:avLst/>
          </a:prstGeom>
        </p:spPr>
        <p:txBody>
          <a:bodyPr vert="horz" lIns="91440" tIns="45720" rIns="91440" bIns="45720" rtlCol="0" anchor="t"/>
          <a:lstStyle>
            <a:defPPr>
              <a:defRPr lang="en-US"/>
            </a:defPPr>
            <a:lvl1pPr marL="457200" indent="-45720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solidFill>
                <a:prstClr val="black"/>
              </a:solidFill>
              <a:latin typeface="Calibri"/>
              <a:ea typeface="Helvetica" charset="0"/>
              <a:cs typeface="Helvetica" charset="0"/>
              <a:sym typeface="Helvetica" charset="0"/>
            </a:endParaRPr>
          </a:p>
          <a:p>
            <a:endParaRPr lang="en-US" dirty="0" smtClean="0">
              <a:solidFill>
                <a:prstClr val="black"/>
              </a:solidFill>
              <a:latin typeface="Calibri"/>
              <a:ea typeface="Helvetica" charset="0"/>
              <a:cs typeface="Helvetica" charset="0"/>
              <a:sym typeface="Helvetica" charset="0"/>
            </a:endParaRPr>
          </a:p>
          <a:p>
            <a:endParaRPr lang="en-US" dirty="0" smtClean="0">
              <a:solidFill>
                <a:prstClr val="black"/>
              </a:solidFill>
              <a:latin typeface="Calibri"/>
              <a:ea typeface="Helvetica" charset="0"/>
              <a:cs typeface="Helvetica" charset="0"/>
              <a:sym typeface="Helvetica" charset="0"/>
            </a:endParaRPr>
          </a:p>
          <a:p>
            <a:r>
              <a:rPr lang="en-US" dirty="0" smtClean="0">
                <a:solidFill>
                  <a:prstClr val="black"/>
                </a:solidFill>
                <a:latin typeface="Calibri"/>
                <a:ea typeface="Helvetica" charset="0"/>
                <a:cs typeface="Helvetica" charset="0"/>
                <a:sym typeface="Helvetica" charset="0"/>
              </a:rPr>
              <a:t>(Drouin, 2008)</a:t>
            </a:r>
            <a:endParaRPr lang="en-US" dirty="0" smtClean="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35385375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latin typeface="Calibri" pitchFamily="34" charset="0"/>
                <a:cs typeface="Calibri" pitchFamily="34" charset="0"/>
              </a:rPr>
              <a:t>Overall Online Interaction</a:t>
            </a:r>
            <a:endParaRPr lang="en-US" b="1" dirty="0">
              <a:latin typeface="Calibri" pitchFamily="34" charset="0"/>
              <a:cs typeface="Calibri" pitchFamily="34" charset="0"/>
            </a:endParaRPr>
          </a:p>
        </p:txBody>
      </p:sp>
      <p:sp>
        <p:nvSpPr>
          <p:cNvPr id="3" name="Content Placeholder 2"/>
          <p:cNvSpPr>
            <a:spLocks noGrp="1"/>
          </p:cNvSpPr>
          <p:nvPr>
            <p:ph sz="half" idx="1"/>
          </p:nvPr>
        </p:nvSpPr>
        <p:spPr>
          <a:xfrm>
            <a:off x="457200" y="1598325"/>
            <a:ext cx="4038600" cy="5184015"/>
          </a:xfrm>
        </p:spPr>
        <p:txBody>
          <a:bodyPr/>
          <a:lstStyle/>
          <a:p>
            <a:pPr>
              <a:buClr>
                <a:schemeClr val="tx1"/>
              </a:buClr>
            </a:pPr>
            <a:r>
              <a:rPr lang="en-US" dirty="0" smtClean="0">
                <a:latin typeface="Calibri" pitchFamily="34" charset="0"/>
                <a:cs typeface="Calibri" pitchFamily="34" charset="0"/>
              </a:rPr>
              <a:t>Students were asked:</a:t>
            </a:r>
          </a:p>
          <a:p>
            <a:pPr lvl="1">
              <a:buClr>
                <a:schemeClr val="tx1"/>
              </a:buClr>
            </a:pPr>
            <a:r>
              <a:rPr lang="en-US" sz="2400" dirty="0" smtClean="0">
                <a:solidFill>
                  <a:schemeClr val="tx1"/>
                </a:solidFill>
                <a:latin typeface="Calibri" pitchFamily="34" charset="0"/>
                <a:cs typeface="Calibri" pitchFamily="34" charset="0"/>
              </a:rPr>
              <a:t>How was the overall online interaction in this course?</a:t>
            </a:r>
          </a:p>
          <a:p>
            <a:pPr lvl="1">
              <a:buClr>
                <a:schemeClr val="tx1"/>
              </a:buClr>
            </a:pPr>
            <a:r>
              <a:rPr lang="en-US" sz="2400" dirty="0" smtClean="0">
                <a:solidFill>
                  <a:schemeClr val="tx1"/>
                </a:solidFill>
              </a:rPr>
              <a:t>What was the overall sense of community in this online course?</a:t>
            </a:r>
          </a:p>
          <a:p>
            <a:pPr lvl="1">
              <a:buClr>
                <a:schemeClr val="tx1"/>
              </a:buClr>
            </a:pPr>
            <a:r>
              <a:rPr lang="en-US" sz="2400" dirty="0" smtClean="0">
                <a:solidFill>
                  <a:schemeClr val="tx1"/>
                </a:solidFill>
                <a:latin typeface="Calibri" pitchFamily="34" charset="0"/>
                <a:cs typeface="Calibri" pitchFamily="34" charset="0"/>
              </a:rPr>
              <a:t>What was the overall quality of online discussions in this course?</a:t>
            </a:r>
          </a:p>
          <a:p>
            <a:pPr lvl="1">
              <a:buClr>
                <a:schemeClr val="tx1"/>
              </a:buClr>
            </a:pPr>
            <a:r>
              <a:rPr lang="en-US" sz="2400" dirty="0" smtClean="0">
                <a:solidFill>
                  <a:schemeClr val="tx1"/>
                </a:solidFill>
                <a:latin typeface="Calibri" pitchFamily="34" charset="0"/>
                <a:cs typeface="Calibri" pitchFamily="34" charset="0"/>
              </a:rPr>
              <a:t>Measured in a continuous scale</a:t>
            </a:r>
          </a:p>
          <a:p>
            <a:pPr>
              <a:buClr>
                <a:schemeClr val="tx1"/>
              </a:buClr>
            </a:pPr>
            <a:endParaRPr lang="en-US" sz="2000" dirty="0" smtClean="0">
              <a:latin typeface="Calibri" pitchFamily="34" charset="0"/>
              <a:cs typeface="Calibri" pitchFamily="34" charset="0"/>
            </a:endParaRPr>
          </a:p>
          <a:p>
            <a:pPr lvl="2">
              <a:buClr>
                <a:schemeClr val="tx1"/>
              </a:buClr>
            </a:pPr>
            <a:endParaRPr lang="en-US" dirty="0" smtClean="0">
              <a:latin typeface="Calibri" pitchFamily="34" charset="0"/>
              <a:cs typeface="Calibri" pitchFamily="34" charset="0"/>
            </a:endParaRPr>
          </a:p>
        </p:txBody>
      </p:sp>
      <p:sp>
        <p:nvSpPr>
          <p:cNvPr id="7" name="Content Placeholder 6"/>
          <p:cNvSpPr>
            <a:spLocks noGrp="1"/>
          </p:cNvSpPr>
          <p:nvPr>
            <p:ph sz="half" idx="2"/>
          </p:nvPr>
        </p:nvSpPr>
        <p:spPr/>
        <p:txBody>
          <a:bodyPr/>
          <a:lstStyle/>
          <a:p>
            <a:endParaRPr lang="en-US" dirty="0"/>
          </a:p>
        </p:txBody>
      </p:sp>
      <p:pic>
        <p:nvPicPr>
          <p:cNvPr id="10" name="Content Placeholder 8" descr="DSCN0710_small.jpg"/>
          <p:cNvPicPr>
            <a:picLocks noChangeAspect="1"/>
          </p:cNvPicPr>
          <p:nvPr/>
        </p:nvPicPr>
        <p:blipFill>
          <a:blip r:embed="rId3" cstate="email">
            <a:extLst>
              <a:ext uri="{28A0092B-C50C-407E-A947-70E740481C1C}">
                <a14:useLocalDpi xmlns:a14="http://schemas.microsoft.com/office/drawing/2010/main" val="0"/>
              </a:ext>
            </a:extLst>
          </a:blip>
          <a:srcRect t="7429" b="7429"/>
          <a:stretch>
            <a:fillRect/>
          </a:stretch>
        </p:blipFill>
        <p:spPr>
          <a:xfrm>
            <a:off x="4648200" y="1466349"/>
            <a:ext cx="4038600" cy="4584700"/>
          </a:xfrm>
          <a:prstGeom prst="rect">
            <a:avLst/>
          </a:prstGeom>
        </p:spPr>
      </p:pic>
      <p:sp>
        <p:nvSpPr>
          <p:cNvPr id="12" name="Footer Placeholder 4"/>
          <p:cNvSpPr txBox="1">
            <a:spLocks/>
          </p:cNvSpPr>
          <p:nvPr/>
        </p:nvSpPr>
        <p:spPr>
          <a:xfrm>
            <a:off x="1075266" y="6073538"/>
            <a:ext cx="6841067" cy="630645"/>
          </a:xfrm>
          <a:prstGeom prst="rect">
            <a:avLst/>
          </a:prstGeom>
        </p:spPr>
        <p:txBody>
          <a:bodyPr vert="horz" lIns="91440" tIns="45720" rIns="91440" bIns="45720" rtlCol="0" anchor="t"/>
          <a:lstStyle>
            <a:defPPr>
              <a:defRPr lang="en-US"/>
            </a:defPPr>
            <a:lvl1pPr marL="457200" indent="-45720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solidFill>
                <a:prstClr val="black"/>
              </a:solidFill>
              <a:latin typeface="Calibri"/>
              <a:ea typeface="Helvetica" charset="0"/>
              <a:cs typeface="Helvetica" charset="0"/>
              <a:sym typeface="Helvetica" charset="0"/>
            </a:endParaRPr>
          </a:p>
          <a:p>
            <a:r>
              <a:rPr lang="en-US" dirty="0" smtClean="0">
                <a:solidFill>
                  <a:prstClr val="black"/>
                </a:solidFill>
                <a:latin typeface="Calibri"/>
                <a:ea typeface="Helvetica" charset="0"/>
                <a:cs typeface="Helvetica" charset="0"/>
                <a:sym typeface="Helvetica" charset="0"/>
              </a:rPr>
              <a:t>(Drouin, 2008)</a:t>
            </a:r>
            <a:endParaRPr lang="en-US" dirty="0" smtClean="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18884146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0000FF"/>
                </a:solidFill>
                <a:latin typeface="Calibri" pitchFamily="34" charset="0"/>
                <a:cs typeface="Calibri" pitchFamily="34" charset="0"/>
              </a:rPr>
              <a:t>Sense of Community</a:t>
            </a:r>
          </a:p>
        </p:txBody>
      </p:sp>
      <p:sp>
        <p:nvSpPr>
          <p:cNvPr id="7" name="Content Placeholder 6"/>
          <p:cNvSpPr>
            <a:spLocks noGrp="1"/>
          </p:cNvSpPr>
          <p:nvPr>
            <p:ph sz="half" idx="1"/>
          </p:nvPr>
        </p:nvSpPr>
        <p:spPr>
          <a:xfrm>
            <a:off x="457200" y="1403741"/>
            <a:ext cx="4038600" cy="5038708"/>
          </a:xfrm>
        </p:spPr>
        <p:txBody>
          <a:bodyPr/>
          <a:lstStyle/>
          <a:p>
            <a:pPr marL="687388" lvl="3" indent="-403225">
              <a:buClr>
                <a:schemeClr val="tx1"/>
              </a:buClr>
            </a:pPr>
            <a:r>
              <a:rPr lang="en-US" sz="2400" dirty="0" smtClean="0">
                <a:solidFill>
                  <a:schemeClr val="tx1"/>
                </a:solidFill>
                <a:latin typeface="Calibri" pitchFamily="34" charset="0"/>
                <a:cs typeface="Calibri" pitchFamily="34" charset="0"/>
              </a:rPr>
              <a:t>Students </a:t>
            </a:r>
            <a:r>
              <a:rPr lang="en-US" sz="2400" dirty="0">
                <a:solidFill>
                  <a:schemeClr val="tx1"/>
                </a:solidFill>
                <a:latin typeface="Calibri" pitchFamily="34" charset="0"/>
                <a:cs typeface="Calibri" pitchFamily="34" charset="0"/>
              </a:rPr>
              <a:t>were asked:</a:t>
            </a:r>
          </a:p>
          <a:p>
            <a:pPr marL="897700" lvl="4" indent="-403225">
              <a:buClr>
                <a:schemeClr val="tx1"/>
              </a:buClr>
            </a:pPr>
            <a:r>
              <a:rPr lang="en-US" sz="2400" dirty="0">
                <a:solidFill>
                  <a:schemeClr val="tx1"/>
                </a:solidFill>
              </a:rPr>
              <a:t>What </a:t>
            </a:r>
            <a:r>
              <a:rPr lang="en-US" sz="2400" dirty="0" smtClean="0">
                <a:solidFill>
                  <a:schemeClr val="tx1"/>
                </a:solidFill>
              </a:rPr>
              <a:t>was </a:t>
            </a:r>
            <a:r>
              <a:rPr lang="en-US" sz="2400" dirty="0">
                <a:solidFill>
                  <a:schemeClr val="tx1"/>
                </a:solidFill>
              </a:rPr>
              <a:t>the overall sense of community in this online course</a:t>
            </a:r>
            <a:r>
              <a:rPr lang="en-US" sz="2400" dirty="0" smtClean="0">
                <a:solidFill>
                  <a:schemeClr val="tx1"/>
                </a:solidFill>
              </a:rPr>
              <a:t>?</a:t>
            </a:r>
          </a:p>
          <a:p>
            <a:pPr marL="897700" lvl="4" indent="-403225">
              <a:buClr>
                <a:schemeClr val="tx1"/>
              </a:buClr>
            </a:pPr>
            <a:r>
              <a:rPr lang="en-US" sz="2400" dirty="0" smtClean="0">
                <a:solidFill>
                  <a:schemeClr val="tx1"/>
                </a:solidFill>
              </a:rPr>
              <a:t>Measured </a:t>
            </a:r>
            <a:r>
              <a:rPr lang="en-US" sz="2400" dirty="0" smtClean="0">
                <a:solidFill>
                  <a:schemeClr val="tx1"/>
                </a:solidFill>
                <a:latin typeface="Calibri" pitchFamily="34" charset="0"/>
                <a:cs typeface="Calibri" pitchFamily="34" charset="0"/>
              </a:rPr>
              <a:t>using a 5</a:t>
            </a:r>
            <a:r>
              <a:rPr lang="en-US" sz="2400" dirty="0">
                <a:solidFill>
                  <a:schemeClr val="tx1"/>
                </a:solidFill>
                <a:latin typeface="Calibri" pitchFamily="34" charset="0"/>
                <a:cs typeface="Calibri" pitchFamily="34" charset="0"/>
              </a:rPr>
              <a:t>-point Likert </a:t>
            </a:r>
            <a:r>
              <a:rPr lang="en-US" sz="2400" dirty="0" smtClean="0">
                <a:solidFill>
                  <a:schemeClr val="tx1"/>
                </a:solidFill>
                <a:latin typeface="Calibri" pitchFamily="34" charset="0"/>
                <a:cs typeface="Calibri" pitchFamily="34" charset="0"/>
              </a:rPr>
              <a:t>scale:</a:t>
            </a:r>
          </a:p>
          <a:p>
            <a:pPr marL="1583500" lvl="6" indent="-403225">
              <a:buClr>
                <a:schemeClr val="tx1"/>
              </a:buClr>
              <a:buFont typeface="Arial"/>
              <a:buChar char="•"/>
            </a:pPr>
            <a:r>
              <a:rPr lang="en-US" sz="2200" dirty="0" smtClean="0">
                <a:solidFill>
                  <a:schemeClr val="tx1"/>
                </a:solidFill>
                <a:latin typeface="Calibri" pitchFamily="34" charset="0"/>
                <a:cs typeface="Calibri" pitchFamily="34" charset="0"/>
              </a:rPr>
              <a:t>5 </a:t>
            </a:r>
            <a:r>
              <a:rPr lang="en-US" sz="2200" dirty="0">
                <a:solidFill>
                  <a:schemeClr val="tx1"/>
                </a:solidFill>
                <a:latin typeface="Calibri" pitchFamily="34" charset="0"/>
                <a:cs typeface="Calibri" pitchFamily="34" charset="0"/>
              </a:rPr>
              <a:t>= </a:t>
            </a:r>
            <a:r>
              <a:rPr lang="en-US" sz="2200" dirty="0" smtClean="0">
                <a:solidFill>
                  <a:schemeClr val="tx1"/>
                </a:solidFill>
                <a:latin typeface="Calibri" pitchFamily="34" charset="0"/>
                <a:cs typeface="Calibri" pitchFamily="34" charset="0"/>
              </a:rPr>
              <a:t>“Very High”</a:t>
            </a:r>
            <a:endParaRPr lang="en-US" sz="2200" dirty="0">
              <a:solidFill>
                <a:schemeClr val="tx1"/>
              </a:solidFill>
              <a:latin typeface="Calibri" pitchFamily="34" charset="0"/>
              <a:cs typeface="Calibri" pitchFamily="34" charset="0"/>
            </a:endParaRPr>
          </a:p>
          <a:p>
            <a:pPr marL="1583500" lvl="6" indent="-403225">
              <a:buClr>
                <a:schemeClr val="tx1"/>
              </a:buClr>
              <a:buFont typeface="Arial"/>
              <a:buChar char="•"/>
            </a:pPr>
            <a:r>
              <a:rPr lang="en-US" sz="2200" dirty="0" smtClean="0">
                <a:solidFill>
                  <a:schemeClr val="tx1"/>
                </a:solidFill>
                <a:latin typeface="Calibri" pitchFamily="34" charset="0"/>
                <a:cs typeface="Calibri" pitchFamily="34" charset="0"/>
              </a:rPr>
              <a:t>4 </a:t>
            </a:r>
            <a:r>
              <a:rPr lang="en-US" sz="2200" dirty="0">
                <a:solidFill>
                  <a:schemeClr val="tx1"/>
                </a:solidFill>
                <a:latin typeface="Calibri" pitchFamily="34" charset="0"/>
                <a:cs typeface="Calibri" pitchFamily="34" charset="0"/>
              </a:rPr>
              <a:t>= </a:t>
            </a:r>
            <a:r>
              <a:rPr lang="en-US" sz="2200" dirty="0" smtClean="0">
                <a:solidFill>
                  <a:schemeClr val="tx1"/>
                </a:solidFill>
                <a:latin typeface="Calibri" pitchFamily="34" charset="0"/>
                <a:cs typeface="Calibri" pitchFamily="34" charset="0"/>
              </a:rPr>
              <a:t>“High”</a:t>
            </a:r>
            <a:endParaRPr lang="en-US" sz="2200" dirty="0">
              <a:solidFill>
                <a:schemeClr val="tx1"/>
              </a:solidFill>
              <a:latin typeface="Calibri" pitchFamily="34" charset="0"/>
              <a:cs typeface="Calibri" pitchFamily="34" charset="0"/>
            </a:endParaRPr>
          </a:p>
          <a:p>
            <a:pPr marL="1583500" lvl="6" indent="-403225">
              <a:buClr>
                <a:schemeClr val="tx1"/>
              </a:buClr>
              <a:buFont typeface="Arial"/>
              <a:buChar char="•"/>
            </a:pPr>
            <a:r>
              <a:rPr lang="en-US" sz="2200" dirty="0" smtClean="0">
                <a:solidFill>
                  <a:schemeClr val="tx1"/>
                </a:solidFill>
                <a:latin typeface="Calibri" pitchFamily="34" charset="0"/>
                <a:cs typeface="Calibri" pitchFamily="34" charset="0"/>
              </a:rPr>
              <a:t>3 </a:t>
            </a:r>
            <a:r>
              <a:rPr lang="en-US" sz="2200" dirty="0">
                <a:solidFill>
                  <a:schemeClr val="tx1"/>
                </a:solidFill>
                <a:latin typeface="Calibri" pitchFamily="34" charset="0"/>
                <a:cs typeface="Calibri" pitchFamily="34" charset="0"/>
              </a:rPr>
              <a:t>= </a:t>
            </a:r>
            <a:r>
              <a:rPr lang="en-US" sz="2200" dirty="0" smtClean="0">
                <a:solidFill>
                  <a:schemeClr val="tx1"/>
                </a:solidFill>
                <a:latin typeface="Calibri" pitchFamily="34" charset="0"/>
                <a:cs typeface="Calibri" pitchFamily="34" charset="0"/>
              </a:rPr>
              <a:t>“Moderate”</a:t>
            </a:r>
            <a:endParaRPr lang="en-US" sz="2200" dirty="0">
              <a:solidFill>
                <a:schemeClr val="tx1"/>
              </a:solidFill>
              <a:latin typeface="Calibri" pitchFamily="34" charset="0"/>
              <a:cs typeface="Calibri" pitchFamily="34" charset="0"/>
            </a:endParaRPr>
          </a:p>
          <a:p>
            <a:pPr marL="1583500" lvl="6" indent="-403225">
              <a:buClr>
                <a:schemeClr val="tx1"/>
              </a:buClr>
              <a:buFont typeface="Arial"/>
              <a:buChar char="•"/>
            </a:pPr>
            <a:r>
              <a:rPr lang="en-US" sz="2200" dirty="0" smtClean="0">
                <a:solidFill>
                  <a:schemeClr val="tx1"/>
                </a:solidFill>
                <a:latin typeface="Calibri" pitchFamily="34" charset="0"/>
                <a:cs typeface="Calibri" pitchFamily="34" charset="0"/>
              </a:rPr>
              <a:t>2 </a:t>
            </a:r>
            <a:r>
              <a:rPr lang="en-US" sz="2200" dirty="0">
                <a:solidFill>
                  <a:schemeClr val="tx1"/>
                </a:solidFill>
                <a:latin typeface="Calibri" pitchFamily="34" charset="0"/>
                <a:cs typeface="Calibri" pitchFamily="34" charset="0"/>
              </a:rPr>
              <a:t>= </a:t>
            </a:r>
            <a:r>
              <a:rPr lang="en-US" sz="2200" dirty="0" smtClean="0">
                <a:solidFill>
                  <a:schemeClr val="tx1"/>
                </a:solidFill>
                <a:latin typeface="Calibri" pitchFamily="34" charset="0"/>
                <a:cs typeface="Calibri" pitchFamily="34" charset="0"/>
              </a:rPr>
              <a:t>“Minimal”</a:t>
            </a:r>
            <a:endParaRPr lang="en-US" sz="2200" dirty="0">
              <a:solidFill>
                <a:schemeClr val="tx1"/>
              </a:solidFill>
              <a:latin typeface="Calibri" pitchFamily="34" charset="0"/>
              <a:cs typeface="Calibri" pitchFamily="34" charset="0"/>
            </a:endParaRPr>
          </a:p>
          <a:p>
            <a:pPr marL="1583500" lvl="6" indent="-403225">
              <a:buClr>
                <a:schemeClr val="tx1"/>
              </a:buClr>
              <a:buFont typeface="Arial"/>
              <a:buChar char="•"/>
            </a:pPr>
            <a:r>
              <a:rPr lang="en-US" sz="2200" dirty="0" smtClean="0">
                <a:solidFill>
                  <a:schemeClr val="tx1"/>
                </a:solidFill>
                <a:latin typeface="Calibri" pitchFamily="34" charset="0"/>
                <a:cs typeface="Calibri" pitchFamily="34" charset="0"/>
              </a:rPr>
              <a:t>1 </a:t>
            </a:r>
            <a:r>
              <a:rPr lang="en-US" sz="2200" dirty="0">
                <a:solidFill>
                  <a:schemeClr val="tx1"/>
                </a:solidFill>
                <a:latin typeface="Calibri" pitchFamily="34" charset="0"/>
                <a:cs typeface="Calibri" pitchFamily="34" charset="0"/>
              </a:rPr>
              <a:t>= </a:t>
            </a:r>
            <a:r>
              <a:rPr lang="en-US" sz="2200" dirty="0" smtClean="0">
                <a:solidFill>
                  <a:schemeClr val="tx1"/>
                </a:solidFill>
                <a:latin typeface="Calibri" pitchFamily="34" charset="0"/>
                <a:cs typeface="Calibri" pitchFamily="34" charset="0"/>
              </a:rPr>
              <a:t>“None”</a:t>
            </a:r>
          </a:p>
          <a:p>
            <a:pPr lvl="1"/>
            <a:endParaRPr lang="en-US" dirty="0">
              <a:latin typeface="Calibri" pitchFamily="34" charset="0"/>
              <a:cs typeface="Calibri" pitchFamily="34" charset="0"/>
            </a:endParaRPr>
          </a:p>
        </p:txBody>
      </p:sp>
      <p:sp>
        <p:nvSpPr>
          <p:cNvPr id="2" name="Content Placeholder 1"/>
          <p:cNvSpPr>
            <a:spLocks noGrp="1"/>
          </p:cNvSpPr>
          <p:nvPr>
            <p:ph sz="half" idx="2"/>
          </p:nvPr>
        </p:nvSpPr>
        <p:spPr/>
        <p:txBody>
          <a:bodyPr/>
          <a:lstStyle/>
          <a:p>
            <a:endParaRPr lang="en-US" dirty="0"/>
          </a:p>
        </p:txBody>
      </p:sp>
      <p:pic>
        <p:nvPicPr>
          <p:cNvPr id="8" name="Content Placeholder 8" descr="Screen-Shot-2012-08-27-at-2.11.49-PM.png"/>
          <p:cNvPicPr>
            <a:picLocks noChangeAspect="1"/>
          </p:cNvPicPr>
          <p:nvPr/>
        </p:nvPicPr>
        <p:blipFill>
          <a:blip r:embed="rId2">
            <a:extLst>
              <a:ext uri="{28A0092B-C50C-407E-A947-70E740481C1C}">
                <a14:useLocalDpi xmlns:a14="http://schemas.microsoft.com/office/drawing/2010/main" val="0"/>
              </a:ext>
            </a:extLst>
          </a:blip>
          <a:srcRect l="28433" r="28433"/>
          <a:stretch>
            <a:fillRect/>
          </a:stretch>
        </p:blipFill>
        <p:spPr>
          <a:xfrm>
            <a:off x="4648200" y="1488582"/>
            <a:ext cx="4038600" cy="4584025"/>
          </a:xfrm>
          <a:prstGeom prst="rect">
            <a:avLst/>
          </a:prstGeom>
        </p:spPr>
      </p:pic>
    </p:spTree>
    <p:extLst>
      <p:ext uri="{BB962C8B-B14F-4D97-AF65-F5344CB8AC3E}">
        <p14:creationId xmlns:p14="http://schemas.microsoft.com/office/powerpoint/2010/main" val="17040993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0000FF"/>
                </a:solidFill>
                <a:latin typeface="Calibri" pitchFamily="34" charset="0"/>
                <a:cs typeface="Calibri" pitchFamily="34" charset="0"/>
              </a:rPr>
              <a:t>Quality of Online </a:t>
            </a:r>
            <a:r>
              <a:rPr lang="en-US" b="1" dirty="0" smtClean="0">
                <a:solidFill>
                  <a:srgbClr val="0000FF"/>
                </a:solidFill>
                <a:latin typeface="Calibri" pitchFamily="34" charset="0"/>
                <a:cs typeface="Calibri" pitchFamily="34" charset="0"/>
              </a:rPr>
              <a:t>Discussion</a:t>
            </a:r>
            <a:endParaRPr lang="en-US" b="1" dirty="0">
              <a:solidFill>
                <a:srgbClr val="0000FF"/>
              </a:solidFill>
              <a:latin typeface="Calibri" pitchFamily="34" charset="0"/>
              <a:cs typeface="Calibri" pitchFamily="34" charset="0"/>
            </a:endParaRPr>
          </a:p>
        </p:txBody>
      </p:sp>
      <p:sp>
        <p:nvSpPr>
          <p:cNvPr id="7" name="Content Placeholder 6"/>
          <p:cNvSpPr>
            <a:spLocks noGrp="1"/>
          </p:cNvSpPr>
          <p:nvPr>
            <p:ph sz="half" idx="1"/>
          </p:nvPr>
        </p:nvSpPr>
        <p:spPr>
          <a:xfrm>
            <a:off x="457200" y="1450875"/>
            <a:ext cx="4038600" cy="5214223"/>
          </a:xfrm>
        </p:spPr>
        <p:txBody>
          <a:bodyPr/>
          <a:lstStyle/>
          <a:p>
            <a:pPr marL="687388" lvl="3" indent="-403225">
              <a:buClr>
                <a:schemeClr val="tx1"/>
              </a:buClr>
            </a:pPr>
            <a:r>
              <a:rPr lang="en-US" sz="2400" dirty="0" smtClean="0">
                <a:solidFill>
                  <a:schemeClr val="tx1"/>
                </a:solidFill>
                <a:latin typeface="Calibri" pitchFamily="34" charset="0"/>
                <a:cs typeface="Calibri" pitchFamily="34" charset="0"/>
              </a:rPr>
              <a:t>Students </a:t>
            </a:r>
            <a:r>
              <a:rPr lang="en-US" sz="2400" dirty="0">
                <a:solidFill>
                  <a:schemeClr val="tx1"/>
                </a:solidFill>
                <a:latin typeface="Calibri" pitchFamily="34" charset="0"/>
                <a:cs typeface="Calibri" pitchFamily="34" charset="0"/>
              </a:rPr>
              <a:t>were asked:</a:t>
            </a:r>
          </a:p>
          <a:p>
            <a:pPr marL="897700" lvl="4" indent="-403225">
              <a:buClr>
                <a:schemeClr val="tx1"/>
              </a:buClr>
            </a:pPr>
            <a:r>
              <a:rPr lang="en-US" sz="2400" dirty="0">
                <a:solidFill>
                  <a:schemeClr val="tx1"/>
                </a:solidFill>
              </a:rPr>
              <a:t>What was the overall quality of the </a:t>
            </a:r>
            <a:r>
              <a:rPr lang="en-US" sz="2400" dirty="0" smtClean="0">
                <a:solidFill>
                  <a:schemeClr val="tx1"/>
                </a:solidFill>
              </a:rPr>
              <a:t>online </a:t>
            </a:r>
            <a:r>
              <a:rPr lang="en-US" sz="2400" dirty="0">
                <a:solidFill>
                  <a:schemeClr val="tx1"/>
                </a:solidFill>
              </a:rPr>
              <a:t>discussions in this course</a:t>
            </a:r>
            <a:r>
              <a:rPr lang="en-US" sz="2400" dirty="0" smtClean="0">
                <a:solidFill>
                  <a:schemeClr val="tx1"/>
                </a:solidFill>
              </a:rPr>
              <a:t>?</a:t>
            </a:r>
          </a:p>
          <a:p>
            <a:pPr marL="897700" lvl="4" indent="-403225">
              <a:buClr>
                <a:schemeClr val="tx1"/>
              </a:buClr>
            </a:pPr>
            <a:r>
              <a:rPr lang="en-US" sz="2400" dirty="0" smtClean="0">
                <a:solidFill>
                  <a:schemeClr val="tx1"/>
                </a:solidFill>
              </a:rPr>
              <a:t>Measured </a:t>
            </a:r>
            <a:r>
              <a:rPr lang="en-US" sz="2400" dirty="0" smtClean="0">
                <a:solidFill>
                  <a:schemeClr val="tx1"/>
                </a:solidFill>
                <a:latin typeface="Calibri" pitchFamily="34" charset="0"/>
                <a:cs typeface="Calibri" pitchFamily="34" charset="0"/>
              </a:rPr>
              <a:t>using a 5-point Likert scale:</a:t>
            </a:r>
          </a:p>
          <a:p>
            <a:pPr lvl="3">
              <a:buClrTx/>
              <a:buSzPct val="80000"/>
              <a:buFont typeface="Arial" pitchFamily="34" charset="0"/>
              <a:buChar char="•"/>
            </a:pPr>
            <a:r>
              <a:rPr lang="en-US" sz="2400" dirty="0" smtClean="0">
                <a:solidFill>
                  <a:schemeClr val="tx1"/>
                </a:solidFill>
                <a:latin typeface="Calibri" pitchFamily="34" charset="0"/>
                <a:cs typeface="Calibri" pitchFamily="34" charset="0"/>
              </a:rPr>
              <a:t>5 = “Excellent”</a:t>
            </a:r>
          </a:p>
          <a:p>
            <a:pPr lvl="3">
              <a:buClrTx/>
              <a:buSzPct val="80000"/>
              <a:buFont typeface="Arial" pitchFamily="34" charset="0"/>
              <a:buChar char="•"/>
            </a:pPr>
            <a:r>
              <a:rPr lang="en-US" sz="2400" dirty="0" smtClean="0">
                <a:solidFill>
                  <a:schemeClr val="tx1"/>
                </a:solidFill>
                <a:latin typeface="Calibri" pitchFamily="34" charset="0"/>
                <a:cs typeface="Calibri" pitchFamily="34" charset="0"/>
              </a:rPr>
              <a:t>4 = “Above Average”</a:t>
            </a:r>
          </a:p>
          <a:p>
            <a:pPr lvl="3">
              <a:buClrTx/>
              <a:buSzPct val="80000"/>
              <a:buFont typeface="Arial" pitchFamily="34" charset="0"/>
              <a:buChar char="•"/>
            </a:pPr>
            <a:r>
              <a:rPr lang="en-US" sz="2400" dirty="0" smtClean="0">
                <a:solidFill>
                  <a:schemeClr val="tx1"/>
                </a:solidFill>
                <a:latin typeface="Calibri" pitchFamily="34" charset="0"/>
                <a:cs typeface="Calibri" pitchFamily="34" charset="0"/>
              </a:rPr>
              <a:t>3 = “Average”</a:t>
            </a:r>
          </a:p>
          <a:p>
            <a:pPr lvl="3">
              <a:buClrTx/>
              <a:buSzPct val="80000"/>
              <a:buFont typeface="Arial" pitchFamily="34" charset="0"/>
              <a:buChar char="•"/>
            </a:pPr>
            <a:r>
              <a:rPr lang="en-US" sz="2400" dirty="0" smtClean="0">
                <a:solidFill>
                  <a:schemeClr val="tx1"/>
                </a:solidFill>
                <a:latin typeface="Calibri" pitchFamily="34" charset="0"/>
                <a:cs typeface="Calibri" pitchFamily="34" charset="0"/>
              </a:rPr>
              <a:t>2 = “Below Average”</a:t>
            </a:r>
          </a:p>
          <a:p>
            <a:pPr lvl="3">
              <a:buClrTx/>
              <a:buSzPct val="80000"/>
              <a:buFont typeface="Arial" pitchFamily="34" charset="0"/>
              <a:buChar char="•"/>
            </a:pPr>
            <a:r>
              <a:rPr lang="en-US" sz="2400" dirty="0" smtClean="0">
                <a:solidFill>
                  <a:schemeClr val="tx1"/>
                </a:solidFill>
                <a:latin typeface="Calibri" pitchFamily="34" charset="0"/>
                <a:cs typeface="Calibri" pitchFamily="34" charset="0"/>
              </a:rPr>
              <a:t>1 = “Extremely Poor”</a:t>
            </a:r>
          </a:p>
          <a:p>
            <a:pPr lvl="1"/>
            <a:endParaRPr lang="en-US" dirty="0">
              <a:latin typeface="Calibri" pitchFamily="34" charset="0"/>
              <a:cs typeface="Calibri" pitchFamily="34" charset="0"/>
            </a:endParaRPr>
          </a:p>
        </p:txBody>
      </p:sp>
      <p:sp>
        <p:nvSpPr>
          <p:cNvPr id="2" name="Content Placeholder 1"/>
          <p:cNvSpPr>
            <a:spLocks noGrp="1"/>
          </p:cNvSpPr>
          <p:nvPr>
            <p:ph sz="half" idx="2"/>
          </p:nvPr>
        </p:nvSpPr>
        <p:spPr/>
        <p:txBody>
          <a:bodyPr/>
          <a:lstStyle/>
          <a:p>
            <a:endParaRPr lang="en-US" dirty="0"/>
          </a:p>
        </p:txBody>
      </p:sp>
      <p:pic>
        <p:nvPicPr>
          <p:cNvPr id="8" name="Content Placeholder 7" descr="screenshot_23.jpg"/>
          <p:cNvPicPr>
            <a:picLocks noChangeAspect="1"/>
          </p:cNvPicPr>
          <p:nvPr/>
        </p:nvPicPr>
        <p:blipFill>
          <a:blip r:embed="rId2"/>
          <a:srcRect t="-36354" b="-36354"/>
          <a:stretch>
            <a:fillRect/>
          </a:stretch>
        </p:blipFill>
        <p:spPr>
          <a:xfrm>
            <a:off x="4648200" y="970108"/>
            <a:ext cx="4038600" cy="4584025"/>
          </a:xfrm>
          <a:prstGeom prst="rect">
            <a:avLst/>
          </a:prstGeom>
        </p:spPr>
      </p:pic>
    </p:spTree>
    <p:extLst>
      <p:ext uri="{BB962C8B-B14F-4D97-AF65-F5344CB8AC3E}">
        <p14:creationId xmlns:p14="http://schemas.microsoft.com/office/powerpoint/2010/main" val="38270711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smtClean="0">
                <a:solidFill>
                  <a:srgbClr val="0000FF"/>
                </a:solidFill>
                <a:latin typeface="Calibri" pitchFamily="34" charset="0"/>
                <a:cs typeface="Calibri" pitchFamily="34" charset="0"/>
              </a:rPr>
              <a:t>Technology</a:t>
            </a:r>
            <a:endParaRPr lang="en-US" b="1" dirty="0">
              <a:solidFill>
                <a:srgbClr val="0000FF"/>
              </a:solidFill>
              <a:latin typeface="Calibri" pitchFamily="34" charset="0"/>
              <a:cs typeface="Calibri" pitchFamily="34" charset="0"/>
            </a:endParaRPr>
          </a:p>
        </p:txBody>
      </p:sp>
      <p:sp>
        <p:nvSpPr>
          <p:cNvPr id="7" name="Content Placeholder 6"/>
          <p:cNvSpPr>
            <a:spLocks noGrp="1"/>
          </p:cNvSpPr>
          <p:nvPr>
            <p:ph sz="half" idx="1"/>
          </p:nvPr>
        </p:nvSpPr>
        <p:spPr>
          <a:xfrm>
            <a:off x="457200" y="1450875"/>
            <a:ext cx="4038600" cy="5214223"/>
          </a:xfrm>
        </p:spPr>
        <p:txBody>
          <a:bodyPr>
            <a:normAutofit lnSpcReduction="10000"/>
          </a:bodyPr>
          <a:lstStyle/>
          <a:p>
            <a:pPr marL="687388" lvl="3" indent="-403225">
              <a:buClr>
                <a:schemeClr val="tx1"/>
              </a:buClr>
            </a:pPr>
            <a:r>
              <a:rPr lang="en-US" sz="2400" dirty="0" smtClean="0">
                <a:solidFill>
                  <a:schemeClr val="tx1"/>
                </a:solidFill>
                <a:latin typeface="Calibri" pitchFamily="34" charset="0"/>
                <a:cs typeface="Calibri" pitchFamily="34" charset="0"/>
              </a:rPr>
              <a:t>Students </a:t>
            </a:r>
            <a:r>
              <a:rPr lang="en-US" sz="2400" dirty="0">
                <a:solidFill>
                  <a:schemeClr val="tx1"/>
                </a:solidFill>
                <a:latin typeface="Calibri" pitchFamily="34" charset="0"/>
                <a:cs typeface="Calibri" pitchFamily="34" charset="0"/>
              </a:rPr>
              <a:t>were asked:</a:t>
            </a:r>
          </a:p>
          <a:p>
            <a:pPr marL="897700" lvl="4" indent="-403225">
              <a:buClr>
                <a:schemeClr val="tx1"/>
              </a:buClr>
            </a:pPr>
            <a:r>
              <a:rPr lang="en-US" sz="2400" dirty="0">
                <a:solidFill>
                  <a:schemeClr val="tx1"/>
                </a:solidFill>
              </a:rPr>
              <a:t>Did </a:t>
            </a:r>
            <a:r>
              <a:rPr lang="en-US" sz="2400" dirty="0" smtClean="0">
                <a:solidFill>
                  <a:schemeClr val="tx1"/>
                </a:solidFill>
              </a:rPr>
              <a:t>the </a:t>
            </a:r>
            <a:r>
              <a:rPr lang="en-US" sz="2400" dirty="0">
                <a:solidFill>
                  <a:schemeClr val="tx1"/>
                </a:solidFill>
              </a:rPr>
              <a:t>instructor foster interaction by incorporating such tools as blogs, wiki’s, </a:t>
            </a:r>
            <a:r>
              <a:rPr lang="en-US" sz="2400" dirty="0" smtClean="0">
                <a:solidFill>
                  <a:schemeClr val="tx1"/>
                </a:solidFill>
              </a:rPr>
              <a:t> </a:t>
            </a:r>
            <a:r>
              <a:rPr lang="en-US" sz="2400" dirty="0">
                <a:solidFill>
                  <a:schemeClr val="tx1"/>
                </a:solidFill>
              </a:rPr>
              <a:t>journals, </a:t>
            </a:r>
            <a:r>
              <a:rPr lang="en-US" sz="2400" dirty="0" smtClean="0">
                <a:solidFill>
                  <a:schemeClr val="tx1"/>
                </a:solidFill>
              </a:rPr>
              <a:t>discussion board, etc.?</a:t>
            </a:r>
          </a:p>
          <a:p>
            <a:pPr marL="897700" lvl="4" indent="-403225">
              <a:buClr>
                <a:schemeClr val="tx1"/>
              </a:buClr>
            </a:pPr>
            <a:r>
              <a:rPr lang="en-US" sz="2400" dirty="0" smtClean="0">
                <a:solidFill>
                  <a:schemeClr val="tx1"/>
                </a:solidFill>
              </a:rPr>
              <a:t>Measured </a:t>
            </a:r>
            <a:r>
              <a:rPr lang="en-US" sz="2400" dirty="0" smtClean="0">
                <a:solidFill>
                  <a:schemeClr val="tx1"/>
                </a:solidFill>
                <a:latin typeface="Calibri" pitchFamily="34" charset="0"/>
                <a:cs typeface="Calibri" pitchFamily="34" charset="0"/>
              </a:rPr>
              <a:t>using a 5-point Likert scale:</a:t>
            </a:r>
          </a:p>
          <a:p>
            <a:pPr lvl="3">
              <a:buClrTx/>
              <a:buSzPct val="80000"/>
              <a:buFont typeface="Arial" pitchFamily="34" charset="0"/>
              <a:buChar char="•"/>
            </a:pPr>
            <a:r>
              <a:rPr lang="en-US" sz="2400" dirty="0" smtClean="0">
                <a:solidFill>
                  <a:schemeClr val="tx1"/>
                </a:solidFill>
                <a:latin typeface="Calibri" pitchFamily="34" charset="0"/>
                <a:cs typeface="Calibri" pitchFamily="34" charset="0"/>
              </a:rPr>
              <a:t>5 = “7 or more”</a:t>
            </a:r>
          </a:p>
          <a:p>
            <a:pPr lvl="3">
              <a:buClrTx/>
              <a:buSzPct val="80000"/>
              <a:buFont typeface="Arial" pitchFamily="34" charset="0"/>
              <a:buChar char="•"/>
            </a:pPr>
            <a:r>
              <a:rPr lang="en-US" sz="2400" dirty="0" smtClean="0">
                <a:solidFill>
                  <a:schemeClr val="tx1"/>
                </a:solidFill>
                <a:latin typeface="Calibri" pitchFamily="34" charset="0"/>
                <a:cs typeface="Calibri" pitchFamily="34" charset="0"/>
              </a:rPr>
              <a:t>4 = “5-6 tools”</a:t>
            </a:r>
          </a:p>
          <a:p>
            <a:pPr lvl="3">
              <a:buClrTx/>
              <a:buSzPct val="80000"/>
              <a:buFont typeface="Arial" pitchFamily="34" charset="0"/>
              <a:buChar char="•"/>
            </a:pPr>
            <a:r>
              <a:rPr lang="en-US" sz="2400" dirty="0" smtClean="0">
                <a:solidFill>
                  <a:schemeClr val="tx1"/>
                </a:solidFill>
                <a:latin typeface="Calibri" pitchFamily="34" charset="0"/>
                <a:cs typeface="Calibri" pitchFamily="34" charset="0"/>
              </a:rPr>
              <a:t>3 = “3-4 tools”</a:t>
            </a:r>
          </a:p>
          <a:p>
            <a:pPr lvl="3">
              <a:buClrTx/>
              <a:buSzPct val="80000"/>
              <a:buFont typeface="Arial" pitchFamily="34" charset="0"/>
              <a:buChar char="•"/>
            </a:pPr>
            <a:r>
              <a:rPr lang="en-US" sz="2400" dirty="0" smtClean="0">
                <a:solidFill>
                  <a:schemeClr val="tx1"/>
                </a:solidFill>
                <a:latin typeface="Calibri" pitchFamily="34" charset="0"/>
                <a:cs typeface="Calibri" pitchFamily="34" charset="0"/>
              </a:rPr>
              <a:t>2 = “1-2 tools”</a:t>
            </a:r>
          </a:p>
          <a:p>
            <a:pPr lvl="3">
              <a:buClrTx/>
              <a:buSzPct val="80000"/>
              <a:buFont typeface="Arial" pitchFamily="34" charset="0"/>
              <a:buChar char="•"/>
            </a:pPr>
            <a:r>
              <a:rPr lang="en-US" sz="2400" dirty="0" smtClean="0">
                <a:solidFill>
                  <a:schemeClr val="tx1"/>
                </a:solidFill>
                <a:latin typeface="Calibri" pitchFamily="34" charset="0"/>
                <a:cs typeface="Calibri" pitchFamily="34" charset="0"/>
              </a:rPr>
              <a:t>1 = “0 tools”</a:t>
            </a:r>
          </a:p>
          <a:p>
            <a:pPr lvl="1"/>
            <a:endParaRPr lang="en-US" dirty="0">
              <a:latin typeface="Calibri" pitchFamily="34" charset="0"/>
              <a:cs typeface="Calibri" pitchFamily="34" charset="0"/>
            </a:endParaRPr>
          </a:p>
        </p:txBody>
      </p:sp>
      <p:pic>
        <p:nvPicPr>
          <p:cNvPr id="2050" name="Picture 2" descr="https://encrypted-tbn3.gstatic.com/images?q=tbn:ANd9GcQWtWJLwg-VBINTIZNYIUQ8ayl3km6d0b4t5XCUvlvM6xqZVJ4m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419" y="1542980"/>
            <a:ext cx="3741381" cy="37289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5419" y="1042953"/>
            <a:ext cx="1267253"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Blog</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6608063" y="4650481"/>
            <a:ext cx="207873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Wiki</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Rectangle 9"/>
          <p:cNvSpPr/>
          <p:nvPr/>
        </p:nvSpPr>
        <p:spPr>
          <a:xfrm>
            <a:off x="4437888" y="5462553"/>
            <a:ext cx="4340351" cy="523220"/>
          </a:xfrm>
          <a:prstGeom prst="rect">
            <a:avLst/>
          </a:prstGeom>
          <a:noFill/>
        </p:spPr>
        <p:txBody>
          <a:bodyPr wrap="squar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Discussion Board</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609688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Demographics</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457200" y="1384604"/>
            <a:ext cx="8229600" cy="5218532"/>
          </a:xfrm>
        </p:spPr>
        <p:txBody>
          <a:bodyPr/>
          <a:lstStyle/>
          <a:p>
            <a:pPr>
              <a:buClr>
                <a:schemeClr val="tx1"/>
              </a:buClr>
            </a:pPr>
            <a:r>
              <a:rPr lang="en-US" b="1" dirty="0" smtClean="0">
                <a:solidFill>
                  <a:srgbClr val="660066"/>
                </a:solidFill>
                <a:latin typeface="Calibri" pitchFamily="34" charset="0"/>
                <a:cs typeface="Calibri" pitchFamily="34" charset="0"/>
              </a:rPr>
              <a:t>Demographic survey</a:t>
            </a:r>
            <a:r>
              <a:rPr lang="en-US" b="1" dirty="0" smtClean="0">
                <a:latin typeface="Calibri" pitchFamily="34" charset="0"/>
                <a:cs typeface="Calibri" pitchFamily="34" charset="0"/>
              </a:rPr>
              <a:t> </a:t>
            </a:r>
            <a:r>
              <a:rPr lang="en-US" dirty="0" smtClean="0">
                <a:latin typeface="Calibri" pitchFamily="34" charset="0"/>
                <a:cs typeface="Calibri" pitchFamily="34" charset="0"/>
              </a:rPr>
              <a:t>created by the study investigator to collect participant demographics</a:t>
            </a:r>
          </a:p>
          <a:p>
            <a:pPr lvl="1">
              <a:buClr>
                <a:schemeClr val="tx1"/>
              </a:buClr>
            </a:pPr>
            <a:r>
              <a:rPr lang="en-US" sz="2400" b="1" dirty="0">
                <a:solidFill>
                  <a:srgbClr val="660066"/>
                </a:solidFill>
                <a:latin typeface="Calibri" pitchFamily="34" charset="0"/>
                <a:cs typeface="Calibri" pitchFamily="34" charset="0"/>
              </a:rPr>
              <a:t>Age </a:t>
            </a:r>
            <a:r>
              <a:rPr lang="en-US" sz="2400" dirty="0">
                <a:solidFill>
                  <a:srgbClr val="000000"/>
                </a:solidFill>
                <a:latin typeface="Calibri" pitchFamily="34" charset="0"/>
                <a:cs typeface="Calibri" pitchFamily="34" charset="0"/>
              </a:rPr>
              <a:t>– measured in years</a:t>
            </a:r>
          </a:p>
          <a:p>
            <a:pPr lvl="1">
              <a:buClr>
                <a:schemeClr val="tx1"/>
              </a:buClr>
            </a:pPr>
            <a:r>
              <a:rPr lang="en-US" sz="2400" b="1" dirty="0">
                <a:solidFill>
                  <a:srgbClr val="660066"/>
                </a:solidFill>
                <a:latin typeface="Calibri" pitchFamily="34" charset="0"/>
                <a:cs typeface="Calibri" pitchFamily="34" charset="0"/>
              </a:rPr>
              <a:t>Gender </a:t>
            </a:r>
            <a:r>
              <a:rPr lang="en-US" sz="2400" dirty="0">
                <a:solidFill>
                  <a:srgbClr val="000000"/>
                </a:solidFill>
                <a:latin typeface="Calibri" pitchFamily="34" charset="0"/>
                <a:cs typeface="Calibri" pitchFamily="34" charset="0"/>
              </a:rPr>
              <a:t>– measured as either male or female</a:t>
            </a:r>
          </a:p>
          <a:p>
            <a:pPr lvl="1">
              <a:buClr>
                <a:schemeClr val="tx1"/>
              </a:buClr>
            </a:pPr>
            <a:r>
              <a:rPr lang="en-US" sz="2400" b="1" dirty="0" smtClean="0">
                <a:solidFill>
                  <a:srgbClr val="660066"/>
                </a:solidFill>
                <a:latin typeface="Calibri" pitchFamily="34" charset="0"/>
                <a:cs typeface="Calibri" pitchFamily="34" charset="0"/>
              </a:rPr>
              <a:t>Ethnicity </a:t>
            </a:r>
            <a:r>
              <a:rPr lang="en-US" sz="2400" dirty="0">
                <a:solidFill>
                  <a:srgbClr val="000000"/>
                </a:solidFill>
                <a:latin typeface="Calibri" pitchFamily="34" charset="0"/>
                <a:cs typeface="Calibri" pitchFamily="34" charset="0"/>
              </a:rPr>
              <a:t>– measured using the U.S. Census </a:t>
            </a:r>
            <a:r>
              <a:rPr lang="en-US" sz="2400" dirty="0" smtClean="0">
                <a:solidFill>
                  <a:srgbClr val="000000"/>
                </a:solidFill>
                <a:latin typeface="Calibri" pitchFamily="34" charset="0"/>
                <a:cs typeface="Calibri" pitchFamily="34" charset="0"/>
              </a:rPr>
              <a:t>guidelines</a:t>
            </a:r>
          </a:p>
          <a:p>
            <a:pPr lvl="1">
              <a:buClr>
                <a:schemeClr val="tx1"/>
              </a:buClr>
            </a:pPr>
            <a:r>
              <a:rPr lang="en-US" sz="2400" b="1" dirty="0">
                <a:solidFill>
                  <a:srgbClr val="660066"/>
                </a:solidFill>
              </a:rPr>
              <a:t>Number of Online Courses Enrolled this Semester </a:t>
            </a:r>
            <a:r>
              <a:rPr lang="en-US" sz="2400" dirty="0">
                <a:solidFill>
                  <a:srgbClr val="000000"/>
                </a:solidFill>
              </a:rPr>
              <a:t>– measured as a continuous variable</a:t>
            </a:r>
            <a:endParaRPr lang="en-US" sz="2400" b="1" dirty="0">
              <a:solidFill>
                <a:srgbClr val="660066"/>
              </a:solidFill>
            </a:endParaRPr>
          </a:p>
          <a:p>
            <a:pPr lvl="1">
              <a:buClr>
                <a:schemeClr val="tx1"/>
              </a:buClr>
            </a:pPr>
            <a:r>
              <a:rPr lang="en-US" sz="2400" b="1" dirty="0">
                <a:solidFill>
                  <a:srgbClr val="660066"/>
                </a:solidFill>
              </a:rPr>
              <a:t>Number of Online Courses Taken in the Past</a:t>
            </a:r>
            <a:r>
              <a:rPr lang="en-US" sz="2400" dirty="0">
                <a:solidFill>
                  <a:srgbClr val="000000"/>
                </a:solidFill>
              </a:rPr>
              <a:t>– measured as a continuous variable</a:t>
            </a:r>
            <a:endParaRPr lang="en-US" sz="2400" b="1" dirty="0">
              <a:solidFill>
                <a:srgbClr val="660066"/>
              </a:solidFill>
            </a:endParaRPr>
          </a:p>
          <a:p>
            <a:pPr lvl="1">
              <a:buClr>
                <a:schemeClr val="tx1"/>
              </a:buClr>
            </a:pPr>
            <a:endParaRPr lang="en-US" sz="2400" dirty="0">
              <a:solidFill>
                <a:srgbClr val="000000"/>
              </a:solidFill>
              <a:latin typeface="Calibri" pitchFamily="34" charset="0"/>
              <a:cs typeface="Calibri" pitchFamily="34" charset="0"/>
            </a:endParaRPr>
          </a:p>
          <a:p>
            <a:pPr marL="857250" lvl="3" indent="0">
              <a:buNone/>
            </a:pPr>
            <a:endParaRPr lang="en-US" sz="2400" b="1" dirty="0" smtClean="0">
              <a:solidFill>
                <a:srgbClr val="660066"/>
              </a:solidFill>
              <a:latin typeface="Calibri" pitchFamily="34" charset="0"/>
              <a:cs typeface="Calibri" pitchFamily="34" charset="0"/>
            </a:endParaRPr>
          </a:p>
        </p:txBody>
      </p:sp>
    </p:spTree>
    <p:extLst>
      <p:ext uri="{BB962C8B-B14F-4D97-AF65-F5344CB8AC3E}">
        <p14:creationId xmlns:p14="http://schemas.microsoft.com/office/powerpoint/2010/main" val="34758819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latin typeface="Calibri" pitchFamily="34" charset="0"/>
                <a:cs typeface="Calibri" pitchFamily="34" charset="0"/>
              </a:rPr>
              <a:t>Research Questions</a:t>
            </a:r>
            <a:endParaRPr lang="en-US"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Research Question 1</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lvl="1" indent="0">
              <a:lnSpc>
                <a:spcPct val="120000"/>
              </a:lnSpc>
              <a:buNone/>
            </a:pPr>
            <a:r>
              <a:rPr lang="en-US" sz="2800" dirty="0" smtClean="0">
                <a:solidFill>
                  <a:schemeClr val="tx1"/>
                </a:solidFill>
                <a:latin typeface="Calibri" pitchFamily="34" charset="0"/>
                <a:cs typeface="Calibri" pitchFamily="34" charset="0"/>
              </a:rPr>
              <a:t>H01: Is there a relationship between student’s perceived </a:t>
            </a:r>
            <a:r>
              <a:rPr lang="en-US" sz="2800" b="1" dirty="0" smtClean="0">
                <a:solidFill>
                  <a:srgbClr val="008000"/>
                </a:solidFill>
                <a:latin typeface="Calibri" pitchFamily="34" charset="0"/>
                <a:cs typeface="Calibri" pitchFamily="34" charset="0"/>
              </a:rPr>
              <a:t>Level of Interaction and </a:t>
            </a:r>
            <a:r>
              <a:rPr lang="en-US" sz="2800" b="1" dirty="0">
                <a:solidFill>
                  <a:srgbClr val="008000"/>
                </a:solidFill>
              </a:rPr>
              <a:t>E</a:t>
            </a:r>
            <a:r>
              <a:rPr lang="en-US" sz="2800" b="1" dirty="0" smtClean="0">
                <a:solidFill>
                  <a:srgbClr val="008000"/>
                </a:solidFill>
                <a:latin typeface="Calibri" pitchFamily="34" charset="0"/>
                <a:cs typeface="Calibri" pitchFamily="34" charset="0"/>
              </a:rPr>
              <a:t>ngagement (QM Standard 5) </a:t>
            </a:r>
            <a:r>
              <a:rPr lang="en-US" sz="2800" dirty="0" smtClean="0">
                <a:solidFill>
                  <a:schemeClr val="tx1"/>
                </a:solidFill>
                <a:latin typeface="Calibri" pitchFamily="34" charset="0"/>
                <a:cs typeface="Calibri" pitchFamily="34" charset="0"/>
              </a:rPr>
              <a:t>with the instructor and</a:t>
            </a:r>
            <a:r>
              <a:rPr lang="en-US" sz="2800" dirty="0" smtClean="0">
                <a:latin typeface="Calibri" pitchFamily="34" charset="0"/>
                <a:cs typeface="Calibri" pitchFamily="34" charset="0"/>
              </a:rPr>
              <a:t> </a:t>
            </a:r>
            <a:r>
              <a:rPr lang="en-US" sz="2800" b="1" dirty="0" smtClean="0">
                <a:solidFill>
                  <a:srgbClr val="3366FF"/>
                </a:solidFill>
                <a:latin typeface="Calibri" pitchFamily="34" charset="0"/>
                <a:cs typeface="Calibri" pitchFamily="34" charset="0"/>
              </a:rPr>
              <a:t>Expected Grade</a:t>
            </a:r>
            <a:r>
              <a:rPr lang="en-US" sz="2800" b="1" dirty="0" smtClean="0">
                <a:latin typeface="Calibri" pitchFamily="34" charset="0"/>
                <a:cs typeface="Calibri" pitchFamily="34" charset="0"/>
              </a:rPr>
              <a:t> </a:t>
            </a:r>
            <a:r>
              <a:rPr lang="en-US" sz="2800" dirty="0" smtClean="0">
                <a:solidFill>
                  <a:schemeClr val="tx1"/>
                </a:solidFill>
                <a:latin typeface="Calibri" pitchFamily="34" charset="0"/>
                <a:cs typeface="Calibri" pitchFamily="34" charset="0"/>
              </a:rPr>
              <a:t>in the online course when considering students’</a:t>
            </a:r>
            <a:r>
              <a:rPr lang="en-US" sz="2800" dirty="0" smtClean="0">
                <a:latin typeface="Calibri" pitchFamily="34" charset="0"/>
                <a:cs typeface="Calibri" pitchFamily="34" charset="0"/>
              </a:rPr>
              <a:t> </a:t>
            </a:r>
            <a:r>
              <a:rPr lang="en-US" sz="2800" b="1" dirty="0">
                <a:solidFill>
                  <a:srgbClr val="660066"/>
                </a:solidFill>
                <a:latin typeface="Calibri" pitchFamily="34" charset="0"/>
                <a:cs typeface="Calibri" pitchFamily="34" charset="0"/>
              </a:rPr>
              <a:t>age, </a:t>
            </a:r>
            <a:r>
              <a:rPr lang="en-US" sz="2800" b="1" dirty="0" smtClean="0">
                <a:solidFill>
                  <a:srgbClr val="660066"/>
                </a:solidFill>
                <a:latin typeface="Calibri" pitchFamily="34" charset="0"/>
                <a:cs typeface="Calibri" pitchFamily="34" charset="0"/>
              </a:rPr>
              <a:t>gender, ethnicity, number </a:t>
            </a:r>
            <a:r>
              <a:rPr lang="en-US" sz="2800" b="1" dirty="0">
                <a:solidFill>
                  <a:srgbClr val="660066"/>
                </a:solidFill>
                <a:latin typeface="Calibri" pitchFamily="34" charset="0"/>
                <a:cs typeface="Calibri" pitchFamily="34" charset="0"/>
              </a:rPr>
              <a:t>of online courses enrolled this semester, and number of online courses taken in the past</a:t>
            </a:r>
            <a:endParaRPr lang="en-US" sz="2800" dirty="0">
              <a:latin typeface="Calibri" pitchFamily="34" charset="0"/>
              <a:cs typeface="Calibri" pitchFamily="34" charset="0"/>
            </a:endParaRPr>
          </a:p>
          <a:p>
            <a:pPr marL="0" lvl="1" indent="0">
              <a:lnSpc>
                <a:spcPct val="120000"/>
              </a:lnSpc>
              <a:buNone/>
            </a:pPr>
            <a:endParaRPr lang="en-US" sz="2800" dirty="0" smtClean="0">
              <a:latin typeface="Calibri" pitchFamily="34" charset="0"/>
              <a:cs typeface="Calibri" pitchFamily="34" charset="0"/>
            </a:endParaRPr>
          </a:p>
        </p:txBody>
      </p:sp>
    </p:spTree>
    <p:extLst>
      <p:ext uri="{BB962C8B-B14F-4D97-AF65-F5344CB8AC3E}">
        <p14:creationId xmlns:p14="http://schemas.microsoft.com/office/powerpoint/2010/main" val="14163888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p:txBody>
          <a:bodyPr/>
          <a:lstStyle/>
          <a:p>
            <a:r>
              <a:rPr lang="en-US" dirty="0" smtClean="0"/>
              <a:t>About the Presenters</a:t>
            </a:r>
            <a:endParaRPr lang="en-US" dirty="0"/>
          </a:p>
        </p:txBody>
      </p:sp>
      <p:sp>
        <p:nvSpPr>
          <p:cNvPr id="6" name="Content Placeholder 4"/>
          <p:cNvSpPr txBox="1">
            <a:spLocks/>
          </p:cNvSpPr>
          <p:nvPr/>
        </p:nvSpPr>
        <p:spPr>
          <a:xfrm>
            <a:off x="5311248" y="3888124"/>
            <a:ext cx="2789529" cy="2257891"/>
          </a:xfrm>
          <a:prstGeom prst="rect">
            <a:avLst/>
          </a:prstGeom>
        </p:spPr>
        <p:txBody>
          <a:bodyPr vert="horz" lIns="0" tIns="45720" rIns="0" bIns="45720" rtlCol="0">
            <a:normAutofit/>
          </a:bodyPr>
          <a:lstStyle>
            <a:lvl1pPr marL="282575" indent="-282575" algn="l" defTabSz="457200" rtl="0" eaLnBrk="1" latinLnBrk="0" hangingPunct="1">
              <a:spcBef>
                <a:spcPts val="1776"/>
              </a:spcBef>
              <a:buClr>
                <a:schemeClr val="accent1"/>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Rita Vela</a:t>
            </a:r>
          </a:p>
          <a:p>
            <a:pPr lvl="1"/>
            <a:r>
              <a:rPr lang="en-US" dirty="0" smtClean="0"/>
              <a:t>Instructional Designer II</a:t>
            </a:r>
          </a:p>
          <a:p>
            <a:pPr lvl="1"/>
            <a:r>
              <a:rPr lang="en-US" dirty="0" smtClean="0"/>
              <a:t>MEd Instructional Technology</a:t>
            </a:r>
          </a:p>
          <a:p>
            <a:pPr lvl="1"/>
            <a:r>
              <a:rPr lang="en-US" dirty="0" smtClean="0"/>
              <a:t>13 years in field</a:t>
            </a:r>
          </a:p>
        </p:txBody>
      </p:sp>
      <p:sp>
        <p:nvSpPr>
          <p:cNvPr id="7" name="Content Placeholder 4"/>
          <p:cNvSpPr txBox="1">
            <a:spLocks/>
          </p:cNvSpPr>
          <p:nvPr/>
        </p:nvSpPr>
        <p:spPr>
          <a:xfrm>
            <a:off x="591069" y="3888124"/>
            <a:ext cx="3255586" cy="2257891"/>
          </a:xfrm>
          <a:prstGeom prst="rect">
            <a:avLst/>
          </a:prstGeom>
        </p:spPr>
        <p:txBody>
          <a:bodyPr vert="horz" lIns="0" tIns="45720" rIns="0" bIns="45720" rtlCol="0">
            <a:normAutofit/>
          </a:bodyPr>
          <a:lstStyle>
            <a:lvl1pPr marL="282575" indent="-282575" algn="l" defTabSz="457200" rtl="0" eaLnBrk="1" latinLnBrk="0" hangingPunct="1">
              <a:spcBef>
                <a:spcPts val="1776"/>
              </a:spcBef>
              <a:buClr>
                <a:schemeClr val="accent1"/>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Dr. Ram de la Rosa</a:t>
            </a:r>
          </a:p>
          <a:p>
            <a:pPr lvl="1"/>
            <a:r>
              <a:rPr lang="en-US" dirty="0" smtClean="0"/>
              <a:t>Asst. Director OL</a:t>
            </a:r>
          </a:p>
          <a:p>
            <a:pPr lvl="1"/>
            <a:r>
              <a:rPr lang="en-US" dirty="0" smtClean="0"/>
              <a:t>PhD Leadership</a:t>
            </a:r>
          </a:p>
          <a:p>
            <a:pPr lvl="1"/>
            <a:r>
              <a:rPr lang="en-US" dirty="0"/>
              <a:t>MEd Instructional Technology</a:t>
            </a:r>
          </a:p>
          <a:p>
            <a:pPr lvl="1"/>
            <a:r>
              <a:rPr lang="en-US" dirty="0" smtClean="0"/>
              <a:t>15 years in field</a:t>
            </a:r>
          </a:p>
        </p:txBody>
      </p:sp>
      <p:pic>
        <p:nvPicPr>
          <p:cNvPr id="10" name="Picture 9" descr="1518692_499234276857697_1520543363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820" y="1531073"/>
            <a:ext cx="1576294" cy="2206596"/>
          </a:xfrm>
          <a:prstGeom prst="rect">
            <a:avLst/>
          </a:prstGeom>
        </p:spPr>
      </p:pic>
      <p:pic>
        <p:nvPicPr>
          <p:cNvPr id="11" name="Picture 10" descr="1518227_499234056857719_398035636_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559" y="1531073"/>
            <a:ext cx="1576294" cy="2206596"/>
          </a:xfrm>
          <a:prstGeom prst="rect">
            <a:avLst/>
          </a:prstGeom>
        </p:spPr>
      </p:pic>
    </p:spTree>
    <p:extLst>
      <p:ext uri="{BB962C8B-B14F-4D97-AF65-F5344CB8AC3E}">
        <p14:creationId xmlns:p14="http://schemas.microsoft.com/office/powerpoint/2010/main" val="87415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Research Question 2</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indent="0">
              <a:lnSpc>
                <a:spcPct val="120000"/>
              </a:lnSpc>
              <a:buNone/>
            </a:pPr>
            <a:r>
              <a:rPr lang="en-US" dirty="0" smtClean="0"/>
              <a:t>H02: Is </a:t>
            </a:r>
            <a:r>
              <a:rPr lang="en-US" dirty="0"/>
              <a:t>there a relationship between student’s perceived </a:t>
            </a:r>
            <a:r>
              <a:rPr lang="en-US" b="1" dirty="0">
                <a:solidFill>
                  <a:srgbClr val="008000"/>
                </a:solidFill>
              </a:rPr>
              <a:t>Level of Interaction and Engagement (QM Standard 5) </a:t>
            </a:r>
            <a:r>
              <a:rPr lang="en-US" dirty="0" smtClean="0"/>
              <a:t>with </a:t>
            </a:r>
            <a:r>
              <a:rPr lang="en-US" dirty="0"/>
              <a:t>the instructor and </a:t>
            </a:r>
            <a:r>
              <a:rPr lang="en-US" b="1" dirty="0" smtClean="0">
                <a:solidFill>
                  <a:srgbClr val="3366FF"/>
                </a:solidFill>
                <a:latin typeface="Calibri" pitchFamily="34" charset="0"/>
                <a:cs typeface="Calibri" pitchFamily="34" charset="0"/>
              </a:rPr>
              <a:t>Overall Online Interaction </a:t>
            </a:r>
            <a:r>
              <a:rPr lang="en-US" dirty="0">
                <a:latin typeface="Calibri" pitchFamily="34" charset="0"/>
                <a:cs typeface="Calibri" pitchFamily="34" charset="0"/>
              </a:rPr>
              <a:t>in the online course when considering </a:t>
            </a:r>
            <a:r>
              <a:rPr lang="en-US" dirty="0" smtClean="0">
                <a:latin typeface="Calibri" pitchFamily="34" charset="0"/>
                <a:cs typeface="Calibri" pitchFamily="34" charset="0"/>
              </a:rPr>
              <a:t>students’ </a:t>
            </a:r>
            <a:r>
              <a:rPr lang="en-US" b="1" dirty="0">
                <a:solidFill>
                  <a:srgbClr val="660066"/>
                </a:solidFill>
              </a:rPr>
              <a:t>age, gender, ethnicity, number of online courses enrolled this semester, and number of online courses taken in the past</a:t>
            </a:r>
          </a:p>
          <a:p>
            <a:pPr marL="0" indent="0">
              <a:lnSpc>
                <a:spcPct val="120000"/>
              </a:lnSpc>
              <a:buNone/>
            </a:pPr>
            <a:endParaRPr lang="en-US" dirty="0">
              <a:solidFill>
                <a:srgbClr val="660066"/>
              </a:solidFill>
              <a:latin typeface="Calibri" pitchFamily="34" charset="0"/>
              <a:cs typeface="Calibri" pitchFamily="34" charset="0"/>
            </a:endParaRPr>
          </a:p>
          <a:p>
            <a:pPr>
              <a:lnSpc>
                <a:spcPct val="120000"/>
              </a:lnSpc>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11956241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Research </a:t>
            </a:r>
            <a:r>
              <a:rPr lang="en-US" dirty="0" smtClean="0">
                <a:latin typeface="Calibri" pitchFamily="34" charset="0"/>
                <a:cs typeface="Calibri" pitchFamily="34" charset="0"/>
              </a:rPr>
              <a:t>Question 3</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indent="0">
              <a:lnSpc>
                <a:spcPct val="120000"/>
              </a:lnSpc>
              <a:buNone/>
            </a:pPr>
            <a:r>
              <a:rPr lang="en-US" dirty="0" smtClean="0"/>
              <a:t>H03: Is </a:t>
            </a:r>
            <a:r>
              <a:rPr lang="en-US" dirty="0"/>
              <a:t>there a relationship between student’s perceived </a:t>
            </a:r>
            <a:r>
              <a:rPr lang="en-US" b="1" dirty="0">
                <a:solidFill>
                  <a:srgbClr val="008000"/>
                </a:solidFill>
              </a:rPr>
              <a:t>Level of Interaction and Engagement (QM Standard 5) </a:t>
            </a:r>
            <a:r>
              <a:rPr lang="en-US" dirty="0" smtClean="0"/>
              <a:t>with </a:t>
            </a:r>
            <a:r>
              <a:rPr lang="en-US" dirty="0"/>
              <a:t>the instructor </a:t>
            </a:r>
            <a:r>
              <a:rPr lang="en-US" dirty="0" smtClean="0"/>
              <a:t>and </a:t>
            </a:r>
            <a:r>
              <a:rPr lang="en-US" b="1" dirty="0" smtClean="0">
                <a:solidFill>
                  <a:srgbClr val="3366FF"/>
                </a:solidFill>
                <a:latin typeface="Calibri" pitchFamily="34" charset="0"/>
                <a:cs typeface="Calibri" pitchFamily="34" charset="0"/>
              </a:rPr>
              <a:t>Sense of Community </a:t>
            </a:r>
            <a:r>
              <a:rPr lang="en-US" dirty="0" smtClean="0">
                <a:latin typeface="Calibri" pitchFamily="34" charset="0"/>
                <a:cs typeface="Calibri" pitchFamily="34" charset="0"/>
              </a:rPr>
              <a:t>in </a:t>
            </a:r>
            <a:r>
              <a:rPr lang="en-US" dirty="0">
                <a:latin typeface="Calibri" pitchFamily="34" charset="0"/>
                <a:cs typeface="Calibri" pitchFamily="34" charset="0"/>
              </a:rPr>
              <a:t>the online </a:t>
            </a:r>
            <a:r>
              <a:rPr lang="en-US" dirty="0" smtClean="0">
                <a:latin typeface="Calibri" pitchFamily="34" charset="0"/>
                <a:cs typeface="Calibri" pitchFamily="34" charset="0"/>
              </a:rPr>
              <a:t>course</a:t>
            </a:r>
            <a:r>
              <a:rPr lang="en-US" b="1" dirty="0" smtClean="0">
                <a:latin typeface="Calibri" pitchFamily="34" charset="0"/>
                <a:cs typeface="Calibri" pitchFamily="34" charset="0"/>
              </a:rPr>
              <a:t> </a:t>
            </a:r>
            <a:r>
              <a:rPr lang="en-US" dirty="0" smtClean="0">
                <a:latin typeface="Calibri" pitchFamily="34" charset="0"/>
                <a:cs typeface="Calibri" pitchFamily="34" charset="0"/>
              </a:rPr>
              <a:t>when </a:t>
            </a:r>
            <a:r>
              <a:rPr lang="en-US" dirty="0">
                <a:latin typeface="Calibri" pitchFamily="34" charset="0"/>
                <a:cs typeface="Calibri" pitchFamily="34" charset="0"/>
              </a:rPr>
              <a:t>considering </a:t>
            </a:r>
            <a:r>
              <a:rPr lang="en-US" dirty="0" smtClean="0">
                <a:latin typeface="Calibri" pitchFamily="34" charset="0"/>
                <a:cs typeface="Calibri" pitchFamily="34" charset="0"/>
              </a:rPr>
              <a:t>students’ </a:t>
            </a:r>
            <a:r>
              <a:rPr lang="en-US" b="1" dirty="0">
                <a:solidFill>
                  <a:srgbClr val="660066"/>
                </a:solidFill>
              </a:rPr>
              <a:t>age, gender, ethnicity, number of online courses enrolled this semester, and number of online courses taken in the past</a:t>
            </a:r>
          </a:p>
          <a:p>
            <a:pPr marL="0" indent="0">
              <a:lnSpc>
                <a:spcPct val="120000"/>
              </a:lnSpc>
              <a:buNone/>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22404654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Research </a:t>
            </a:r>
            <a:r>
              <a:rPr lang="en-US" dirty="0" smtClean="0">
                <a:latin typeface="Calibri" pitchFamily="34" charset="0"/>
                <a:cs typeface="Calibri" pitchFamily="34" charset="0"/>
              </a:rPr>
              <a:t>Question </a:t>
            </a:r>
            <a:r>
              <a:rPr lang="en-US" dirty="0">
                <a:latin typeface="Calibri" pitchFamily="34" charset="0"/>
                <a:cs typeface="Calibri" pitchFamily="34" charset="0"/>
              </a:rPr>
              <a:t>4</a:t>
            </a:r>
          </a:p>
        </p:txBody>
      </p:sp>
      <p:sp>
        <p:nvSpPr>
          <p:cNvPr id="3" name="Content Placeholder 2"/>
          <p:cNvSpPr>
            <a:spLocks noGrp="1"/>
          </p:cNvSpPr>
          <p:nvPr>
            <p:ph idx="1"/>
          </p:nvPr>
        </p:nvSpPr>
        <p:spPr/>
        <p:txBody>
          <a:bodyPr>
            <a:normAutofit/>
          </a:bodyPr>
          <a:lstStyle/>
          <a:p>
            <a:pPr marL="0" indent="0">
              <a:lnSpc>
                <a:spcPct val="120000"/>
              </a:lnSpc>
              <a:buNone/>
            </a:pPr>
            <a:r>
              <a:rPr lang="en-US" dirty="0" smtClean="0"/>
              <a:t>H04: Is </a:t>
            </a:r>
            <a:r>
              <a:rPr lang="en-US" dirty="0"/>
              <a:t>there a relationship between student’s perceived </a:t>
            </a:r>
            <a:r>
              <a:rPr lang="en-US" b="1" dirty="0">
                <a:solidFill>
                  <a:srgbClr val="008000"/>
                </a:solidFill>
              </a:rPr>
              <a:t>Level of Interaction and Engagement (QM Standard 5) </a:t>
            </a:r>
            <a:r>
              <a:rPr lang="en-US" dirty="0" smtClean="0"/>
              <a:t>with </a:t>
            </a:r>
            <a:r>
              <a:rPr lang="en-US" dirty="0"/>
              <a:t>the instructor </a:t>
            </a:r>
            <a:r>
              <a:rPr lang="en-US" dirty="0" smtClean="0"/>
              <a:t>and </a:t>
            </a:r>
            <a:r>
              <a:rPr lang="en-US" b="1" dirty="0" smtClean="0">
                <a:solidFill>
                  <a:srgbClr val="3366FF"/>
                </a:solidFill>
                <a:latin typeface="Calibri" pitchFamily="34" charset="0"/>
                <a:cs typeface="Calibri" pitchFamily="34" charset="0"/>
              </a:rPr>
              <a:t>Quality of Online Discussion </a:t>
            </a:r>
            <a:r>
              <a:rPr lang="en-US" dirty="0" smtClean="0">
                <a:latin typeface="Calibri" pitchFamily="34" charset="0"/>
                <a:cs typeface="Calibri" pitchFamily="34" charset="0"/>
              </a:rPr>
              <a:t>in </a:t>
            </a:r>
            <a:r>
              <a:rPr lang="en-US" dirty="0">
                <a:latin typeface="Calibri" pitchFamily="34" charset="0"/>
                <a:cs typeface="Calibri" pitchFamily="34" charset="0"/>
              </a:rPr>
              <a:t>the online </a:t>
            </a:r>
            <a:r>
              <a:rPr lang="en-US" dirty="0" smtClean="0">
                <a:latin typeface="Calibri" pitchFamily="34" charset="0"/>
                <a:cs typeface="Calibri" pitchFamily="34" charset="0"/>
              </a:rPr>
              <a:t>course</a:t>
            </a:r>
            <a:r>
              <a:rPr lang="en-US" b="1" dirty="0" smtClean="0">
                <a:latin typeface="Calibri" pitchFamily="34" charset="0"/>
                <a:cs typeface="Calibri" pitchFamily="34" charset="0"/>
              </a:rPr>
              <a:t> </a:t>
            </a:r>
            <a:r>
              <a:rPr lang="en-US" dirty="0" smtClean="0">
                <a:latin typeface="Calibri" pitchFamily="34" charset="0"/>
                <a:cs typeface="Calibri" pitchFamily="34" charset="0"/>
              </a:rPr>
              <a:t>when </a:t>
            </a:r>
            <a:r>
              <a:rPr lang="en-US" dirty="0">
                <a:latin typeface="Calibri" pitchFamily="34" charset="0"/>
                <a:cs typeface="Calibri" pitchFamily="34" charset="0"/>
              </a:rPr>
              <a:t>considering </a:t>
            </a:r>
            <a:r>
              <a:rPr lang="en-US" dirty="0" smtClean="0">
                <a:latin typeface="Calibri" pitchFamily="34" charset="0"/>
                <a:cs typeface="Calibri" pitchFamily="34" charset="0"/>
              </a:rPr>
              <a:t>students’ </a:t>
            </a:r>
            <a:r>
              <a:rPr lang="en-US" b="1" dirty="0">
                <a:solidFill>
                  <a:srgbClr val="660066"/>
                </a:solidFill>
              </a:rPr>
              <a:t>age, gender, ethnicity, number of online courses enrolled this semester, and number of online courses taken in the past</a:t>
            </a:r>
          </a:p>
          <a:p>
            <a:pPr marL="0" indent="0">
              <a:lnSpc>
                <a:spcPct val="120000"/>
              </a:lnSpc>
              <a:buNone/>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35617302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Research </a:t>
            </a:r>
            <a:r>
              <a:rPr lang="en-US" dirty="0" smtClean="0">
                <a:latin typeface="Calibri" pitchFamily="34" charset="0"/>
                <a:cs typeface="Calibri" pitchFamily="34" charset="0"/>
              </a:rPr>
              <a:t>Question </a:t>
            </a:r>
            <a:r>
              <a:rPr lang="en-US" dirty="0">
                <a:latin typeface="Calibri" pitchFamily="34" charset="0"/>
                <a:cs typeface="Calibri" pitchFamily="34" charset="0"/>
              </a:rPr>
              <a:t>5</a:t>
            </a:r>
          </a:p>
        </p:txBody>
      </p:sp>
      <p:sp>
        <p:nvSpPr>
          <p:cNvPr id="3" name="Content Placeholder 2"/>
          <p:cNvSpPr>
            <a:spLocks noGrp="1"/>
          </p:cNvSpPr>
          <p:nvPr>
            <p:ph idx="1"/>
          </p:nvPr>
        </p:nvSpPr>
        <p:spPr/>
        <p:txBody>
          <a:bodyPr>
            <a:normAutofit/>
          </a:bodyPr>
          <a:lstStyle/>
          <a:p>
            <a:pPr marL="0" indent="0">
              <a:lnSpc>
                <a:spcPct val="120000"/>
              </a:lnSpc>
              <a:buNone/>
            </a:pPr>
            <a:r>
              <a:rPr lang="en-US" dirty="0" smtClean="0"/>
              <a:t>H05: Is </a:t>
            </a:r>
            <a:r>
              <a:rPr lang="en-US" dirty="0"/>
              <a:t>there a relationship between student’s perceived </a:t>
            </a:r>
            <a:r>
              <a:rPr lang="en-US" b="1" dirty="0">
                <a:solidFill>
                  <a:srgbClr val="008000"/>
                </a:solidFill>
              </a:rPr>
              <a:t>Level of Interaction and Engagement (QM Standard 5) </a:t>
            </a:r>
            <a:r>
              <a:rPr lang="en-US" dirty="0" smtClean="0"/>
              <a:t>with </a:t>
            </a:r>
            <a:r>
              <a:rPr lang="en-US" dirty="0"/>
              <a:t>the instructor </a:t>
            </a:r>
            <a:r>
              <a:rPr lang="en-US" dirty="0" smtClean="0"/>
              <a:t>and </a:t>
            </a:r>
            <a:r>
              <a:rPr lang="en-US" b="1" dirty="0" smtClean="0">
                <a:solidFill>
                  <a:srgbClr val="3366FF"/>
                </a:solidFill>
                <a:latin typeface="Calibri" pitchFamily="34" charset="0"/>
                <a:cs typeface="Calibri" pitchFamily="34" charset="0"/>
              </a:rPr>
              <a:t>Technology </a:t>
            </a:r>
            <a:r>
              <a:rPr lang="en-US" dirty="0" smtClean="0">
                <a:latin typeface="Calibri" pitchFamily="34" charset="0"/>
                <a:cs typeface="Calibri" pitchFamily="34" charset="0"/>
              </a:rPr>
              <a:t>in </a:t>
            </a:r>
            <a:r>
              <a:rPr lang="en-US" dirty="0">
                <a:latin typeface="Calibri" pitchFamily="34" charset="0"/>
                <a:cs typeface="Calibri" pitchFamily="34" charset="0"/>
              </a:rPr>
              <a:t>the online </a:t>
            </a:r>
            <a:r>
              <a:rPr lang="en-US" dirty="0" smtClean="0">
                <a:latin typeface="Calibri" pitchFamily="34" charset="0"/>
                <a:cs typeface="Calibri" pitchFamily="34" charset="0"/>
              </a:rPr>
              <a:t>course</a:t>
            </a:r>
            <a:r>
              <a:rPr lang="en-US" b="1" dirty="0" smtClean="0">
                <a:latin typeface="Calibri" pitchFamily="34" charset="0"/>
                <a:cs typeface="Calibri" pitchFamily="34" charset="0"/>
              </a:rPr>
              <a:t> </a:t>
            </a:r>
            <a:r>
              <a:rPr lang="en-US" dirty="0" smtClean="0">
                <a:latin typeface="Calibri" pitchFamily="34" charset="0"/>
                <a:cs typeface="Calibri" pitchFamily="34" charset="0"/>
              </a:rPr>
              <a:t>when </a:t>
            </a:r>
            <a:r>
              <a:rPr lang="en-US" dirty="0">
                <a:latin typeface="Calibri" pitchFamily="34" charset="0"/>
                <a:cs typeface="Calibri" pitchFamily="34" charset="0"/>
              </a:rPr>
              <a:t>considering </a:t>
            </a:r>
            <a:r>
              <a:rPr lang="en-US" dirty="0" smtClean="0">
                <a:latin typeface="Calibri" pitchFamily="34" charset="0"/>
                <a:cs typeface="Calibri" pitchFamily="34" charset="0"/>
              </a:rPr>
              <a:t>students’ </a:t>
            </a:r>
            <a:r>
              <a:rPr lang="en-US" b="1" dirty="0">
                <a:solidFill>
                  <a:srgbClr val="660066"/>
                </a:solidFill>
              </a:rPr>
              <a:t>age, gender, ethnicity, number of online courses enrolled this semester, and number of online courses taken in the past</a:t>
            </a:r>
          </a:p>
          <a:p>
            <a:pPr marL="0" indent="0">
              <a:lnSpc>
                <a:spcPct val="120000"/>
              </a:lnSpc>
              <a:buNone/>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34597916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Research </a:t>
            </a:r>
            <a:r>
              <a:rPr lang="en-US" dirty="0" smtClean="0">
                <a:latin typeface="Calibri" pitchFamily="34" charset="0"/>
                <a:cs typeface="Calibri" pitchFamily="34" charset="0"/>
              </a:rPr>
              <a:t>Question 6</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indent="0">
              <a:lnSpc>
                <a:spcPct val="120000"/>
              </a:lnSpc>
              <a:buNone/>
            </a:pPr>
            <a:r>
              <a:rPr lang="en-US" dirty="0" smtClean="0"/>
              <a:t>H06: Is there a relationship between student’s perceived </a:t>
            </a:r>
            <a:r>
              <a:rPr lang="en-US" b="1" dirty="0" smtClean="0">
                <a:solidFill>
                  <a:srgbClr val="008000"/>
                </a:solidFill>
              </a:rPr>
              <a:t>Level of Interaction </a:t>
            </a:r>
            <a:r>
              <a:rPr lang="en-US" b="1" dirty="0">
                <a:solidFill>
                  <a:srgbClr val="008000"/>
                </a:solidFill>
              </a:rPr>
              <a:t>and Engagement (QM Standard 5) </a:t>
            </a:r>
            <a:r>
              <a:rPr lang="en-US" dirty="0" smtClean="0"/>
              <a:t>with the instructor and </a:t>
            </a:r>
            <a:r>
              <a:rPr lang="en-US" b="1" dirty="0" smtClean="0">
                <a:solidFill>
                  <a:srgbClr val="3366FF"/>
                </a:solidFill>
                <a:latin typeface="Calibri" pitchFamily="34" charset="0"/>
                <a:cs typeface="Calibri" pitchFamily="34" charset="0"/>
              </a:rPr>
              <a:t>the Level of Interaction (LMX-7) </a:t>
            </a:r>
            <a:r>
              <a:rPr lang="en-US" dirty="0" smtClean="0">
                <a:latin typeface="Calibri" pitchFamily="34" charset="0"/>
                <a:cs typeface="Calibri" pitchFamily="34" charset="0"/>
              </a:rPr>
              <a:t>in the online course when considering students</a:t>
            </a:r>
            <a:r>
              <a:rPr lang="en-US" b="1" dirty="0">
                <a:solidFill>
                  <a:srgbClr val="660066"/>
                </a:solidFill>
              </a:rPr>
              <a:t>’ age, gender, ethnicity, number of online courses enrolled this semester, and number of online courses taken in the past</a:t>
            </a:r>
          </a:p>
          <a:p>
            <a:pPr marL="0" indent="0">
              <a:lnSpc>
                <a:spcPct val="120000"/>
              </a:lnSpc>
              <a:buNone/>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27337872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latin typeface="Calibri" pitchFamily="34" charset="0"/>
                <a:cs typeface="Calibri" pitchFamily="34" charset="0"/>
              </a:rPr>
              <a:t>Research Variables</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7172838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Independent Variables</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pPr>
              <a:buClrTx/>
              <a:buFont typeface="Arial" pitchFamily="34" charset="0"/>
              <a:buChar char="•"/>
            </a:pPr>
            <a:r>
              <a:rPr lang="en-US" dirty="0" smtClean="0">
                <a:solidFill>
                  <a:srgbClr val="000000"/>
                </a:solidFill>
                <a:latin typeface="Calibri" pitchFamily="34" charset="0"/>
                <a:cs typeface="Calibri" pitchFamily="34" charset="0"/>
              </a:rPr>
              <a:t>One Likert-scale 5-point variable for Quality Matters General Standard 5</a:t>
            </a:r>
          </a:p>
          <a:p>
            <a:pPr lvl="1">
              <a:buClrTx/>
              <a:buFont typeface="Arial" pitchFamily="34" charset="0"/>
              <a:buChar char="•"/>
            </a:pPr>
            <a:r>
              <a:rPr lang="en-US" b="1" dirty="0" smtClean="0">
                <a:solidFill>
                  <a:srgbClr val="008000"/>
                </a:solidFill>
              </a:rPr>
              <a:t>General </a:t>
            </a:r>
            <a:r>
              <a:rPr lang="en-US" b="1" dirty="0">
                <a:solidFill>
                  <a:srgbClr val="008000"/>
                </a:solidFill>
              </a:rPr>
              <a:t>Standard 5: Forms of interaction incorporated in the course motivate students and promote learning.</a:t>
            </a:r>
            <a:endParaRPr lang="en-US" b="1" dirty="0" smtClean="0">
              <a:solidFill>
                <a:srgbClr val="008000"/>
              </a:solidFill>
              <a:latin typeface="Calibri" pitchFamily="34" charset="0"/>
              <a:cs typeface="Calibri" pitchFamily="34" charset="0"/>
            </a:endParaRPr>
          </a:p>
          <a:p>
            <a:pPr lvl="1">
              <a:buClrTx/>
              <a:buFont typeface="Arial" pitchFamily="34" charset="0"/>
              <a:buChar char="•"/>
            </a:pPr>
            <a:endParaRPr lang="en-US" dirty="0" smtClean="0">
              <a:solidFill>
                <a:srgbClr val="008000"/>
              </a:solidFill>
              <a:latin typeface="Calibri" pitchFamily="34" charset="0"/>
              <a:cs typeface="Calibri" pitchFamily="34" charset="0"/>
            </a:endParaRPr>
          </a:p>
          <a:p>
            <a:endParaRPr lang="en-US"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latin typeface="Calibri" pitchFamily="34" charset="0"/>
                <a:cs typeface="Calibri" pitchFamily="34" charset="0"/>
              </a:rPr>
              <a:t>Dependent Variables</a:t>
            </a:r>
            <a:endParaRPr lang="en-US" dirty="0">
              <a:solidFill>
                <a:srgbClr val="0000FF"/>
              </a:solidFill>
              <a:latin typeface="Calibri" pitchFamily="34" charset="0"/>
              <a:cs typeface="Calibri" pitchFamily="34" charset="0"/>
            </a:endParaRPr>
          </a:p>
        </p:txBody>
      </p:sp>
      <p:sp>
        <p:nvSpPr>
          <p:cNvPr id="3" name="Content Placeholder 2"/>
          <p:cNvSpPr>
            <a:spLocks noGrp="1"/>
          </p:cNvSpPr>
          <p:nvPr>
            <p:ph idx="1"/>
          </p:nvPr>
        </p:nvSpPr>
        <p:spPr/>
        <p:txBody>
          <a:bodyPr/>
          <a:lstStyle/>
          <a:p>
            <a:pPr>
              <a:buClr>
                <a:schemeClr val="tx1"/>
              </a:buClr>
            </a:pPr>
            <a:r>
              <a:rPr lang="en-US" dirty="0" smtClean="0">
                <a:latin typeface="Calibri" pitchFamily="34" charset="0"/>
                <a:cs typeface="Calibri" pitchFamily="34" charset="0"/>
              </a:rPr>
              <a:t>Continuous variables</a:t>
            </a:r>
            <a:endParaRPr lang="en-US" b="1" dirty="0" smtClean="0">
              <a:solidFill>
                <a:srgbClr val="0000FF"/>
              </a:solidFill>
              <a:latin typeface="Calibri" pitchFamily="34" charset="0"/>
              <a:cs typeface="Calibri" pitchFamily="34" charset="0"/>
            </a:endParaRPr>
          </a:p>
          <a:p>
            <a:pPr lvl="1">
              <a:buClr>
                <a:schemeClr val="tx1"/>
              </a:buClr>
            </a:pPr>
            <a:r>
              <a:rPr lang="en-US" sz="2400" b="1" dirty="0" smtClean="0">
                <a:solidFill>
                  <a:srgbClr val="0000FF"/>
                </a:solidFill>
                <a:latin typeface="Calibri" pitchFamily="34" charset="0"/>
                <a:cs typeface="Calibri" pitchFamily="34" charset="0"/>
              </a:rPr>
              <a:t>Expected Grade</a:t>
            </a:r>
          </a:p>
          <a:p>
            <a:pPr lvl="1">
              <a:buClr>
                <a:schemeClr val="tx1"/>
              </a:buClr>
            </a:pPr>
            <a:r>
              <a:rPr lang="en-US" sz="2400" b="1" dirty="0" smtClean="0">
                <a:solidFill>
                  <a:srgbClr val="0000FF"/>
                </a:solidFill>
                <a:latin typeface="Calibri" pitchFamily="34" charset="0"/>
                <a:cs typeface="Calibri" pitchFamily="34" charset="0"/>
              </a:rPr>
              <a:t>Perceived Overall Online Interaction</a:t>
            </a:r>
          </a:p>
          <a:p>
            <a:pPr lvl="1">
              <a:buClr>
                <a:schemeClr val="tx1"/>
              </a:buClr>
            </a:pPr>
            <a:r>
              <a:rPr lang="en-US" sz="2400" b="1" dirty="0" smtClean="0">
                <a:solidFill>
                  <a:srgbClr val="0000FF"/>
                </a:solidFill>
                <a:latin typeface="Calibri" pitchFamily="34" charset="0"/>
                <a:cs typeface="Calibri" pitchFamily="34" charset="0"/>
              </a:rPr>
              <a:t>Perceived Sense of Community</a:t>
            </a:r>
          </a:p>
          <a:p>
            <a:pPr lvl="1">
              <a:buClr>
                <a:schemeClr val="tx1"/>
              </a:buClr>
            </a:pPr>
            <a:r>
              <a:rPr lang="en-US" sz="2400" b="1" dirty="0" smtClean="0">
                <a:solidFill>
                  <a:srgbClr val="0000FF"/>
                </a:solidFill>
                <a:latin typeface="Calibri" pitchFamily="34" charset="0"/>
                <a:cs typeface="Calibri" pitchFamily="34" charset="0"/>
              </a:rPr>
              <a:t>Perceived Quality of Online Discussion</a:t>
            </a:r>
          </a:p>
          <a:p>
            <a:pPr lvl="1">
              <a:buClr>
                <a:schemeClr val="tx1"/>
              </a:buClr>
            </a:pPr>
            <a:r>
              <a:rPr lang="en-US" sz="2400" b="1" dirty="0" smtClean="0">
                <a:solidFill>
                  <a:srgbClr val="0000FF"/>
                </a:solidFill>
              </a:rPr>
              <a:t>Technology</a:t>
            </a:r>
          </a:p>
          <a:p>
            <a:pPr lvl="1">
              <a:buClr>
                <a:schemeClr val="tx1"/>
              </a:buClr>
            </a:pPr>
            <a:r>
              <a:rPr lang="en-US" sz="2400" b="1" dirty="0" smtClean="0">
                <a:solidFill>
                  <a:srgbClr val="0000FF"/>
                </a:solidFill>
                <a:latin typeface="Calibri" pitchFamily="34" charset="0"/>
                <a:cs typeface="Calibri" pitchFamily="34" charset="0"/>
              </a:rPr>
              <a:t>LMX (Leader-Member Exchange)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734"/>
            <a:ext cx="8229600" cy="1066800"/>
          </a:xfrm>
        </p:spPr>
        <p:txBody>
          <a:bodyPr/>
          <a:lstStyle/>
          <a:p>
            <a:r>
              <a:rPr lang="en-US" dirty="0" smtClean="0">
                <a:solidFill>
                  <a:srgbClr val="660066"/>
                </a:solidFill>
                <a:latin typeface="Calibri" pitchFamily="34" charset="0"/>
                <a:cs typeface="Calibri" pitchFamily="34" charset="0"/>
              </a:rPr>
              <a:t>Demographic Variables</a:t>
            </a:r>
          </a:p>
        </p:txBody>
      </p:sp>
      <p:sp>
        <p:nvSpPr>
          <p:cNvPr id="3" name="Content Placeholder 2"/>
          <p:cNvSpPr>
            <a:spLocks noGrp="1"/>
          </p:cNvSpPr>
          <p:nvPr>
            <p:ph idx="1"/>
          </p:nvPr>
        </p:nvSpPr>
        <p:spPr>
          <a:xfrm>
            <a:off x="457200" y="1366887"/>
            <a:ext cx="8229600" cy="5164181"/>
          </a:xfrm>
        </p:spPr>
        <p:txBody>
          <a:bodyPr>
            <a:normAutofit/>
          </a:bodyPr>
          <a:lstStyle/>
          <a:p>
            <a:pPr>
              <a:buClr>
                <a:schemeClr val="tx1"/>
              </a:buClr>
            </a:pPr>
            <a:r>
              <a:rPr lang="en-US" b="1" dirty="0" smtClean="0">
                <a:latin typeface="Calibri" pitchFamily="34" charset="0"/>
                <a:cs typeface="Calibri" pitchFamily="34" charset="0"/>
              </a:rPr>
              <a:t>Two dichotomous</a:t>
            </a:r>
          </a:p>
          <a:p>
            <a:pPr lvl="1">
              <a:buClr>
                <a:schemeClr val="tx1"/>
              </a:buClr>
            </a:pPr>
            <a:r>
              <a:rPr lang="en-US" b="1" dirty="0" smtClean="0">
                <a:solidFill>
                  <a:srgbClr val="660066"/>
                </a:solidFill>
                <a:latin typeface="Calibri" pitchFamily="34" charset="0"/>
                <a:cs typeface="Calibri" pitchFamily="34" charset="0"/>
              </a:rPr>
              <a:t>Gender and Ethnici</a:t>
            </a:r>
            <a:r>
              <a:rPr lang="en-US" b="1" dirty="0" smtClean="0">
                <a:solidFill>
                  <a:srgbClr val="660066"/>
                </a:solidFill>
              </a:rPr>
              <a:t>ty</a:t>
            </a:r>
            <a:endParaRPr lang="en-US" b="1" dirty="0" smtClean="0">
              <a:solidFill>
                <a:srgbClr val="660066"/>
              </a:solidFill>
              <a:latin typeface="Calibri" pitchFamily="34" charset="0"/>
              <a:cs typeface="Calibri" pitchFamily="34" charset="0"/>
            </a:endParaRPr>
          </a:p>
          <a:p>
            <a:pPr>
              <a:buClr>
                <a:schemeClr val="tx1"/>
              </a:buClr>
            </a:pPr>
            <a:r>
              <a:rPr lang="en-US" b="1" dirty="0" smtClean="0">
                <a:latin typeface="Calibri" pitchFamily="34" charset="0"/>
                <a:cs typeface="Calibri" pitchFamily="34" charset="0"/>
              </a:rPr>
              <a:t>Three continuous</a:t>
            </a:r>
          </a:p>
          <a:p>
            <a:pPr lvl="1">
              <a:buClr>
                <a:schemeClr val="tx1"/>
              </a:buClr>
            </a:pPr>
            <a:r>
              <a:rPr lang="en-US" b="1" dirty="0" smtClean="0">
                <a:solidFill>
                  <a:srgbClr val="660066"/>
                </a:solidFill>
                <a:latin typeface="Calibri" pitchFamily="34" charset="0"/>
                <a:cs typeface="Calibri" pitchFamily="34" charset="0"/>
              </a:rPr>
              <a:t>Age</a:t>
            </a:r>
          </a:p>
          <a:p>
            <a:pPr lvl="1">
              <a:buClr>
                <a:schemeClr val="tx1"/>
              </a:buClr>
            </a:pPr>
            <a:r>
              <a:rPr lang="en-US" b="1" dirty="0" smtClean="0">
                <a:solidFill>
                  <a:srgbClr val="660066"/>
                </a:solidFill>
                <a:latin typeface="Calibri" pitchFamily="34" charset="0"/>
                <a:cs typeface="Calibri" pitchFamily="34" charset="0"/>
              </a:rPr>
              <a:t>Number Of Online Courses Enrolled In Current Semester</a:t>
            </a:r>
          </a:p>
          <a:p>
            <a:pPr lvl="1">
              <a:buClr>
                <a:schemeClr val="tx1"/>
              </a:buClr>
            </a:pPr>
            <a:r>
              <a:rPr lang="en-US" b="1" dirty="0" smtClean="0">
                <a:solidFill>
                  <a:srgbClr val="660066"/>
                </a:solidFill>
                <a:latin typeface="Calibri" pitchFamily="34" charset="0"/>
                <a:cs typeface="Calibri" pitchFamily="34" charset="0"/>
              </a:rPr>
              <a:t>Number </a:t>
            </a:r>
            <a:r>
              <a:rPr lang="en-US" b="1" dirty="0">
                <a:solidFill>
                  <a:srgbClr val="660066"/>
                </a:solidFill>
                <a:latin typeface="Calibri" pitchFamily="34" charset="0"/>
                <a:cs typeface="Calibri" pitchFamily="34" charset="0"/>
              </a:rPr>
              <a:t>Of Online Courses Taken In The Past</a:t>
            </a:r>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latin typeface="Calibri" pitchFamily="34" charset="0"/>
                <a:cs typeface="Calibri" pitchFamily="34" charset="0"/>
              </a:rPr>
              <a:t>Methodology</a:t>
            </a:r>
            <a:endParaRPr lang="en-US"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Adoption of Online Learning</a:t>
            </a:r>
          </a:p>
        </p:txBody>
      </p:sp>
      <p:sp>
        <p:nvSpPr>
          <p:cNvPr id="7" name="Content Placeholder 6"/>
          <p:cNvSpPr>
            <a:spLocks noGrp="1"/>
          </p:cNvSpPr>
          <p:nvPr>
            <p:ph sz="half" idx="1"/>
          </p:nvPr>
        </p:nvSpPr>
        <p:spPr>
          <a:xfrm>
            <a:off x="551469" y="1545143"/>
            <a:ext cx="3208144" cy="4584025"/>
          </a:xfrm>
        </p:spPr>
        <p:txBody>
          <a:bodyPr/>
          <a:lstStyle/>
          <a:p>
            <a:pPr marL="0" indent="0">
              <a:buNone/>
            </a:pPr>
            <a:r>
              <a:rPr lang="en-US" dirty="0">
                <a:latin typeface="Calibri" pitchFamily="34" charset="0"/>
                <a:cs typeface="Calibri" pitchFamily="34" charset="0"/>
              </a:rPr>
              <a:t>Overall </a:t>
            </a:r>
            <a:r>
              <a:rPr lang="en-US" dirty="0" smtClean="0">
                <a:latin typeface="Calibri" pitchFamily="34" charset="0"/>
                <a:cs typeface="Calibri" pitchFamily="34" charset="0"/>
              </a:rPr>
              <a:t>higher </a:t>
            </a:r>
            <a:r>
              <a:rPr lang="en-US" dirty="0">
                <a:latin typeface="Calibri" pitchFamily="34" charset="0"/>
                <a:cs typeface="Calibri" pitchFamily="34" charset="0"/>
              </a:rPr>
              <a:t>education </a:t>
            </a:r>
            <a:r>
              <a:rPr lang="en-US" dirty="0" smtClean="0">
                <a:latin typeface="Calibri" pitchFamily="34" charset="0"/>
                <a:cs typeface="Calibri" pitchFamily="34" charset="0"/>
              </a:rPr>
              <a:t>enrollment dropped </a:t>
            </a:r>
            <a:r>
              <a:rPr lang="en-US" dirty="0">
                <a:latin typeface="Calibri" pitchFamily="34" charset="0"/>
                <a:cs typeface="Calibri" pitchFamily="34" charset="0"/>
              </a:rPr>
              <a:t>in 2012 for the first time in </a:t>
            </a:r>
            <a:r>
              <a:rPr lang="en-US" dirty="0" smtClean="0">
                <a:latin typeface="Calibri" pitchFamily="34" charset="0"/>
                <a:cs typeface="Calibri" pitchFamily="34" charset="0"/>
              </a:rPr>
              <a:t>years</a:t>
            </a:r>
          </a:p>
          <a:p>
            <a:pPr marL="0" indent="0">
              <a:buNone/>
            </a:pPr>
            <a:endParaRPr lang="en-US" dirty="0">
              <a:latin typeface="Calibri" pitchFamily="34" charset="0"/>
              <a:cs typeface="Calibri" pitchFamily="34" charset="0"/>
            </a:endParaRPr>
          </a:p>
          <a:p>
            <a:pPr marL="0" indent="0">
              <a:buNone/>
            </a:pPr>
            <a:r>
              <a:rPr lang="en-US" dirty="0">
                <a:latin typeface="Calibri" pitchFamily="34" charset="0"/>
                <a:cs typeface="Calibri" pitchFamily="34" charset="0"/>
              </a:rPr>
              <a:t>Ten-year trend indicates </a:t>
            </a:r>
            <a:r>
              <a:rPr lang="en-US" dirty="0" smtClean="0">
                <a:latin typeface="Calibri" pitchFamily="34" charset="0"/>
                <a:cs typeface="Calibri" pitchFamily="34" charset="0"/>
              </a:rPr>
              <a:t>that online </a:t>
            </a:r>
            <a:r>
              <a:rPr lang="en-US" dirty="0">
                <a:latin typeface="Calibri" pitchFamily="34" charset="0"/>
                <a:cs typeface="Calibri" pitchFamily="34" charset="0"/>
              </a:rPr>
              <a:t>enrollment </a:t>
            </a:r>
            <a:r>
              <a:rPr lang="en-US" dirty="0" smtClean="0">
                <a:latin typeface="Calibri" pitchFamily="34" charset="0"/>
                <a:cs typeface="Calibri" pitchFamily="34" charset="0"/>
              </a:rPr>
              <a:t>increased at rates exceeding those of higher education as a whole</a:t>
            </a:r>
            <a:endParaRPr lang="en-US" dirty="0">
              <a:latin typeface="Calibri" pitchFamily="34" charset="0"/>
              <a:cs typeface="Calibri" pitchFamily="34" charset="0"/>
            </a:endParaRPr>
          </a:p>
        </p:txBody>
      </p:sp>
      <p:pic>
        <p:nvPicPr>
          <p:cNvPr id="6" name="Content Placeholder 5" descr="screenshot_250.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56791" b="-56791"/>
          <a:stretch>
            <a:fillRect/>
          </a:stretch>
        </p:blipFill>
        <p:spPr>
          <a:xfrm>
            <a:off x="4661467" y="423302"/>
            <a:ext cx="3900538" cy="5440973"/>
          </a:xfrm>
        </p:spPr>
      </p:pic>
      <p:sp>
        <p:nvSpPr>
          <p:cNvPr id="10" name="Footer Placeholder 4"/>
          <p:cNvSpPr txBox="1">
            <a:spLocks/>
          </p:cNvSpPr>
          <p:nvPr/>
        </p:nvSpPr>
        <p:spPr>
          <a:xfrm>
            <a:off x="457199" y="5554133"/>
            <a:ext cx="6841067" cy="802217"/>
          </a:xfrm>
          <a:prstGeom prst="rect">
            <a:avLst/>
          </a:prstGeom>
        </p:spPr>
        <p:txBody>
          <a:bodyPr vert="horz" lIns="91440" tIns="45720" rIns="91440" bIns="45720" rtlCol="0" anchor="t"/>
          <a:lstStyle>
            <a:defPPr>
              <a:defRPr lang="en-US"/>
            </a:defPPr>
            <a:lvl1pPr marL="457200" indent="-45720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solidFill>
                <a:prstClr val="black"/>
              </a:solidFill>
              <a:latin typeface="Calibri"/>
              <a:ea typeface="Helvetica" charset="0"/>
              <a:cs typeface="Helvetica" charset="0"/>
              <a:sym typeface="Helvetica" charset="0"/>
            </a:endParaRPr>
          </a:p>
          <a:p>
            <a:endParaRPr lang="en-US" dirty="0" smtClean="0">
              <a:solidFill>
                <a:prstClr val="black"/>
              </a:solidFill>
              <a:latin typeface="Calibri"/>
              <a:ea typeface="Helvetica" charset="0"/>
              <a:cs typeface="Helvetica" charset="0"/>
              <a:sym typeface="Helvetica" charset="0"/>
            </a:endParaRPr>
          </a:p>
          <a:p>
            <a:r>
              <a:rPr lang="en-US" dirty="0" smtClean="0">
                <a:solidFill>
                  <a:prstClr val="black"/>
                </a:solidFill>
                <a:latin typeface="Calibri"/>
                <a:ea typeface="Helvetica" charset="0"/>
                <a:cs typeface="Helvetica" charset="0"/>
                <a:sym typeface="Helvetica" charset="0"/>
              </a:rPr>
              <a:t>(Allen &amp; Seaman, 2012)</a:t>
            </a:r>
            <a:endParaRPr lang="en-US" dirty="0" smtClean="0">
              <a:solidFill>
                <a:prstClr val="black"/>
              </a:solidFill>
              <a:latin typeface="Calibri"/>
            </a:endParaRPr>
          </a:p>
        </p:txBody>
      </p:sp>
    </p:spTree>
    <p:extLst>
      <p:ext uri="{BB962C8B-B14F-4D97-AF65-F5344CB8AC3E}">
        <p14:creationId xmlns:p14="http://schemas.microsoft.com/office/powerpoint/2010/main" val="15320633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Sampling Plan</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457200" y="1394030"/>
            <a:ext cx="8229600" cy="5732797"/>
          </a:xfrm>
        </p:spPr>
        <p:txBody>
          <a:bodyPr>
            <a:normAutofit lnSpcReduction="10000"/>
          </a:bodyPr>
          <a:lstStyle/>
          <a:p>
            <a:pPr>
              <a:buClr>
                <a:schemeClr val="tx1"/>
              </a:buClr>
            </a:pPr>
            <a:r>
              <a:rPr lang="en-US" sz="2100" dirty="0" smtClean="0">
                <a:latin typeface="Calibri" pitchFamily="34" charset="0"/>
                <a:cs typeface="Calibri" pitchFamily="34" charset="0"/>
              </a:rPr>
              <a:t>Participants enrolled in online courses at a south Texas university were recruited to participate in the study </a:t>
            </a:r>
          </a:p>
          <a:p>
            <a:pPr>
              <a:buClr>
                <a:schemeClr val="tx1"/>
              </a:buClr>
            </a:pPr>
            <a:r>
              <a:rPr lang="en-US" sz="2100" dirty="0" smtClean="0"/>
              <a:t>82 survey responses from students in online courses where Quality Matters was implemented</a:t>
            </a:r>
          </a:p>
          <a:p>
            <a:pPr>
              <a:buClr>
                <a:schemeClr val="tx1"/>
              </a:buClr>
            </a:pPr>
            <a:r>
              <a:rPr lang="en-US" sz="2100" dirty="0" smtClean="0">
                <a:latin typeface="Calibri" pitchFamily="34" charset="0"/>
                <a:cs typeface="Calibri" pitchFamily="34" charset="0"/>
              </a:rPr>
              <a:t>57 survey responses from students in online courses where Quality Matters was not implemented.</a:t>
            </a:r>
          </a:p>
          <a:p>
            <a:pPr>
              <a:buClr>
                <a:schemeClr val="tx1"/>
              </a:buClr>
            </a:pPr>
            <a:r>
              <a:rPr lang="en-US" sz="2100" dirty="0" smtClean="0">
                <a:latin typeface="Calibri" pitchFamily="34" charset="0"/>
                <a:cs typeface="Calibri" pitchFamily="34" charset="0"/>
              </a:rPr>
              <a:t>Surveys were provided within participants’ online course. Participants login to their course, click on the link provided, read consent form and decided whether to exit or continue on to the survey</a:t>
            </a:r>
          </a:p>
          <a:p>
            <a:pPr>
              <a:buClr>
                <a:schemeClr val="tx1"/>
              </a:buClr>
            </a:pPr>
            <a:r>
              <a:rPr lang="en-US" sz="2100" dirty="0" smtClean="0">
                <a:latin typeface="Calibri" pitchFamily="34" charset="0"/>
                <a:cs typeface="Calibri" pitchFamily="34" charset="0"/>
              </a:rPr>
              <a:t>Data were collected electronically</a:t>
            </a:r>
          </a:p>
          <a:p>
            <a:pPr>
              <a:buClr>
                <a:schemeClr val="tx1"/>
              </a:buClr>
            </a:pPr>
            <a:r>
              <a:rPr lang="en-US" sz="2100" dirty="0" smtClean="0">
                <a:latin typeface="Calibri" pitchFamily="34" charset="0"/>
                <a:cs typeface="Calibri" pitchFamily="34" charset="0"/>
              </a:rPr>
              <a:t>Participation was strictly voluntary and did not affect the student’s grade in any manner </a:t>
            </a:r>
          </a:p>
          <a:p>
            <a:pPr>
              <a:buClr>
                <a:schemeClr val="tx1"/>
              </a:buClr>
            </a:pPr>
            <a:r>
              <a:rPr lang="en-US" sz="2100" dirty="0" smtClean="0">
                <a:latin typeface="Calibri" pitchFamily="34" charset="0"/>
                <a:cs typeface="Calibri" pitchFamily="34" charset="0"/>
              </a:rPr>
              <a:t>Online students completed</a:t>
            </a:r>
          </a:p>
          <a:p>
            <a:pPr lvl="1">
              <a:buClr>
                <a:schemeClr val="tx1"/>
              </a:buClr>
            </a:pPr>
            <a:r>
              <a:rPr lang="en-US" sz="2100" b="1" dirty="0" smtClean="0">
                <a:solidFill>
                  <a:schemeClr val="tx1"/>
                </a:solidFill>
                <a:latin typeface="Calibri" pitchFamily="34" charset="0"/>
                <a:cs typeface="Calibri" pitchFamily="34" charset="0"/>
              </a:rPr>
              <a:t>Consent form </a:t>
            </a:r>
          </a:p>
          <a:p>
            <a:pPr lvl="1">
              <a:buClr>
                <a:schemeClr val="tx1"/>
              </a:buClr>
            </a:pPr>
            <a:r>
              <a:rPr lang="en-US" sz="2100" b="1" dirty="0" smtClean="0">
                <a:solidFill>
                  <a:srgbClr val="660066"/>
                </a:solidFill>
                <a:latin typeface="Calibri" pitchFamily="34" charset="0"/>
                <a:cs typeface="Calibri" pitchFamily="34" charset="0"/>
              </a:rPr>
              <a:t>Demographic survey</a:t>
            </a:r>
          </a:p>
          <a:p>
            <a:pPr lvl="1">
              <a:buClr>
                <a:schemeClr val="tx1"/>
              </a:buClr>
            </a:pPr>
            <a:r>
              <a:rPr lang="en-US" sz="2100" b="1" i="1" dirty="0" smtClean="0">
                <a:solidFill>
                  <a:srgbClr val="008000"/>
                </a:solidFill>
                <a:latin typeface="Calibri" pitchFamily="34" charset="0"/>
                <a:cs typeface="Calibri" pitchFamily="34" charset="0"/>
              </a:rPr>
              <a:t>Leader-Member Exchange </a:t>
            </a:r>
            <a:r>
              <a:rPr lang="en-US" sz="2100" b="1" dirty="0" smtClean="0">
                <a:solidFill>
                  <a:srgbClr val="008000"/>
                </a:solidFill>
                <a:latin typeface="Calibri" pitchFamily="34" charset="0"/>
                <a:cs typeface="Calibri" pitchFamily="34" charset="0"/>
              </a:rPr>
              <a:t>(LMX-7) </a:t>
            </a:r>
          </a:p>
          <a:p>
            <a:pPr lvl="1">
              <a:buClr>
                <a:schemeClr val="tx1"/>
              </a:buClr>
            </a:pPr>
            <a:r>
              <a:rPr lang="en-US" sz="2100" b="1" dirty="0" smtClean="0">
                <a:solidFill>
                  <a:srgbClr val="0000FF"/>
                </a:solidFill>
                <a:latin typeface="Calibri" pitchFamily="34" charset="0"/>
                <a:cs typeface="Calibri" pitchFamily="34" charset="0"/>
              </a:rPr>
              <a:t>Online Course Questionnaire </a:t>
            </a:r>
          </a:p>
          <a:p>
            <a:endParaRPr lang="en-US" sz="2100" dirty="0" smtClean="0">
              <a:latin typeface="Calibri" pitchFamily="34" charset="0"/>
              <a:cs typeface="Calibri" pitchFamily="34" charset="0"/>
            </a:endParaRPr>
          </a:p>
          <a:p>
            <a:endParaRPr lang="en-US" sz="2100"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Ethical Considerations</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pPr>
              <a:buClr>
                <a:schemeClr val="tx1"/>
              </a:buClr>
            </a:pPr>
            <a:r>
              <a:rPr lang="en-US" dirty="0" smtClean="0">
                <a:latin typeface="Calibri" pitchFamily="34" charset="0"/>
                <a:cs typeface="Calibri" pitchFamily="34" charset="0"/>
              </a:rPr>
              <a:t>Anonymity of participation</a:t>
            </a:r>
          </a:p>
          <a:p>
            <a:pPr>
              <a:buClr>
                <a:schemeClr val="tx1"/>
              </a:buClr>
            </a:pPr>
            <a:r>
              <a:rPr lang="en-US" dirty="0" smtClean="0">
                <a:latin typeface="Calibri" pitchFamily="34" charset="0"/>
                <a:cs typeface="Calibri" pitchFamily="34" charset="0"/>
              </a:rPr>
              <a:t>Strictly Voluntary</a:t>
            </a:r>
          </a:p>
          <a:p>
            <a:pPr>
              <a:buClr>
                <a:schemeClr val="tx1"/>
              </a:buClr>
            </a:pPr>
            <a:r>
              <a:rPr lang="en-US" dirty="0" smtClean="0">
                <a:latin typeface="Calibri" pitchFamily="34" charset="0"/>
                <a:cs typeface="Calibri" pitchFamily="34" charset="0"/>
              </a:rPr>
              <a:t>Grade not dependent on whether the students take or do not take the survey</a:t>
            </a:r>
          </a:p>
          <a:p>
            <a:pPr>
              <a:buClr>
                <a:schemeClr val="tx1"/>
              </a:buClr>
            </a:pPr>
            <a:r>
              <a:rPr lang="en-US" dirty="0" smtClean="0">
                <a:latin typeface="Calibri" pitchFamily="34" charset="0"/>
                <a:cs typeface="Calibri" pitchFamily="34" charset="0"/>
              </a:rPr>
              <a:t>Can withdraw at anytime without penalty</a:t>
            </a:r>
          </a:p>
          <a:p>
            <a:pPr>
              <a:buClr>
                <a:schemeClr val="tx1"/>
              </a:buClr>
            </a:pPr>
            <a:r>
              <a:rPr lang="en-US" dirty="0" smtClean="0">
                <a:latin typeface="Calibri" pitchFamily="34" charset="0"/>
                <a:cs typeface="Calibri" pitchFamily="34" charset="0"/>
              </a:rPr>
              <a:t>Informed consent</a:t>
            </a:r>
          </a:p>
          <a:p>
            <a:pPr>
              <a:buClr>
                <a:schemeClr val="tx1"/>
              </a:buClr>
            </a:pPr>
            <a:r>
              <a:rPr lang="en-US" dirty="0" smtClean="0">
                <a:latin typeface="Calibri" pitchFamily="34" charset="0"/>
                <a:cs typeface="Calibri" pitchFamily="34" charset="0"/>
              </a:rPr>
              <a:t>IRB approval</a:t>
            </a:r>
          </a:p>
        </p:txBody>
      </p:sp>
    </p:spTree>
    <p:extLst>
      <p:ext uri="{BB962C8B-B14F-4D97-AF65-F5344CB8AC3E}">
        <p14:creationId xmlns:p14="http://schemas.microsoft.com/office/powerpoint/2010/main" val="20734450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itchFamily="34" charset="0"/>
                <a:cs typeface="Calibri" pitchFamily="34" charset="0"/>
              </a:rPr>
              <a:t>Descriptive Statistics Of Students</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5627852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800" b="1" i="1" dirty="0" smtClean="0">
                <a:solidFill>
                  <a:srgbClr val="000000"/>
                </a:solidFill>
                <a:latin typeface="Calibri" pitchFamily="34" charset="0"/>
                <a:cs typeface="Calibri" pitchFamily="34" charset="0"/>
              </a:rPr>
              <a:t>Demographics</a:t>
            </a:r>
            <a:endParaRPr lang="en-US" sz="4800" b="1"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7586205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Calibri" pitchFamily="34" charset="0"/>
                <a:cs typeface="Calibri" pitchFamily="34" charset="0"/>
              </a:rPr>
              <a:t>Students’ Age</a:t>
            </a:r>
            <a:endParaRPr lang="en-US" dirty="0">
              <a:latin typeface="Calibri" pitchFamily="34" charset="0"/>
              <a:cs typeface="Calibri" pitchFamily="34" charset="0"/>
            </a:endParaRPr>
          </a:p>
        </p:txBody>
      </p:sp>
      <p:sp>
        <p:nvSpPr>
          <p:cNvPr id="7" name="Content Placeholder 6"/>
          <p:cNvSpPr>
            <a:spLocks noGrp="1"/>
          </p:cNvSpPr>
          <p:nvPr>
            <p:ph sz="half" idx="1"/>
          </p:nvPr>
        </p:nvSpPr>
        <p:spPr>
          <a:xfrm>
            <a:off x="476054" y="1689437"/>
            <a:ext cx="2649880" cy="4225784"/>
          </a:xfrm>
        </p:spPr>
        <p:txBody>
          <a:bodyPr/>
          <a:lstStyle/>
          <a:p>
            <a:pPr marL="0" indent="0">
              <a:buNone/>
            </a:pPr>
            <a:r>
              <a:rPr lang="en-US" i="1" dirty="0" smtClean="0">
                <a:latin typeface="Calibri" pitchFamily="34" charset="0"/>
                <a:cs typeface="Calibri" pitchFamily="34" charset="0"/>
              </a:rPr>
              <a:t>N</a:t>
            </a:r>
            <a:r>
              <a:rPr lang="en-US" dirty="0" smtClean="0">
                <a:latin typeface="Calibri" pitchFamily="34" charset="0"/>
                <a:cs typeface="Calibri" pitchFamily="34" charset="0"/>
              </a:rPr>
              <a:t> = 137</a:t>
            </a:r>
          </a:p>
          <a:p>
            <a:pPr marL="0" indent="0">
              <a:buNone/>
            </a:pPr>
            <a:r>
              <a:rPr lang="en-US" dirty="0" smtClean="0">
                <a:latin typeface="Calibri" pitchFamily="34" charset="0"/>
                <a:cs typeface="Calibri" pitchFamily="34" charset="0"/>
              </a:rPr>
              <a:t>Mean = 31.46</a:t>
            </a:r>
          </a:p>
          <a:p>
            <a:pPr marL="0" indent="0">
              <a:buNone/>
            </a:pPr>
            <a:r>
              <a:rPr lang="en-US" dirty="0" smtClean="0">
                <a:latin typeface="Calibri" pitchFamily="34" charset="0"/>
                <a:cs typeface="Calibri" pitchFamily="34" charset="0"/>
              </a:rPr>
              <a:t>Std. Dev. = 10.518</a:t>
            </a:r>
          </a:p>
          <a:p>
            <a:pPr marL="0" indent="0">
              <a:buNone/>
            </a:pPr>
            <a:r>
              <a:rPr lang="en-US" dirty="0" smtClean="0"/>
              <a:t>Min = 17</a:t>
            </a:r>
          </a:p>
          <a:p>
            <a:pPr marL="0" indent="0">
              <a:buNone/>
            </a:pPr>
            <a:r>
              <a:rPr lang="en-US" dirty="0" smtClean="0">
                <a:latin typeface="Calibri" pitchFamily="34" charset="0"/>
                <a:cs typeface="Calibri" pitchFamily="34" charset="0"/>
              </a:rPr>
              <a:t>Max = 61</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913888" y="1345119"/>
            <a:ext cx="6204414" cy="4958145"/>
          </a:xfrm>
          <a:prstGeom prst="rect">
            <a:avLst/>
          </a:prstGeom>
          <a:noFill/>
          <a:ln>
            <a:noFill/>
          </a:ln>
        </p:spPr>
      </p:pic>
    </p:spTree>
    <p:extLst>
      <p:ext uri="{BB962C8B-B14F-4D97-AF65-F5344CB8AC3E}">
        <p14:creationId xmlns:p14="http://schemas.microsoft.com/office/powerpoint/2010/main" val="19616124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Calibri" pitchFamily="34" charset="0"/>
                <a:cs typeface="Calibri" pitchFamily="34" charset="0"/>
              </a:rPr>
              <a:t>Students</a:t>
            </a:r>
            <a:r>
              <a:rPr lang="en-US" dirty="0" smtClean="0">
                <a:latin typeface="Calibri" pitchFamily="34" charset="0"/>
                <a:cs typeface="Calibri" pitchFamily="34" charset="0"/>
              </a:rPr>
              <a:t>’ Gender</a:t>
            </a:r>
            <a:endParaRPr lang="en-US" dirty="0">
              <a:latin typeface="Calibri" pitchFamily="34" charset="0"/>
              <a:cs typeface="Calibri" pitchFamily="34" charset="0"/>
            </a:endParaRPr>
          </a:p>
        </p:txBody>
      </p:sp>
      <p:sp>
        <p:nvSpPr>
          <p:cNvPr id="7" name="Content Placeholder 6"/>
          <p:cNvSpPr>
            <a:spLocks noGrp="1"/>
          </p:cNvSpPr>
          <p:nvPr>
            <p:ph sz="half" idx="1"/>
          </p:nvPr>
        </p:nvSpPr>
        <p:spPr>
          <a:xfrm>
            <a:off x="608032" y="1797925"/>
            <a:ext cx="2618214" cy="4406671"/>
          </a:xfrm>
        </p:spPr>
        <p:txBody>
          <a:bodyPr/>
          <a:lstStyle/>
          <a:p>
            <a:pPr marL="57150" indent="0">
              <a:buNone/>
            </a:pPr>
            <a:r>
              <a:rPr lang="en-US" i="1" dirty="0" smtClean="0">
                <a:latin typeface="Calibri" pitchFamily="34" charset="0"/>
                <a:cs typeface="Calibri" pitchFamily="34" charset="0"/>
              </a:rPr>
              <a:t>N</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137</a:t>
            </a:r>
          </a:p>
          <a:p>
            <a:pPr marL="57150" indent="0">
              <a:buNone/>
            </a:pPr>
            <a:r>
              <a:rPr lang="en-US" dirty="0" smtClean="0">
                <a:latin typeface="Calibri" pitchFamily="34" charset="0"/>
                <a:cs typeface="Calibri" pitchFamily="34" charset="0"/>
              </a:rPr>
              <a:t>Male = 53</a:t>
            </a:r>
          </a:p>
          <a:p>
            <a:pPr marL="57150" indent="0">
              <a:buNone/>
            </a:pPr>
            <a:r>
              <a:rPr lang="en-US" dirty="0" smtClean="0">
                <a:latin typeface="Calibri" pitchFamily="34" charset="0"/>
                <a:cs typeface="Calibri" pitchFamily="34" charset="0"/>
              </a:rPr>
              <a:t>Female = 84</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548128" y="1451621"/>
            <a:ext cx="6437376" cy="5071099"/>
          </a:xfrm>
          <a:prstGeom prst="rect">
            <a:avLst/>
          </a:prstGeom>
          <a:noFill/>
          <a:ln>
            <a:noFill/>
          </a:ln>
        </p:spPr>
      </p:pic>
    </p:spTree>
    <p:extLst>
      <p:ext uri="{BB962C8B-B14F-4D97-AF65-F5344CB8AC3E}">
        <p14:creationId xmlns:p14="http://schemas.microsoft.com/office/powerpoint/2010/main" val="39190924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Calibri" pitchFamily="34" charset="0"/>
                <a:cs typeface="Calibri" pitchFamily="34" charset="0"/>
              </a:rPr>
              <a:t>Students</a:t>
            </a:r>
            <a:r>
              <a:rPr lang="en-US" dirty="0" smtClean="0">
                <a:latin typeface="Calibri" pitchFamily="34" charset="0"/>
                <a:cs typeface="Calibri" pitchFamily="34" charset="0"/>
              </a:rPr>
              <a:t>’ Ethnicity</a:t>
            </a:r>
            <a:endParaRPr lang="en-US" dirty="0">
              <a:latin typeface="Calibri" pitchFamily="34" charset="0"/>
              <a:cs typeface="Calibri" pitchFamily="34" charset="0"/>
            </a:endParaRPr>
          </a:p>
        </p:txBody>
      </p:sp>
      <p:sp>
        <p:nvSpPr>
          <p:cNvPr id="7" name="Content Placeholder 6"/>
          <p:cNvSpPr>
            <a:spLocks noGrp="1"/>
          </p:cNvSpPr>
          <p:nvPr>
            <p:ph sz="half" idx="1"/>
          </p:nvPr>
        </p:nvSpPr>
        <p:spPr>
          <a:xfrm>
            <a:off x="504335" y="1607067"/>
            <a:ext cx="2765784" cy="4437270"/>
          </a:xfrm>
        </p:spPr>
        <p:txBody>
          <a:bodyPr/>
          <a:lstStyle/>
          <a:p>
            <a:pPr marL="0" indent="0">
              <a:buNone/>
            </a:pPr>
            <a:r>
              <a:rPr lang="en-US" i="1" dirty="0" smtClean="0">
                <a:latin typeface="Calibri" pitchFamily="34" charset="0"/>
                <a:cs typeface="Calibri" pitchFamily="34" charset="0"/>
              </a:rPr>
              <a:t>N</a:t>
            </a:r>
            <a:r>
              <a:rPr lang="en-US" dirty="0" smtClean="0">
                <a:latin typeface="Calibri" pitchFamily="34" charset="0"/>
                <a:cs typeface="Calibri" pitchFamily="34" charset="0"/>
              </a:rPr>
              <a:t> = 137</a:t>
            </a:r>
          </a:p>
          <a:p>
            <a:pPr marL="0" indent="0">
              <a:buNone/>
            </a:pPr>
            <a:endParaRPr lang="en-US"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116 students </a:t>
            </a:r>
            <a:r>
              <a:rPr lang="en-US" dirty="0">
                <a:latin typeface="Calibri" pitchFamily="34" charset="0"/>
                <a:cs typeface="Calibri" pitchFamily="34" charset="0"/>
              </a:rPr>
              <a:t>were Hispanic </a:t>
            </a:r>
          </a:p>
          <a:p>
            <a:pPr marL="0" indent="0">
              <a:buNone/>
            </a:pPr>
            <a:r>
              <a:rPr lang="en-US" dirty="0" smtClean="0">
                <a:latin typeface="Calibri" pitchFamily="34" charset="0"/>
                <a:cs typeface="Calibri" pitchFamily="34" charset="0"/>
              </a:rPr>
              <a:t>21 students were non-Hispanic</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035808" y="1759646"/>
            <a:ext cx="5943600" cy="4752975"/>
          </a:xfrm>
          <a:prstGeom prst="rect">
            <a:avLst/>
          </a:prstGeom>
          <a:noFill/>
          <a:ln>
            <a:noFill/>
          </a:ln>
        </p:spPr>
      </p:pic>
    </p:spTree>
    <p:extLst>
      <p:ext uri="{BB962C8B-B14F-4D97-AF65-F5344CB8AC3E}">
        <p14:creationId xmlns:p14="http://schemas.microsoft.com/office/powerpoint/2010/main" val="16427072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800" b="1" i="1" dirty="0">
                <a:solidFill>
                  <a:srgbClr val="000000"/>
                </a:solidFill>
                <a:latin typeface="Calibri" pitchFamily="34" charset="0"/>
                <a:cs typeface="Calibri" pitchFamily="34" charset="0"/>
              </a:rPr>
              <a:t>Control Variables</a:t>
            </a:r>
          </a:p>
        </p:txBody>
      </p:sp>
    </p:spTree>
    <p:extLst>
      <p:ext uri="{BB962C8B-B14F-4D97-AF65-F5344CB8AC3E}">
        <p14:creationId xmlns:p14="http://schemas.microsoft.com/office/powerpoint/2010/main" val="29338136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500" dirty="0" smtClean="0">
                <a:latin typeface="Calibri" pitchFamily="34" charset="0"/>
                <a:cs typeface="Calibri" pitchFamily="34" charset="0"/>
              </a:rPr>
              <a:t>Online Courses Enrolled </a:t>
            </a:r>
            <a:r>
              <a:rPr lang="en-US" sz="3500" dirty="0">
                <a:latin typeface="Calibri" pitchFamily="34" charset="0"/>
                <a:cs typeface="Calibri" pitchFamily="34" charset="0"/>
              </a:rPr>
              <a:t>in </a:t>
            </a:r>
            <a:r>
              <a:rPr lang="en-US" sz="3500" dirty="0" smtClean="0">
                <a:latin typeface="Calibri" pitchFamily="34" charset="0"/>
                <a:cs typeface="Calibri" pitchFamily="34" charset="0"/>
              </a:rPr>
              <a:t>Current Semester</a:t>
            </a:r>
            <a:endParaRPr lang="en-US" sz="3500" dirty="0">
              <a:latin typeface="Calibri" pitchFamily="34" charset="0"/>
              <a:cs typeface="Calibri" pitchFamily="34" charset="0"/>
            </a:endParaRPr>
          </a:p>
        </p:txBody>
      </p:sp>
      <p:sp>
        <p:nvSpPr>
          <p:cNvPr id="7" name="Content Placeholder 6"/>
          <p:cNvSpPr>
            <a:spLocks noGrp="1"/>
          </p:cNvSpPr>
          <p:nvPr>
            <p:ph sz="half" idx="1"/>
          </p:nvPr>
        </p:nvSpPr>
        <p:spPr>
          <a:xfrm>
            <a:off x="457200" y="2070072"/>
            <a:ext cx="2939525" cy="4360772"/>
          </a:xfrm>
        </p:spPr>
        <p:txBody>
          <a:bodyPr/>
          <a:lstStyle/>
          <a:p>
            <a:pPr marL="0" indent="0">
              <a:buNone/>
            </a:pPr>
            <a:r>
              <a:rPr lang="en-US" i="1" dirty="0" smtClean="0">
                <a:latin typeface="Calibri" pitchFamily="34" charset="0"/>
                <a:cs typeface="Calibri" pitchFamily="34" charset="0"/>
              </a:rPr>
              <a:t>N</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136</a:t>
            </a:r>
            <a:endParaRPr lang="en-US" dirty="0">
              <a:latin typeface="Calibri" pitchFamily="34" charset="0"/>
              <a:cs typeface="Calibri" pitchFamily="34" charset="0"/>
            </a:endParaRPr>
          </a:p>
          <a:p>
            <a:pPr marL="0" indent="0">
              <a:buNone/>
            </a:pPr>
            <a:r>
              <a:rPr lang="en-US" dirty="0">
                <a:latin typeface="Calibri" pitchFamily="34" charset="0"/>
                <a:cs typeface="Calibri" pitchFamily="34" charset="0"/>
              </a:rPr>
              <a:t>Min = </a:t>
            </a:r>
            <a:r>
              <a:rPr lang="en-US" dirty="0" smtClean="0">
                <a:latin typeface="Calibri" pitchFamily="34" charset="0"/>
                <a:cs typeface="Calibri" pitchFamily="34" charset="0"/>
              </a:rPr>
              <a:t>1</a:t>
            </a:r>
            <a:endParaRPr lang="en-US" dirty="0">
              <a:latin typeface="Calibri" pitchFamily="34" charset="0"/>
              <a:cs typeface="Calibri" pitchFamily="34" charset="0"/>
            </a:endParaRPr>
          </a:p>
          <a:p>
            <a:pPr marL="0" indent="0">
              <a:buNone/>
            </a:pPr>
            <a:r>
              <a:rPr lang="en-US" dirty="0">
                <a:latin typeface="Calibri" pitchFamily="34" charset="0"/>
                <a:cs typeface="Calibri" pitchFamily="34" charset="0"/>
              </a:rPr>
              <a:t>Max = </a:t>
            </a:r>
            <a:r>
              <a:rPr lang="en-US" dirty="0"/>
              <a:t>5</a:t>
            </a:r>
            <a:endParaRPr lang="en-US"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Mean = 1.68</a:t>
            </a:r>
          </a:p>
          <a:p>
            <a:pPr marL="0" indent="0">
              <a:buNone/>
            </a:pPr>
            <a:r>
              <a:rPr lang="en-US" dirty="0" smtClean="0">
                <a:latin typeface="Calibri" pitchFamily="34" charset="0"/>
                <a:cs typeface="Calibri" pitchFamily="34" charset="0"/>
              </a:rPr>
              <a:t>Std. Dev. = .</a:t>
            </a:r>
            <a:r>
              <a:rPr lang="en-US" dirty="0" smtClean="0"/>
              <a:t>858</a:t>
            </a:r>
            <a:endParaRPr lang="en-US" dirty="0" smtClean="0">
              <a:latin typeface="Calibri" pitchFamily="34" charset="0"/>
              <a:cs typeface="Calibri" pitchFamily="34" charset="0"/>
            </a:endParaRPr>
          </a:p>
          <a:p>
            <a:pPr marL="0" indent="0">
              <a:buNone/>
            </a:pPr>
            <a:endParaRPr lang="en-US" dirty="0">
              <a:latin typeface="Calibri" pitchFamily="34" charset="0"/>
              <a:cs typeface="Calibri" pitchFamily="34" charset="0"/>
            </a:endParaRPr>
          </a:p>
          <a:p>
            <a:pPr marL="0" indent="0">
              <a:buNone/>
            </a:pPr>
            <a:r>
              <a:rPr lang="en-US" dirty="0">
                <a:latin typeface="Calibri" pitchFamily="34" charset="0"/>
                <a:cs typeface="Calibri" pitchFamily="34" charset="0"/>
              </a:rPr>
              <a:t>Scale: Continuous </a:t>
            </a:r>
          </a:p>
          <a:p>
            <a:pPr marL="0" indent="0">
              <a:buNone/>
            </a:pPr>
            <a:endParaRPr lang="en-US" dirty="0">
              <a:latin typeface="Calibri" pitchFamily="34" charset="0"/>
              <a:cs typeface="Calibri" pitchFamily="34" charset="0"/>
            </a:endParaRPr>
          </a:p>
          <a:p>
            <a:pPr marL="0" indent="0">
              <a:buNone/>
            </a:pPr>
            <a:endParaRPr lang="en-US" dirty="0" smtClean="0">
              <a:latin typeface="Calibri" pitchFamily="34" charset="0"/>
              <a:cs typeface="Calibri" pitchFamily="34" charset="0"/>
            </a:endParaRPr>
          </a:p>
        </p:txBody>
      </p:sp>
      <p:sp>
        <p:nvSpPr>
          <p:cNvPr id="3" name="Rectangle 2"/>
          <p:cNvSpPr/>
          <p:nvPr/>
        </p:nvSpPr>
        <p:spPr>
          <a:xfrm>
            <a:off x="2286000" y="2967335"/>
            <a:ext cx="4572000" cy="923330"/>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967335"/>
            <a:ext cx="4572000" cy="923330"/>
          </a:xfrm>
          <a:prstGeom prst="rect">
            <a:avLst/>
          </a:prstGeom>
        </p:spPr>
        <p:txBody>
          <a:bodyPr>
            <a:spAutoFit/>
          </a:bodyPr>
          <a:lstStyle/>
          <a:p>
            <a:endParaRPr lang="en-US" dirty="0"/>
          </a:p>
          <a:p>
            <a:endParaRPr lang="en-US" dirty="0"/>
          </a:p>
          <a:p>
            <a:endParaRPr lang="en-US"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2987040" y="1689284"/>
            <a:ext cx="5943600" cy="4752975"/>
          </a:xfrm>
          <a:prstGeom prst="rect">
            <a:avLst/>
          </a:prstGeom>
          <a:noFill/>
          <a:ln>
            <a:noFill/>
          </a:ln>
        </p:spPr>
      </p:pic>
    </p:spTree>
    <p:extLst>
      <p:ext uri="{BB962C8B-B14F-4D97-AF65-F5344CB8AC3E}">
        <p14:creationId xmlns:p14="http://schemas.microsoft.com/office/powerpoint/2010/main" val="5668873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500" dirty="0" smtClean="0">
                <a:latin typeface="Calibri" pitchFamily="34" charset="0"/>
                <a:cs typeface="Calibri" pitchFamily="34" charset="0"/>
              </a:rPr>
              <a:t>Number of Online Courses taken in the Past</a:t>
            </a:r>
            <a:endParaRPr lang="en-US" sz="3500" dirty="0">
              <a:latin typeface="Calibri" pitchFamily="34" charset="0"/>
              <a:cs typeface="Calibri" pitchFamily="34" charset="0"/>
            </a:endParaRPr>
          </a:p>
        </p:txBody>
      </p:sp>
      <p:sp>
        <p:nvSpPr>
          <p:cNvPr id="8" name="Content Placeholder 7"/>
          <p:cNvSpPr>
            <a:spLocks noGrp="1"/>
          </p:cNvSpPr>
          <p:nvPr>
            <p:ph sz="half" idx="2"/>
          </p:nvPr>
        </p:nvSpPr>
        <p:spPr>
          <a:xfrm>
            <a:off x="457200" y="1658279"/>
            <a:ext cx="3173459" cy="3892515"/>
          </a:xfrm>
        </p:spPr>
        <p:txBody>
          <a:bodyPr/>
          <a:lstStyle/>
          <a:p>
            <a:pPr marL="0" indent="0">
              <a:buNone/>
            </a:pPr>
            <a:r>
              <a:rPr lang="en-US" i="1" dirty="0">
                <a:latin typeface="Calibri" pitchFamily="34" charset="0"/>
                <a:cs typeface="Calibri" pitchFamily="34" charset="0"/>
              </a:rPr>
              <a:t>N</a:t>
            </a:r>
            <a:r>
              <a:rPr lang="en-US" dirty="0">
                <a:latin typeface="Calibri" pitchFamily="34" charset="0"/>
                <a:cs typeface="Calibri" pitchFamily="34" charset="0"/>
              </a:rPr>
              <a:t> = </a:t>
            </a:r>
            <a:r>
              <a:rPr lang="en-US" dirty="0" smtClean="0"/>
              <a:t>139</a:t>
            </a:r>
            <a:endParaRPr lang="en-US" dirty="0">
              <a:latin typeface="Calibri" pitchFamily="34" charset="0"/>
              <a:cs typeface="Calibri" pitchFamily="34" charset="0"/>
            </a:endParaRPr>
          </a:p>
          <a:p>
            <a:pPr marL="0" indent="0">
              <a:buNone/>
            </a:pPr>
            <a:r>
              <a:rPr lang="en-US" dirty="0" smtClean="0">
                <a:latin typeface="Calibri" pitchFamily="34" charset="0"/>
                <a:cs typeface="Calibri" pitchFamily="34" charset="0"/>
              </a:rPr>
              <a:t>Mean </a:t>
            </a:r>
            <a:r>
              <a:rPr lang="en-US" dirty="0">
                <a:latin typeface="Calibri" pitchFamily="34" charset="0"/>
                <a:cs typeface="Calibri" pitchFamily="34" charset="0"/>
              </a:rPr>
              <a:t>= </a:t>
            </a:r>
            <a:r>
              <a:rPr lang="en-US" dirty="0" smtClean="0"/>
              <a:t>4.04</a:t>
            </a:r>
            <a:endParaRPr lang="en-US" dirty="0">
              <a:latin typeface="Calibri" pitchFamily="34" charset="0"/>
              <a:cs typeface="Calibri" pitchFamily="34" charset="0"/>
            </a:endParaRPr>
          </a:p>
          <a:p>
            <a:pPr marL="0" indent="0">
              <a:buNone/>
            </a:pPr>
            <a:r>
              <a:rPr lang="en-US" dirty="0">
                <a:latin typeface="Calibri" pitchFamily="34" charset="0"/>
                <a:cs typeface="Calibri" pitchFamily="34" charset="0"/>
              </a:rPr>
              <a:t>Std. Dev. = </a:t>
            </a:r>
            <a:r>
              <a:rPr lang="en-US" dirty="0" smtClean="0">
                <a:latin typeface="Calibri" pitchFamily="34" charset="0"/>
                <a:cs typeface="Calibri" pitchFamily="34" charset="0"/>
              </a:rPr>
              <a:t>3.964</a:t>
            </a:r>
          </a:p>
          <a:p>
            <a:pPr marL="0" indent="0">
              <a:buNone/>
            </a:pPr>
            <a:r>
              <a:rPr lang="en-US" dirty="0" smtClean="0"/>
              <a:t>Min = 0</a:t>
            </a:r>
          </a:p>
          <a:p>
            <a:pPr marL="0" indent="0">
              <a:buNone/>
            </a:pPr>
            <a:r>
              <a:rPr lang="en-US" dirty="0" smtClean="0">
                <a:latin typeface="Calibri" pitchFamily="34" charset="0"/>
                <a:cs typeface="Calibri" pitchFamily="34" charset="0"/>
              </a:rPr>
              <a:t>Max = 25</a:t>
            </a:r>
          </a:p>
          <a:p>
            <a:pPr marL="0" indent="0">
              <a:buNone/>
            </a:pPr>
            <a:endParaRPr lang="en-US" dirty="0">
              <a:latin typeface="Calibri" pitchFamily="34" charset="0"/>
              <a:cs typeface="Calibri" pitchFamily="34" charset="0"/>
            </a:endParaRPr>
          </a:p>
          <a:p>
            <a:pPr marL="0" indent="0">
              <a:buNone/>
            </a:pPr>
            <a:r>
              <a:rPr lang="en-US" dirty="0" smtClean="0">
                <a:latin typeface="Calibri" pitchFamily="34" charset="0"/>
                <a:cs typeface="Calibri" pitchFamily="34" charset="0"/>
              </a:rPr>
              <a:t>Scale: Continuous </a:t>
            </a:r>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014472" y="1658279"/>
            <a:ext cx="5943600" cy="4752975"/>
          </a:xfrm>
          <a:prstGeom prst="rect">
            <a:avLst/>
          </a:prstGeom>
          <a:noFill/>
          <a:ln>
            <a:noFill/>
          </a:ln>
        </p:spPr>
      </p:pic>
    </p:spTree>
    <p:extLst>
      <p:ext uri="{BB962C8B-B14F-4D97-AF65-F5344CB8AC3E}">
        <p14:creationId xmlns:p14="http://schemas.microsoft.com/office/powerpoint/2010/main" val="31349019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Study Goals</a:t>
            </a:r>
            <a:endParaRPr lang="en-US" dirty="0"/>
          </a:p>
        </p:txBody>
      </p:sp>
      <p:sp>
        <p:nvSpPr>
          <p:cNvPr id="6" name="Content Placeholder 5"/>
          <p:cNvSpPr>
            <a:spLocks noGrp="1"/>
          </p:cNvSpPr>
          <p:nvPr>
            <p:ph idx="1"/>
          </p:nvPr>
        </p:nvSpPr>
        <p:spPr/>
        <p:txBody>
          <a:bodyPr/>
          <a:lstStyle/>
          <a:p>
            <a:r>
              <a:rPr lang="en-US" dirty="0"/>
              <a:t>To document the impact of changes that occurred in online courses as a result of their redevelopment to adhere to Quality Matters standards. </a:t>
            </a:r>
          </a:p>
          <a:p>
            <a:r>
              <a:rPr lang="en-US" dirty="0"/>
              <a:t>To determine whether students would </a:t>
            </a:r>
            <a:r>
              <a:rPr lang="en-US" dirty="0" smtClean="0"/>
              <a:t>view </a:t>
            </a:r>
            <a:r>
              <a:rPr lang="en-US" dirty="0"/>
              <a:t>the course quality standards with the same outcome as the Quality Matters reviewers. </a:t>
            </a:r>
          </a:p>
          <a:p>
            <a:endParaRPr lang="en-US" dirty="0"/>
          </a:p>
        </p:txBody>
      </p:sp>
    </p:spTree>
    <p:extLst>
      <p:ext uri="{BB962C8B-B14F-4D97-AF65-F5344CB8AC3E}">
        <p14:creationId xmlns:p14="http://schemas.microsoft.com/office/powerpoint/2010/main" val="2353021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63166"/>
            <a:ext cx="6707171" cy="1752600"/>
          </a:xfrm>
        </p:spPr>
        <p:txBody>
          <a:bodyPr>
            <a:normAutofit/>
          </a:bodyPr>
          <a:lstStyle/>
          <a:p>
            <a:r>
              <a:rPr lang="en-US" sz="4800" b="1" i="1" dirty="0" smtClean="0">
                <a:solidFill>
                  <a:srgbClr val="000000"/>
                </a:solidFill>
                <a:latin typeface="Calibri" pitchFamily="34" charset="0"/>
                <a:cs typeface="Calibri" pitchFamily="34" charset="0"/>
              </a:rPr>
              <a:t>Independent </a:t>
            </a:r>
            <a:r>
              <a:rPr lang="en-US" sz="4800" b="1" i="1" dirty="0">
                <a:solidFill>
                  <a:srgbClr val="000000"/>
                </a:solidFill>
                <a:latin typeface="Calibri" pitchFamily="34" charset="0"/>
                <a:cs typeface="Calibri" pitchFamily="34" charset="0"/>
              </a:rPr>
              <a:t>Variables</a:t>
            </a:r>
          </a:p>
        </p:txBody>
      </p:sp>
    </p:spTree>
    <p:extLst>
      <p:ext uri="{BB962C8B-B14F-4D97-AF65-F5344CB8AC3E}">
        <p14:creationId xmlns:p14="http://schemas.microsoft.com/office/powerpoint/2010/main" val="323691857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9900"/>
                </a:solidFill>
              </a:rPr>
              <a:t>Quality Matters General Standard 5</a:t>
            </a:r>
            <a:endParaRPr lang="en-US" dirty="0">
              <a:solidFill>
                <a:srgbClr val="009900"/>
              </a:solidFill>
            </a:endParaRPr>
          </a:p>
        </p:txBody>
      </p:sp>
      <p:pic>
        <p:nvPicPr>
          <p:cNvPr id="9" name="Picture 8"/>
          <p:cNvPicPr/>
          <p:nvPr/>
        </p:nvPicPr>
        <p:blipFill rotWithShape="1">
          <a:blip r:embed="rId2" cstate="email">
            <a:extLst>
              <a:ext uri="{28A0092B-C50C-407E-A947-70E740481C1C}">
                <a14:useLocalDpi xmlns:a14="http://schemas.microsoft.com/office/drawing/2010/main" val="0"/>
              </a:ext>
            </a:extLst>
          </a:blip>
          <a:srcRect r="6575"/>
          <a:stretch/>
        </p:blipFill>
        <p:spPr bwMode="auto">
          <a:xfrm>
            <a:off x="231648" y="2622921"/>
            <a:ext cx="4572000" cy="3723963"/>
          </a:xfrm>
          <a:prstGeom prst="rect">
            <a:avLst/>
          </a:prstGeom>
          <a:noFill/>
          <a:ln>
            <a:noFill/>
          </a:ln>
        </p:spPr>
      </p:pic>
      <p:pic>
        <p:nvPicPr>
          <p:cNvPr id="10" name="Picture 9"/>
          <p:cNvPicPr/>
          <p:nvPr/>
        </p:nvPicPr>
        <p:blipFill rotWithShape="1">
          <a:blip r:embed="rId3" cstate="email">
            <a:extLst>
              <a:ext uri="{28A0092B-C50C-407E-A947-70E740481C1C}">
                <a14:useLocalDpi xmlns:a14="http://schemas.microsoft.com/office/drawing/2010/main" val="0"/>
              </a:ext>
            </a:extLst>
          </a:blip>
          <a:srcRect r="7853"/>
          <a:stretch/>
        </p:blipFill>
        <p:spPr bwMode="auto">
          <a:xfrm>
            <a:off x="4818586" y="2622921"/>
            <a:ext cx="4177094" cy="3854767"/>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1689246" y="2136752"/>
            <a:ext cx="1328441" cy="369332"/>
          </a:xfrm>
          <a:prstGeom prst="rect">
            <a:avLst/>
          </a:prstGeom>
        </p:spPr>
        <p:txBody>
          <a:bodyPr wrap="none">
            <a:spAutoFit/>
          </a:bodyPr>
          <a:lstStyle/>
          <a:p>
            <a:r>
              <a:rPr lang="en-US" dirty="0">
                <a:latin typeface="Calibri" panose="020F0502020204030204" pitchFamily="34" charset="0"/>
              </a:rPr>
              <a:t>QM Courses</a:t>
            </a:r>
            <a:endParaRPr lang="en-US" dirty="0">
              <a:effectLst/>
              <a:latin typeface="Calibri" panose="020F0502020204030204" pitchFamily="34" charset="0"/>
            </a:endParaRPr>
          </a:p>
        </p:txBody>
      </p:sp>
      <p:sp>
        <p:nvSpPr>
          <p:cNvPr id="12" name="Rectangle 11"/>
          <p:cNvSpPr/>
          <p:nvPr/>
        </p:nvSpPr>
        <p:spPr>
          <a:xfrm>
            <a:off x="5937124" y="2136752"/>
            <a:ext cx="1791709" cy="369332"/>
          </a:xfrm>
          <a:prstGeom prst="rect">
            <a:avLst/>
          </a:prstGeom>
        </p:spPr>
        <p:txBody>
          <a:bodyPr wrap="none">
            <a:spAutoFit/>
          </a:bodyPr>
          <a:lstStyle/>
          <a:p>
            <a:r>
              <a:rPr lang="en-US" dirty="0" smtClean="0">
                <a:latin typeface="Calibri" panose="020F0502020204030204" pitchFamily="34" charset="0"/>
              </a:rPr>
              <a:t>Non-QM </a:t>
            </a:r>
            <a:r>
              <a:rPr lang="en-US" dirty="0">
                <a:latin typeface="Calibri" panose="020F0502020204030204" pitchFamily="34" charset="0"/>
              </a:rPr>
              <a:t>Courses</a:t>
            </a:r>
            <a:endParaRPr lang="en-US" dirty="0">
              <a:effectLst/>
              <a:latin typeface="Calibri" panose="020F0502020204030204" pitchFamily="34" charset="0"/>
            </a:endParaRPr>
          </a:p>
        </p:txBody>
      </p:sp>
    </p:spTree>
    <p:extLst>
      <p:ext uri="{BB962C8B-B14F-4D97-AF65-F5344CB8AC3E}">
        <p14:creationId xmlns:p14="http://schemas.microsoft.com/office/powerpoint/2010/main" val="22429637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4013060"/>
            <a:ext cx="6909847" cy="1752600"/>
          </a:xfrm>
        </p:spPr>
        <p:txBody>
          <a:bodyPr>
            <a:normAutofit/>
          </a:bodyPr>
          <a:lstStyle/>
          <a:p>
            <a:r>
              <a:rPr lang="en-US" sz="4800" b="1" i="1" dirty="0">
                <a:solidFill>
                  <a:srgbClr val="000000"/>
                </a:solidFill>
                <a:latin typeface="Calibri" pitchFamily="34" charset="0"/>
                <a:cs typeface="Calibri" pitchFamily="34" charset="0"/>
              </a:rPr>
              <a:t>Dependent Variables</a:t>
            </a:r>
          </a:p>
        </p:txBody>
      </p:sp>
    </p:spTree>
    <p:extLst>
      <p:ext uri="{BB962C8B-B14F-4D97-AF65-F5344CB8AC3E}">
        <p14:creationId xmlns:p14="http://schemas.microsoft.com/office/powerpoint/2010/main" val="1133298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22484"/>
            <a:ext cx="9144000" cy="961617"/>
          </a:xfrm>
        </p:spPr>
        <p:txBody>
          <a:bodyPr>
            <a:noAutofit/>
          </a:bodyPr>
          <a:lstStyle/>
          <a:p>
            <a:pPr algn="ctr"/>
            <a:r>
              <a:rPr lang="en-US" sz="3500" dirty="0" smtClean="0">
                <a:latin typeface="Calibri" pitchFamily="34" charset="0"/>
                <a:cs typeface="Calibri" pitchFamily="34" charset="0"/>
              </a:rPr>
              <a:t>Students’ Expected </a:t>
            </a:r>
            <a:r>
              <a:rPr lang="en-US" sz="3500" dirty="0">
                <a:latin typeface="Calibri" pitchFamily="34" charset="0"/>
                <a:cs typeface="Calibri" pitchFamily="34" charset="0"/>
              </a:rPr>
              <a:t>Grade for the Online Course</a:t>
            </a:r>
          </a:p>
        </p:txBody>
      </p:sp>
      <p:pic>
        <p:nvPicPr>
          <p:cNvPr id="9222"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288286"/>
            <a:ext cx="4401312" cy="351758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49140" y="2288286"/>
            <a:ext cx="4401312" cy="35175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432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819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1779399" y="1840535"/>
            <a:ext cx="1328441" cy="369332"/>
          </a:xfrm>
          <a:prstGeom prst="rect">
            <a:avLst/>
          </a:prstGeom>
        </p:spPr>
        <p:txBody>
          <a:bodyPr wrap="none">
            <a:spAutoFit/>
          </a:bodyPr>
          <a:lstStyle/>
          <a:p>
            <a:r>
              <a:rPr lang="en-US" dirty="0">
                <a:latin typeface="Calibri" panose="020F0502020204030204" pitchFamily="34" charset="0"/>
              </a:rPr>
              <a:t>QM Courses</a:t>
            </a:r>
            <a:endParaRPr lang="en-US" dirty="0">
              <a:effectLst/>
              <a:latin typeface="Calibri" panose="020F0502020204030204" pitchFamily="34" charset="0"/>
            </a:endParaRPr>
          </a:p>
        </p:txBody>
      </p:sp>
      <p:sp>
        <p:nvSpPr>
          <p:cNvPr id="17" name="Rectangle 16"/>
          <p:cNvSpPr/>
          <p:nvPr/>
        </p:nvSpPr>
        <p:spPr>
          <a:xfrm>
            <a:off x="6027277" y="1840535"/>
            <a:ext cx="1791709" cy="369332"/>
          </a:xfrm>
          <a:prstGeom prst="rect">
            <a:avLst/>
          </a:prstGeom>
        </p:spPr>
        <p:txBody>
          <a:bodyPr wrap="none">
            <a:spAutoFit/>
          </a:bodyPr>
          <a:lstStyle/>
          <a:p>
            <a:r>
              <a:rPr lang="en-US" dirty="0" smtClean="0">
                <a:latin typeface="Calibri" panose="020F0502020204030204" pitchFamily="34" charset="0"/>
              </a:rPr>
              <a:t>Non-QM </a:t>
            </a:r>
            <a:r>
              <a:rPr lang="en-US" dirty="0">
                <a:latin typeface="Calibri" panose="020F0502020204030204" pitchFamily="34" charset="0"/>
              </a:rPr>
              <a:t>Courses</a:t>
            </a:r>
            <a:endParaRPr lang="en-US" dirty="0">
              <a:effectLst/>
              <a:latin typeface="Calibri" panose="020F0502020204030204" pitchFamily="34" charset="0"/>
            </a:endParaRPr>
          </a:p>
        </p:txBody>
      </p:sp>
    </p:spTree>
    <p:extLst>
      <p:ext uri="{BB962C8B-B14F-4D97-AF65-F5344CB8AC3E}">
        <p14:creationId xmlns:p14="http://schemas.microsoft.com/office/powerpoint/2010/main" val="39190924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Calibri" pitchFamily="34" charset="0"/>
                <a:cs typeface="Calibri" pitchFamily="34" charset="0"/>
              </a:rPr>
              <a:t>Students’ Perceived Overall Online Interaction</a:t>
            </a:r>
            <a:endParaRPr lang="en-US" dirty="0">
              <a:latin typeface="Calibri" pitchFamily="34" charset="0"/>
              <a:cs typeface="Calibri" pitchFamily="34" charset="0"/>
            </a:endParaRPr>
          </a:p>
        </p:txBody>
      </p:sp>
      <p:pic>
        <p:nvPicPr>
          <p:cNvPr id="11" name="Picture 10"/>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981" y="2661865"/>
            <a:ext cx="4263867" cy="3491865"/>
          </a:xfrm>
          <a:prstGeom prst="rect">
            <a:avLst/>
          </a:prstGeom>
          <a:noFill/>
          <a:ln>
            <a:noFill/>
          </a:ln>
        </p:spPr>
      </p:pic>
      <p:sp>
        <p:nvSpPr>
          <p:cNvPr id="12" name="Rectangle 11"/>
          <p:cNvSpPr/>
          <p:nvPr/>
        </p:nvSpPr>
        <p:spPr>
          <a:xfrm>
            <a:off x="1779399" y="2136752"/>
            <a:ext cx="1328441" cy="369332"/>
          </a:xfrm>
          <a:prstGeom prst="rect">
            <a:avLst/>
          </a:prstGeom>
        </p:spPr>
        <p:txBody>
          <a:bodyPr wrap="none">
            <a:spAutoFit/>
          </a:bodyPr>
          <a:lstStyle/>
          <a:p>
            <a:r>
              <a:rPr lang="en-US" dirty="0">
                <a:latin typeface="Calibri" panose="020F0502020204030204" pitchFamily="34" charset="0"/>
              </a:rPr>
              <a:t>QM Courses</a:t>
            </a:r>
            <a:endParaRPr lang="en-US" dirty="0">
              <a:effectLst/>
              <a:latin typeface="Calibri" panose="020F0502020204030204" pitchFamily="34" charset="0"/>
            </a:endParaRPr>
          </a:p>
        </p:txBody>
      </p:sp>
      <p:sp>
        <p:nvSpPr>
          <p:cNvPr id="13" name="Rectangle 12"/>
          <p:cNvSpPr/>
          <p:nvPr/>
        </p:nvSpPr>
        <p:spPr>
          <a:xfrm>
            <a:off x="6027277" y="2136752"/>
            <a:ext cx="1791709" cy="369332"/>
          </a:xfrm>
          <a:prstGeom prst="rect">
            <a:avLst/>
          </a:prstGeom>
        </p:spPr>
        <p:txBody>
          <a:bodyPr wrap="none">
            <a:spAutoFit/>
          </a:bodyPr>
          <a:lstStyle/>
          <a:p>
            <a:r>
              <a:rPr lang="en-US" dirty="0" smtClean="0">
                <a:latin typeface="Calibri" panose="020F0502020204030204" pitchFamily="34" charset="0"/>
              </a:rPr>
              <a:t>Non-QM </a:t>
            </a:r>
            <a:r>
              <a:rPr lang="en-US" dirty="0">
                <a:latin typeface="Calibri" panose="020F0502020204030204" pitchFamily="34" charset="0"/>
              </a:rPr>
              <a:t>Courses</a:t>
            </a:r>
            <a:endParaRPr lang="en-US" dirty="0">
              <a:effectLst/>
              <a:latin typeface="Calibri" panose="020F0502020204030204" pitchFamily="34" charset="0"/>
            </a:endParaRPr>
          </a:p>
        </p:txBody>
      </p:sp>
      <p:pic>
        <p:nvPicPr>
          <p:cNvPr id="14" name="Picture 13"/>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46242" y="2700502"/>
            <a:ext cx="4468969" cy="3532872"/>
          </a:xfrm>
          <a:prstGeom prst="rect">
            <a:avLst/>
          </a:prstGeom>
          <a:noFill/>
          <a:ln>
            <a:noFill/>
          </a:ln>
        </p:spPr>
      </p:pic>
    </p:spTree>
    <p:extLst>
      <p:ext uri="{BB962C8B-B14F-4D97-AF65-F5344CB8AC3E}">
        <p14:creationId xmlns:p14="http://schemas.microsoft.com/office/powerpoint/2010/main" val="40579663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22484"/>
            <a:ext cx="8229600" cy="845708"/>
          </a:xfrm>
        </p:spPr>
        <p:txBody>
          <a:bodyPr>
            <a:normAutofit fontScale="90000"/>
          </a:bodyPr>
          <a:lstStyle/>
          <a:p>
            <a:r>
              <a:rPr lang="en-US" dirty="0" smtClean="0">
                <a:latin typeface="Calibri" pitchFamily="34" charset="0"/>
                <a:cs typeface="Calibri" pitchFamily="34" charset="0"/>
              </a:rPr>
              <a:t>Students’ Perceived </a:t>
            </a:r>
            <a:r>
              <a:rPr lang="en-US" dirty="0">
                <a:latin typeface="Calibri" pitchFamily="34" charset="0"/>
                <a:cs typeface="Calibri" pitchFamily="34" charset="0"/>
              </a:rPr>
              <a:t>Sense of Community</a:t>
            </a:r>
          </a:p>
        </p:txBody>
      </p:sp>
      <p:pic>
        <p:nvPicPr>
          <p:cNvPr id="8" name="Picture 7"/>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04" y="2498150"/>
            <a:ext cx="4462780" cy="3561715"/>
          </a:xfrm>
          <a:prstGeom prst="rect">
            <a:avLst/>
          </a:prstGeom>
          <a:noFill/>
          <a:ln>
            <a:noFill/>
          </a:ln>
        </p:spPr>
      </p:pic>
      <p:pic>
        <p:nvPicPr>
          <p:cNvPr id="9" name="Picture 8"/>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20484" y="2485271"/>
            <a:ext cx="4462780" cy="3561715"/>
          </a:xfrm>
          <a:prstGeom prst="rect">
            <a:avLst/>
          </a:prstGeom>
          <a:noFill/>
          <a:ln>
            <a:noFill/>
          </a:ln>
        </p:spPr>
      </p:pic>
      <p:sp>
        <p:nvSpPr>
          <p:cNvPr id="10" name="Rectangle 9"/>
          <p:cNvSpPr/>
          <p:nvPr/>
        </p:nvSpPr>
        <p:spPr>
          <a:xfrm>
            <a:off x="1702125" y="1943567"/>
            <a:ext cx="1328441" cy="369332"/>
          </a:xfrm>
          <a:prstGeom prst="rect">
            <a:avLst/>
          </a:prstGeom>
        </p:spPr>
        <p:txBody>
          <a:bodyPr wrap="none">
            <a:spAutoFit/>
          </a:bodyPr>
          <a:lstStyle/>
          <a:p>
            <a:r>
              <a:rPr lang="en-US" dirty="0">
                <a:latin typeface="Calibri" panose="020F0502020204030204" pitchFamily="34" charset="0"/>
              </a:rPr>
              <a:t>QM Courses</a:t>
            </a:r>
            <a:endParaRPr lang="en-US" dirty="0">
              <a:effectLst/>
              <a:latin typeface="Calibri" panose="020F0502020204030204" pitchFamily="34" charset="0"/>
            </a:endParaRPr>
          </a:p>
        </p:txBody>
      </p:sp>
      <p:sp>
        <p:nvSpPr>
          <p:cNvPr id="11" name="Rectangle 10"/>
          <p:cNvSpPr/>
          <p:nvPr/>
        </p:nvSpPr>
        <p:spPr>
          <a:xfrm>
            <a:off x="5950003" y="1943567"/>
            <a:ext cx="1791709" cy="369332"/>
          </a:xfrm>
          <a:prstGeom prst="rect">
            <a:avLst/>
          </a:prstGeom>
        </p:spPr>
        <p:txBody>
          <a:bodyPr wrap="none">
            <a:spAutoFit/>
          </a:bodyPr>
          <a:lstStyle/>
          <a:p>
            <a:r>
              <a:rPr lang="en-US" dirty="0" smtClean="0">
                <a:latin typeface="Calibri" panose="020F0502020204030204" pitchFamily="34" charset="0"/>
              </a:rPr>
              <a:t>Non-QM </a:t>
            </a:r>
            <a:r>
              <a:rPr lang="en-US" dirty="0">
                <a:latin typeface="Calibri" panose="020F0502020204030204" pitchFamily="34" charset="0"/>
              </a:rPr>
              <a:t>Courses</a:t>
            </a:r>
            <a:endParaRPr lang="en-US" dirty="0">
              <a:effectLst/>
              <a:latin typeface="Calibri" panose="020F0502020204030204" pitchFamily="34" charset="0"/>
            </a:endParaRPr>
          </a:p>
        </p:txBody>
      </p:sp>
    </p:spTree>
    <p:extLst>
      <p:ext uri="{BB962C8B-B14F-4D97-AF65-F5344CB8AC3E}">
        <p14:creationId xmlns:p14="http://schemas.microsoft.com/office/powerpoint/2010/main" val="10234902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Calibri" pitchFamily="34" charset="0"/>
                <a:cs typeface="Calibri" pitchFamily="34" charset="0"/>
              </a:rPr>
              <a:t>Students’ </a:t>
            </a:r>
            <a:r>
              <a:rPr lang="en-US" dirty="0">
                <a:latin typeface="Calibri" pitchFamily="34" charset="0"/>
                <a:cs typeface="Calibri" pitchFamily="34" charset="0"/>
              </a:rPr>
              <a:t>Perceived Quality of Online </a:t>
            </a:r>
            <a:r>
              <a:rPr lang="en-US" dirty="0" smtClean="0">
                <a:latin typeface="Calibri" pitchFamily="34" charset="0"/>
                <a:cs typeface="Calibri" pitchFamily="34" charset="0"/>
              </a:rPr>
              <a:t>Discussions</a:t>
            </a:r>
            <a:endParaRPr lang="en-US" dirty="0">
              <a:latin typeface="Calibri" pitchFamily="34" charset="0"/>
              <a:cs typeface="Calibri" pitchFamily="34" charset="0"/>
            </a:endParaRPr>
          </a:p>
        </p:txBody>
      </p:sp>
      <p:pic>
        <p:nvPicPr>
          <p:cNvPr id="8" name="Picture 7"/>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618" y="2777594"/>
            <a:ext cx="4343400" cy="3466465"/>
          </a:xfrm>
          <a:prstGeom prst="rect">
            <a:avLst/>
          </a:prstGeom>
          <a:noFill/>
          <a:ln>
            <a:noFill/>
          </a:ln>
        </p:spPr>
      </p:pic>
      <p:pic>
        <p:nvPicPr>
          <p:cNvPr id="9" name="Picture 8"/>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2777594"/>
            <a:ext cx="4339590" cy="3463290"/>
          </a:xfrm>
          <a:prstGeom prst="rect">
            <a:avLst/>
          </a:prstGeom>
          <a:noFill/>
          <a:ln>
            <a:noFill/>
          </a:ln>
        </p:spPr>
      </p:pic>
      <p:sp>
        <p:nvSpPr>
          <p:cNvPr id="10" name="Rectangle 9"/>
          <p:cNvSpPr/>
          <p:nvPr/>
        </p:nvSpPr>
        <p:spPr>
          <a:xfrm>
            <a:off x="1792278" y="2072357"/>
            <a:ext cx="1328441" cy="369332"/>
          </a:xfrm>
          <a:prstGeom prst="rect">
            <a:avLst/>
          </a:prstGeom>
        </p:spPr>
        <p:txBody>
          <a:bodyPr wrap="none">
            <a:spAutoFit/>
          </a:bodyPr>
          <a:lstStyle/>
          <a:p>
            <a:r>
              <a:rPr lang="en-US" dirty="0">
                <a:latin typeface="Calibri" panose="020F0502020204030204" pitchFamily="34" charset="0"/>
              </a:rPr>
              <a:t>QM Courses</a:t>
            </a:r>
            <a:endParaRPr lang="en-US" dirty="0">
              <a:effectLst/>
              <a:latin typeface="Calibri" panose="020F0502020204030204" pitchFamily="34" charset="0"/>
            </a:endParaRPr>
          </a:p>
        </p:txBody>
      </p:sp>
      <p:sp>
        <p:nvSpPr>
          <p:cNvPr id="11" name="Rectangle 10"/>
          <p:cNvSpPr/>
          <p:nvPr/>
        </p:nvSpPr>
        <p:spPr>
          <a:xfrm>
            <a:off x="6040156" y="2072357"/>
            <a:ext cx="1791709" cy="369332"/>
          </a:xfrm>
          <a:prstGeom prst="rect">
            <a:avLst/>
          </a:prstGeom>
        </p:spPr>
        <p:txBody>
          <a:bodyPr wrap="none">
            <a:spAutoFit/>
          </a:bodyPr>
          <a:lstStyle/>
          <a:p>
            <a:r>
              <a:rPr lang="en-US" dirty="0" smtClean="0">
                <a:latin typeface="Calibri" panose="020F0502020204030204" pitchFamily="34" charset="0"/>
              </a:rPr>
              <a:t>Non-QM </a:t>
            </a:r>
            <a:r>
              <a:rPr lang="en-US" dirty="0">
                <a:latin typeface="Calibri" panose="020F0502020204030204" pitchFamily="34" charset="0"/>
              </a:rPr>
              <a:t>Courses</a:t>
            </a:r>
            <a:endParaRPr lang="en-US" dirty="0">
              <a:effectLst/>
              <a:latin typeface="Calibri" panose="020F0502020204030204" pitchFamily="34" charset="0"/>
            </a:endParaRPr>
          </a:p>
        </p:txBody>
      </p:sp>
    </p:spTree>
    <p:extLst>
      <p:ext uri="{BB962C8B-B14F-4D97-AF65-F5344CB8AC3E}">
        <p14:creationId xmlns:p14="http://schemas.microsoft.com/office/powerpoint/2010/main" val="73214554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Tools Used in Course</a:t>
            </a:r>
            <a:endParaRPr lang="en-US" dirty="0"/>
          </a:p>
        </p:txBody>
      </p:sp>
      <p:pic>
        <p:nvPicPr>
          <p:cNvPr id="7" name="Picture 6"/>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190" y="2709925"/>
            <a:ext cx="4448810" cy="3550285"/>
          </a:xfrm>
          <a:prstGeom prst="rect">
            <a:avLst/>
          </a:prstGeom>
          <a:noFill/>
          <a:ln>
            <a:noFill/>
          </a:ln>
        </p:spPr>
      </p:pic>
      <p:pic>
        <p:nvPicPr>
          <p:cNvPr id="8" name="Picture 7"/>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9121" y="2709925"/>
            <a:ext cx="4448810" cy="3550285"/>
          </a:xfrm>
          <a:prstGeom prst="rect">
            <a:avLst/>
          </a:prstGeom>
          <a:noFill/>
          <a:ln>
            <a:noFill/>
          </a:ln>
        </p:spPr>
      </p:pic>
      <p:sp>
        <p:nvSpPr>
          <p:cNvPr id="9" name="Rectangle 8"/>
          <p:cNvSpPr/>
          <p:nvPr/>
        </p:nvSpPr>
        <p:spPr>
          <a:xfrm>
            <a:off x="1805157" y="2072357"/>
            <a:ext cx="1328441" cy="369332"/>
          </a:xfrm>
          <a:prstGeom prst="rect">
            <a:avLst/>
          </a:prstGeom>
        </p:spPr>
        <p:txBody>
          <a:bodyPr wrap="none">
            <a:spAutoFit/>
          </a:bodyPr>
          <a:lstStyle/>
          <a:p>
            <a:r>
              <a:rPr lang="en-US" dirty="0">
                <a:latin typeface="Calibri" panose="020F0502020204030204" pitchFamily="34" charset="0"/>
              </a:rPr>
              <a:t>QM Courses</a:t>
            </a:r>
            <a:endParaRPr lang="en-US" dirty="0">
              <a:effectLst/>
              <a:latin typeface="Calibri" panose="020F0502020204030204" pitchFamily="34" charset="0"/>
            </a:endParaRPr>
          </a:p>
        </p:txBody>
      </p:sp>
      <p:sp>
        <p:nvSpPr>
          <p:cNvPr id="10" name="Rectangle 9"/>
          <p:cNvSpPr/>
          <p:nvPr/>
        </p:nvSpPr>
        <p:spPr>
          <a:xfrm>
            <a:off x="6053035" y="2072357"/>
            <a:ext cx="1791709" cy="369332"/>
          </a:xfrm>
          <a:prstGeom prst="rect">
            <a:avLst/>
          </a:prstGeom>
        </p:spPr>
        <p:txBody>
          <a:bodyPr wrap="none">
            <a:spAutoFit/>
          </a:bodyPr>
          <a:lstStyle/>
          <a:p>
            <a:r>
              <a:rPr lang="en-US" dirty="0" smtClean="0">
                <a:latin typeface="Calibri" panose="020F0502020204030204" pitchFamily="34" charset="0"/>
              </a:rPr>
              <a:t>Non-QM </a:t>
            </a:r>
            <a:r>
              <a:rPr lang="en-US" dirty="0">
                <a:latin typeface="Calibri" panose="020F0502020204030204" pitchFamily="34" charset="0"/>
              </a:rPr>
              <a:t>Courses</a:t>
            </a:r>
            <a:endParaRPr lang="en-US" dirty="0">
              <a:effectLst/>
              <a:latin typeface="Calibri" panose="020F0502020204030204" pitchFamily="34" charset="0"/>
            </a:endParaRPr>
          </a:p>
        </p:txBody>
      </p:sp>
    </p:spTree>
    <p:extLst>
      <p:ext uri="{BB962C8B-B14F-4D97-AF65-F5344CB8AC3E}">
        <p14:creationId xmlns:p14="http://schemas.microsoft.com/office/powerpoint/2010/main" val="312560691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Calibri" pitchFamily="34" charset="0"/>
                <a:cs typeface="Calibri" pitchFamily="34" charset="0"/>
              </a:rPr>
              <a:t>Students’ </a:t>
            </a:r>
            <a:r>
              <a:rPr lang="en-US" dirty="0">
                <a:latin typeface="Calibri" pitchFamily="34" charset="0"/>
                <a:cs typeface="Calibri" pitchFamily="34" charset="0"/>
              </a:rPr>
              <a:t>Perceived </a:t>
            </a:r>
            <a:r>
              <a:rPr lang="en-US" dirty="0" smtClean="0">
                <a:latin typeface="Calibri" pitchFamily="34" charset="0"/>
                <a:cs typeface="Calibri" pitchFamily="34" charset="0"/>
              </a:rPr>
              <a:t>Level of Interaction (LMX-7)</a:t>
            </a:r>
            <a:endParaRPr lang="en-US" dirty="0">
              <a:latin typeface="Calibri" pitchFamily="34" charset="0"/>
              <a:cs typeface="Calibri" pitchFamily="34" charset="0"/>
            </a:endParaRPr>
          </a:p>
        </p:txBody>
      </p:sp>
      <p:sp>
        <p:nvSpPr>
          <p:cNvPr id="9" name="Rectangle 8"/>
          <p:cNvSpPr/>
          <p:nvPr/>
        </p:nvSpPr>
        <p:spPr>
          <a:xfrm>
            <a:off x="1302876" y="2072357"/>
            <a:ext cx="1328441" cy="369332"/>
          </a:xfrm>
          <a:prstGeom prst="rect">
            <a:avLst/>
          </a:prstGeom>
        </p:spPr>
        <p:txBody>
          <a:bodyPr wrap="none">
            <a:spAutoFit/>
          </a:bodyPr>
          <a:lstStyle/>
          <a:p>
            <a:r>
              <a:rPr lang="en-US" dirty="0">
                <a:latin typeface="Calibri" panose="020F0502020204030204" pitchFamily="34" charset="0"/>
              </a:rPr>
              <a:t>QM Courses</a:t>
            </a:r>
            <a:endParaRPr lang="en-US" dirty="0">
              <a:effectLst/>
              <a:latin typeface="Calibri" panose="020F0502020204030204" pitchFamily="34" charset="0"/>
            </a:endParaRPr>
          </a:p>
        </p:txBody>
      </p:sp>
      <p:sp>
        <p:nvSpPr>
          <p:cNvPr id="14" name="Rectangle 13"/>
          <p:cNvSpPr/>
          <p:nvPr/>
        </p:nvSpPr>
        <p:spPr>
          <a:xfrm>
            <a:off x="5550754" y="2072357"/>
            <a:ext cx="1791709" cy="369332"/>
          </a:xfrm>
          <a:prstGeom prst="rect">
            <a:avLst/>
          </a:prstGeom>
        </p:spPr>
        <p:txBody>
          <a:bodyPr wrap="none">
            <a:spAutoFit/>
          </a:bodyPr>
          <a:lstStyle/>
          <a:p>
            <a:r>
              <a:rPr lang="en-US" dirty="0" smtClean="0">
                <a:latin typeface="Calibri" panose="020F0502020204030204" pitchFamily="34" charset="0"/>
              </a:rPr>
              <a:t>Non-QM </a:t>
            </a:r>
            <a:r>
              <a:rPr lang="en-US" dirty="0">
                <a:latin typeface="Calibri" panose="020F0502020204030204" pitchFamily="34" charset="0"/>
              </a:rPr>
              <a:t>Courses</a:t>
            </a:r>
            <a:endParaRPr lang="en-US" dirty="0">
              <a:effectLst/>
              <a:latin typeface="Calibri" panose="020F0502020204030204" pitchFamily="34" charset="0"/>
            </a:endParaRPr>
          </a:p>
        </p:txBody>
      </p:sp>
      <p:pic>
        <p:nvPicPr>
          <p:cNvPr id="20" name="Picture 19"/>
          <p:cNvPicPr/>
          <p:nvPr/>
        </p:nvPicPr>
        <p:blipFill rotWithShape="1">
          <a:blip r:embed="rId2" cstate="email">
            <a:extLst>
              <a:ext uri="{28A0092B-C50C-407E-A947-70E740481C1C}">
                <a14:useLocalDpi xmlns:a14="http://schemas.microsoft.com/office/drawing/2010/main" val="0"/>
              </a:ext>
            </a:extLst>
          </a:blip>
          <a:srcRect r="3026"/>
          <a:stretch/>
        </p:blipFill>
        <p:spPr bwMode="auto">
          <a:xfrm>
            <a:off x="65940" y="2730903"/>
            <a:ext cx="4544695" cy="3740150"/>
          </a:xfrm>
          <a:prstGeom prst="rect">
            <a:avLst/>
          </a:prstGeom>
          <a:noFill/>
          <a:ln>
            <a:noFill/>
          </a:ln>
          <a:extLst>
            <a:ext uri="{53640926-AAD7-44d8-BBD7-CCE9431645EC}">
              <a14:shadowObscured xmlns:a14="http://schemas.microsoft.com/office/drawing/2010/main"/>
            </a:ext>
          </a:extLst>
        </p:spPr>
      </p:pic>
      <p:pic>
        <p:nvPicPr>
          <p:cNvPr id="21" name="Picture 20"/>
          <p:cNvPicPr/>
          <p:nvPr/>
        </p:nvPicPr>
        <p:blipFill rotWithShape="1">
          <a:blip r:embed="rId3" cstate="email">
            <a:extLst>
              <a:ext uri="{28A0092B-C50C-407E-A947-70E740481C1C}">
                <a14:useLocalDpi xmlns:a14="http://schemas.microsoft.com/office/drawing/2010/main" val="0"/>
              </a:ext>
            </a:extLst>
          </a:blip>
          <a:srcRect r="3026"/>
          <a:stretch/>
        </p:blipFill>
        <p:spPr bwMode="auto">
          <a:xfrm>
            <a:off x="4559080" y="2730903"/>
            <a:ext cx="4544695" cy="37401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796632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itchFamily="34" charset="0"/>
                <a:cs typeface="Calibri" pitchFamily="34" charset="0"/>
              </a:rPr>
              <a:t>Multiple Regression Analysis</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7801213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Process</a:t>
            </a:r>
            <a:endParaRPr lang="en-US" dirty="0"/>
          </a:p>
        </p:txBody>
      </p:sp>
      <p:sp>
        <p:nvSpPr>
          <p:cNvPr id="6" name="Content Placeholder 5"/>
          <p:cNvSpPr>
            <a:spLocks noGrp="1"/>
          </p:cNvSpPr>
          <p:nvPr>
            <p:ph idx="1"/>
          </p:nvPr>
        </p:nvSpPr>
        <p:spPr/>
        <p:txBody>
          <a:bodyPr/>
          <a:lstStyle/>
          <a:p>
            <a:r>
              <a:rPr lang="en-US" dirty="0"/>
              <a:t>Course selection</a:t>
            </a:r>
          </a:p>
          <a:p>
            <a:r>
              <a:rPr lang="en-US" dirty="0"/>
              <a:t>Courses reviewed with QM Rubric </a:t>
            </a:r>
          </a:p>
          <a:p>
            <a:r>
              <a:rPr lang="en-US" dirty="0"/>
              <a:t>Students taking the original course were surveyed. </a:t>
            </a:r>
          </a:p>
          <a:p>
            <a:r>
              <a:rPr lang="en-US" dirty="0"/>
              <a:t>Data collected using a survey tool</a:t>
            </a:r>
          </a:p>
          <a:p>
            <a:r>
              <a:rPr lang="en-US" dirty="0"/>
              <a:t>Courses </a:t>
            </a:r>
            <a:r>
              <a:rPr lang="en-US" dirty="0" smtClean="0"/>
              <a:t>re-developed </a:t>
            </a:r>
            <a:endParaRPr lang="en-US" dirty="0"/>
          </a:p>
          <a:p>
            <a:r>
              <a:rPr lang="en-US" dirty="0"/>
              <a:t>Courses re-reviewed by same reviewer</a:t>
            </a:r>
          </a:p>
          <a:p>
            <a:r>
              <a:rPr lang="en-US" dirty="0"/>
              <a:t>Students taking the redeveloped course were </a:t>
            </a:r>
            <a:r>
              <a:rPr lang="en-US" dirty="0" smtClean="0"/>
              <a:t>surveyed</a:t>
            </a:r>
            <a:endParaRPr lang="en-US" dirty="0"/>
          </a:p>
        </p:txBody>
      </p:sp>
    </p:spTree>
    <p:extLst>
      <p:ext uri="{BB962C8B-B14F-4D97-AF65-F5344CB8AC3E}">
        <p14:creationId xmlns:p14="http://schemas.microsoft.com/office/powerpoint/2010/main" val="3089401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5795" y="595156"/>
            <a:ext cx="8229600" cy="762881"/>
          </a:xfrm>
        </p:spPr>
        <p:txBody>
          <a:bodyPr/>
          <a:lstStyle/>
          <a:p>
            <a:r>
              <a:rPr lang="en-US" dirty="0">
                <a:latin typeface="Calibri" pitchFamily="34" charset="0"/>
                <a:cs typeface="Calibri" pitchFamily="34" charset="0"/>
              </a:rPr>
              <a:t>Multiple Regression Blocks</a:t>
            </a:r>
            <a:endParaRPr lang="en-US" dirty="0">
              <a:solidFill>
                <a:srgbClr val="3366FF"/>
              </a:solidFill>
              <a:latin typeface="Calibri" pitchFamily="34" charset="0"/>
              <a:cs typeface="Calibri" pitchFamily="34" charset="0"/>
            </a:endParaRPr>
          </a:p>
        </p:txBody>
      </p:sp>
      <p:sp>
        <p:nvSpPr>
          <p:cNvPr id="7" name="Content Placeholder 6"/>
          <p:cNvSpPr>
            <a:spLocks noGrp="1"/>
          </p:cNvSpPr>
          <p:nvPr>
            <p:ph sz="half" idx="1"/>
          </p:nvPr>
        </p:nvSpPr>
        <p:spPr>
          <a:xfrm>
            <a:off x="315795" y="1473859"/>
            <a:ext cx="7810774" cy="4875426"/>
          </a:xfrm>
        </p:spPr>
        <p:txBody>
          <a:bodyPr>
            <a:normAutofit/>
          </a:bodyPr>
          <a:lstStyle/>
          <a:p>
            <a:r>
              <a:rPr lang="en-US" sz="2800" b="1" dirty="0">
                <a:latin typeface="Calibri" pitchFamily="34" charset="0"/>
                <a:cs typeface="Calibri" pitchFamily="34" charset="0"/>
              </a:rPr>
              <a:t>Block 1 - Stepwise</a:t>
            </a:r>
          </a:p>
          <a:p>
            <a:pPr lvl="1">
              <a:buClr>
                <a:schemeClr val="tx1"/>
              </a:buClr>
            </a:pPr>
            <a:r>
              <a:rPr lang="en-US" sz="2400" b="1" dirty="0">
                <a:solidFill>
                  <a:srgbClr val="660066"/>
                </a:solidFill>
                <a:latin typeface="Calibri" pitchFamily="34" charset="0"/>
                <a:cs typeface="Calibri" pitchFamily="34" charset="0"/>
              </a:rPr>
              <a:t>Age </a:t>
            </a:r>
          </a:p>
          <a:p>
            <a:pPr lvl="1">
              <a:buClr>
                <a:schemeClr val="tx1"/>
              </a:buClr>
            </a:pPr>
            <a:r>
              <a:rPr lang="en-US" sz="2400" b="1" dirty="0">
                <a:solidFill>
                  <a:srgbClr val="660066"/>
                </a:solidFill>
                <a:latin typeface="Calibri" pitchFamily="34" charset="0"/>
                <a:cs typeface="Calibri" pitchFamily="34" charset="0"/>
              </a:rPr>
              <a:t>Gender </a:t>
            </a:r>
          </a:p>
          <a:p>
            <a:pPr lvl="1">
              <a:buClr>
                <a:schemeClr val="tx1"/>
              </a:buClr>
            </a:pPr>
            <a:r>
              <a:rPr lang="en-US" sz="2400" b="1" dirty="0">
                <a:solidFill>
                  <a:srgbClr val="660066"/>
                </a:solidFill>
                <a:latin typeface="Calibri" pitchFamily="34" charset="0"/>
                <a:cs typeface="Calibri" pitchFamily="34" charset="0"/>
              </a:rPr>
              <a:t>Ethnicity</a:t>
            </a:r>
          </a:p>
          <a:p>
            <a:r>
              <a:rPr lang="en-US" sz="2800" b="1" dirty="0" smtClean="0">
                <a:latin typeface="Calibri" pitchFamily="34" charset="0"/>
                <a:cs typeface="Calibri" pitchFamily="34" charset="0"/>
              </a:rPr>
              <a:t>Block 2 – Stepwise</a:t>
            </a:r>
          </a:p>
          <a:p>
            <a:pPr lvl="1">
              <a:buClr>
                <a:schemeClr val="tx1"/>
              </a:buClr>
            </a:pPr>
            <a:r>
              <a:rPr lang="en-US" sz="2400" b="1" dirty="0">
                <a:solidFill>
                  <a:srgbClr val="660066"/>
                </a:solidFill>
              </a:rPr>
              <a:t>Number of Online Courses this Semester</a:t>
            </a:r>
          </a:p>
          <a:p>
            <a:pPr lvl="1">
              <a:buClr>
                <a:schemeClr val="tx1"/>
              </a:buClr>
            </a:pPr>
            <a:r>
              <a:rPr lang="en-US" sz="2400" b="1" dirty="0">
                <a:solidFill>
                  <a:srgbClr val="660066"/>
                </a:solidFill>
              </a:rPr>
              <a:t>Number of Online Courses taken in the </a:t>
            </a:r>
            <a:r>
              <a:rPr lang="en-US" sz="2400" b="1" dirty="0" smtClean="0">
                <a:solidFill>
                  <a:srgbClr val="660066"/>
                </a:solidFill>
              </a:rPr>
              <a:t>Past</a:t>
            </a:r>
          </a:p>
          <a:p>
            <a:r>
              <a:rPr lang="en-US" sz="2800" b="1" dirty="0" smtClean="0"/>
              <a:t>Block </a:t>
            </a:r>
            <a:r>
              <a:rPr lang="en-US" sz="2800" b="1" dirty="0"/>
              <a:t>3 - </a:t>
            </a:r>
            <a:r>
              <a:rPr lang="en-US" sz="2800" b="1" dirty="0" smtClean="0"/>
              <a:t>Enter</a:t>
            </a:r>
            <a:endParaRPr lang="en-US" sz="2800" b="1" dirty="0"/>
          </a:p>
          <a:p>
            <a:pPr lvl="1"/>
            <a:r>
              <a:rPr lang="en-US" sz="2400" b="1" dirty="0" smtClean="0">
                <a:solidFill>
                  <a:srgbClr val="008000"/>
                </a:solidFill>
              </a:rPr>
              <a:t>QM General Standard 5</a:t>
            </a:r>
            <a:endParaRPr lang="en-US" sz="2400" b="1" dirty="0">
              <a:solidFill>
                <a:srgbClr val="660066"/>
              </a:solidFill>
            </a:endParaRPr>
          </a:p>
          <a:p>
            <a:pPr lvl="1">
              <a:buClr>
                <a:schemeClr val="tx1"/>
              </a:buClr>
            </a:pPr>
            <a:endParaRPr lang="en-US" sz="2400" b="1" dirty="0">
              <a:solidFill>
                <a:srgbClr val="660066"/>
              </a:solidFill>
            </a:endParaRPr>
          </a:p>
          <a:p>
            <a:endParaRPr lang="en-US" sz="2800" b="1" dirty="0" smtClean="0">
              <a:latin typeface="Calibri" pitchFamily="34" charset="0"/>
              <a:cs typeface="Calibri" pitchFamily="34" charset="0"/>
            </a:endParaRPr>
          </a:p>
        </p:txBody>
      </p:sp>
    </p:spTree>
    <p:extLst>
      <p:ext uri="{BB962C8B-B14F-4D97-AF65-F5344CB8AC3E}">
        <p14:creationId xmlns:p14="http://schemas.microsoft.com/office/powerpoint/2010/main" val="145879082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52336"/>
            <a:ext cx="8458200" cy="1470025"/>
          </a:xfrm>
        </p:spPr>
        <p:txBody>
          <a:bodyPr/>
          <a:lstStyle/>
          <a:p>
            <a:r>
              <a:rPr lang="en-US" dirty="0">
                <a:latin typeface="Calibri" pitchFamily="34" charset="0"/>
                <a:cs typeface="Calibri" pitchFamily="34" charset="0"/>
              </a:rPr>
              <a:t>Results of Multiple Regression for </a:t>
            </a:r>
            <a:r>
              <a:rPr lang="en-US" dirty="0">
                <a:solidFill>
                  <a:schemeClr val="tx1"/>
                </a:solidFill>
                <a:latin typeface="Calibri" pitchFamily="34" charset="0"/>
                <a:cs typeface="Calibri" pitchFamily="34" charset="0"/>
              </a:rPr>
              <a:t>Null Hypothesis 1</a:t>
            </a:r>
          </a:p>
        </p:txBody>
      </p:sp>
    </p:spTree>
    <p:extLst>
      <p:ext uri="{BB962C8B-B14F-4D97-AF65-F5344CB8AC3E}">
        <p14:creationId xmlns:p14="http://schemas.microsoft.com/office/powerpoint/2010/main" val="115342841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Null Hypothesis (Ho1)</a:t>
            </a:r>
          </a:p>
        </p:txBody>
      </p:sp>
      <p:sp>
        <p:nvSpPr>
          <p:cNvPr id="4" name="Content Placeholder 2"/>
          <p:cNvSpPr txBox="1">
            <a:spLocks/>
          </p:cNvSpPr>
          <p:nvPr/>
        </p:nvSpPr>
        <p:spPr>
          <a:xfrm>
            <a:off x="609600" y="2000886"/>
            <a:ext cx="8229600" cy="4325112"/>
          </a:xfrm>
          <a:prstGeom prst="rect">
            <a:avLst/>
          </a:prstGeom>
        </p:spPr>
        <p:txBody>
          <a:bodyPr vert="horz">
            <a:normAutofit/>
          </a:bodyPr>
          <a:lstStyle>
            <a:lvl1pPr marL="365760" indent="-256032" algn="l" rtl="0" eaLnBrk="1" latinLnBrk="0" hangingPunct="1">
              <a:spcBef>
                <a:spcPts val="300"/>
              </a:spcBef>
              <a:buClr>
                <a:schemeClr val="tx1"/>
              </a:buClr>
              <a:buFont typeface="Georgia"/>
              <a:buChar char="•"/>
              <a:defRPr kumimoji="0" sz="2800" kern="1200">
                <a:solidFill>
                  <a:schemeClr val="tx1"/>
                </a:solidFill>
                <a:latin typeface="Calibri" pitchFamily="34" charset="0"/>
                <a:ea typeface="+mn-ea"/>
                <a:cs typeface="Calibri" pitchFamily="34" charset="0"/>
              </a:defRPr>
            </a:lvl1pPr>
            <a:lvl2pPr marL="658368" indent="-246888" algn="l" rtl="0" eaLnBrk="1" latinLnBrk="0" hangingPunct="1">
              <a:spcBef>
                <a:spcPts val="300"/>
              </a:spcBef>
              <a:buClr>
                <a:schemeClr val="tx1"/>
              </a:buClr>
              <a:buFont typeface="Georgia"/>
              <a:buChar char="▫"/>
              <a:defRPr kumimoji="0" sz="2600" kern="1200">
                <a:solidFill>
                  <a:schemeClr val="accent2"/>
                </a:solidFill>
                <a:latin typeface="Calibri" pitchFamily="34" charset="0"/>
                <a:ea typeface="+mn-ea"/>
                <a:cs typeface="Calibri" pitchFamily="34" charset="0"/>
              </a:defRPr>
            </a:lvl2pPr>
            <a:lvl3pPr marL="923544" indent="-219456" algn="l" rtl="0" eaLnBrk="1" latinLnBrk="0" hangingPunct="1">
              <a:spcBef>
                <a:spcPts val="300"/>
              </a:spcBef>
              <a:buClr>
                <a:schemeClr val="tx1"/>
              </a:buClr>
              <a:buFont typeface="Wingdings 2"/>
              <a:buChar char=""/>
              <a:defRPr kumimoji="0" sz="2400" kern="1200">
                <a:solidFill>
                  <a:schemeClr val="accent1"/>
                </a:solidFill>
                <a:latin typeface="Calibri" pitchFamily="34" charset="0"/>
                <a:ea typeface="+mn-ea"/>
                <a:cs typeface="Calibri"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Calibri" pitchFamily="34" charset="0"/>
                <a:ea typeface="+mn-ea"/>
                <a:cs typeface="Calibri"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lvl="1" indent="0">
              <a:lnSpc>
                <a:spcPct val="120000"/>
              </a:lnSpc>
              <a:buClr>
                <a:srgbClr val="000000"/>
              </a:buClr>
              <a:buFont typeface="Georgia"/>
              <a:buNone/>
            </a:pPr>
            <a:r>
              <a:rPr lang="en-US" sz="2800" dirty="0" smtClean="0">
                <a:solidFill>
                  <a:srgbClr val="000000"/>
                </a:solidFill>
              </a:rPr>
              <a:t>There is no relationship between student’s perceived </a:t>
            </a:r>
            <a:r>
              <a:rPr lang="en-US" sz="2800" b="1" dirty="0" smtClean="0">
                <a:solidFill>
                  <a:srgbClr val="008000"/>
                </a:solidFill>
              </a:rPr>
              <a:t>Level of Interaction and Engagement (QM GS 5) </a:t>
            </a:r>
            <a:r>
              <a:rPr lang="en-US" sz="2800" dirty="0" smtClean="0">
                <a:solidFill>
                  <a:srgbClr val="000000"/>
                </a:solidFill>
              </a:rPr>
              <a:t>with the instructor and</a:t>
            </a:r>
            <a:r>
              <a:rPr lang="en-US" sz="2800" dirty="0" smtClean="0">
                <a:solidFill>
                  <a:srgbClr val="F96A1B"/>
                </a:solidFill>
              </a:rPr>
              <a:t> </a:t>
            </a:r>
            <a:r>
              <a:rPr lang="en-US" sz="2800" b="1" dirty="0" smtClean="0">
                <a:solidFill>
                  <a:srgbClr val="3366FF"/>
                </a:solidFill>
              </a:rPr>
              <a:t>Expected Grade</a:t>
            </a:r>
            <a:r>
              <a:rPr lang="en-US" sz="2800" b="1" dirty="0" smtClean="0">
                <a:solidFill>
                  <a:srgbClr val="F96A1B"/>
                </a:solidFill>
              </a:rPr>
              <a:t> </a:t>
            </a:r>
            <a:r>
              <a:rPr lang="en-US" sz="2800" dirty="0" smtClean="0">
                <a:solidFill>
                  <a:srgbClr val="000000"/>
                </a:solidFill>
              </a:rPr>
              <a:t>in the online course when considering students’</a:t>
            </a:r>
            <a:r>
              <a:rPr lang="en-US" sz="2800" dirty="0" smtClean="0">
                <a:solidFill>
                  <a:srgbClr val="F96A1B"/>
                </a:solidFill>
              </a:rPr>
              <a:t> </a:t>
            </a:r>
            <a:r>
              <a:rPr lang="en-US" sz="2800" b="1" dirty="0" smtClean="0">
                <a:solidFill>
                  <a:srgbClr val="660066"/>
                </a:solidFill>
              </a:rPr>
              <a:t>age, gender, ethnicity, number of online courses enrolled this semester, and number of online courses taken in the past</a:t>
            </a:r>
            <a:endParaRPr lang="en-US" sz="2800" dirty="0" smtClean="0">
              <a:solidFill>
                <a:srgbClr val="F96A1B"/>
              </a:solidFill>
            </a:endParaRPr>
          </a:p>
          <a:p>
            <a:pPr marL="0" lvl="1" indent="0">
              <a:lnSpc>
                <a:spcPct val="120000"/>
              </a:lnSpc>
              <a:buClr>
                <a:srgbClr val="000000"/>
              </a:buClr>
              <a:buFont typeface="Georgia"/>
              <a:buNone/>
            </a:pPr>
            <a:endParaRPr lang="en-US" sz="2800" dirty="0" smtClean="0">
              <a:solidFill>
                <a:srgbClr val="F96A1B"/>
              </a:solidFill>
            </a:endParaRPr>
          </a:p>
        </p:txBody>
      </p:sp>
    </p:spTree>
    <p:extLst>
      <p:ext uri="{BB962C8B-B14F-4D97-AF65-F5344CB8AC3E}">
        <p14:creationId xmlns:p14="http://schemas.microsoft.com/office/powerpoint/2010/main" val="231141247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59112"/>
            <a:ext cx="8229600" cy="762881"/>
          </a:xfrm>
        </p:spPr>
        <p:txBody>
          <a:bodyPr>
            <a:normAutofit fontScale="90000"/>
          </a:bodyPr>
          <a:lstStyle/>
          <a:p>
            <a:pPr algn="ctr"/>
            <a:r>
              <a:rPr lang="en-US" dirty="0" smtClean="0">
                <a:solidFill>
                  <a:schemeClr val="tx1"/>
                </a:solidFill>
                <a:latin typeface="Calibri" pitchFamily="34" charset="0"/>
                <a:cs typeface="Calibri" pitchFamily="34" charset="0"/>
              </a:rPr>
              <a:t>Do any of these variables predict </a:t>
            </a:r>
            <a:br>
              <a:rPr lang="en-US" dirty="0" smtClean="0">
                <a:solidFill>
                  <a:schemeClr val="tx1"/>
                </a:solidFill>
                <a:latin typeface="Calibri" pitchFamily="34" charset="0"/>
                <a:cs typeface="Calibri" pitchFamily="34" charset="0"/>
              </a:rPr>
            </a:br>
            <a:r>
              <a:rPr lang="en-US" dirty="0" smtClean="0">
                <a:solidFill>
                  <a:srgbClr val="0000FF"/>
                </a:solidFill>
                <a:latin typeface="Calibri" pitchFamily="34" charset="0"/>
                <a:cs typeface="Calibri" pitchFamily="34" charset="0"/>
              </a:rPr>
              <a:t>Expected Grade?</a:t>
            </a:r>
            <a:endParaRPr lang="en-US" dirty="0">
              <a:solidFill>
                <a:srgbClr val="0000FF"/>
              </a:solidFill>
              <a:latin typeface="Calibri" pitchFamily="34" charset="0"/>
              <a:cs typeface="Calibri" pitchFamily="34" charset="0"/>
            </a:endParaRPr>
          </a:p>
        </p:txBody>
      </p:sp>
      <p:sp>
        <p:nvSpPr>
          <p:cNvPr id="2" name="Content Placeholder 1"/>
          <p:cNvSpPr>
            <a:spLocks noGrp="1"/>
          </p:cNvSpPr>
          <p:nvPr>
            <p:ph sz="half" idx="1"/>
          </p:nvPr>
        </p:nvSpPr>
        <p:spPr>
          <a:xfrm>
            <a:off x="457200" y="2428067"/>
            <a:ext cx="3844344" cy="3921065"/>
          </a:xfrm>
        </p:spPr>
        <p:txBody>
          <a:bodyPr>
            <a:normAutofit lnSpcReduction="10000"/>
          </a:bodyPr>
          <a:lstStyle/>
          <a:p>
            <a:r>
              <a:rPr lang="en-US" b="1" dirty="0">
                <a:latin typeface="Calibri" pitchFamily="34" charset="0"/>
                <a:cs typeface="Calibri" pitchFamily="34" charset="0"/>
              </a:rPr>
              <a:t>Block 1 - Stepwise</a:t>
            </a:r>
          </a:p>
          <a:p>
            <a:pPr lvl="1"/>
            <a:r>
              <a:rPr lang="en-US" b="1" dirty="0">
                <a:solidFill>
                  <a:srgbClr val="BFBFBF"/>
                </a:solidFill>
              </a:rPr>
              <a:t>Age </a:t>
            </a:r>
          </a:p>
          <a:p>
            <a:pPr lvl="1">
              <a:buClr>
                <a:schemeClr val="tx1"/>
              </a:buClr>
            </a:pPr>
            <a:r>
              <a:rPr lang="en-US" b="1" dirty="0" smtClean="0">
                <a:solidFill>
                  <a:srgbClr val="BFBFBF"/>
                </a:solidFill>
                <a:latin typeface="Calibri" pitchFamily="34" charset="0"/>
                <a:cs typeface="Calibri" pitchFamily="34" charset="0"/>
              </a:rPr>
              <a:t>Gender</a:t>
            </a:r>
            <a:endParaRPr lang="en-US" b="1" dirty="0">
              <a:solidFill>
                <a:srgbClr val="BFBFBF"/>
              </a:solidFill>
              <a:latin typeface="Calibri" pitchFamily="34" charset="0"/>
              <a:cs typeface="Calibri" pitchFamily="34" charset="0"/>
            </a:endParaRPr>
          </a:p>
          <a:p>
            <a:pPr lvl="1">
              <a:buClr>
                <a:schemeClr val="tx1"/>
              </a:buClr>
            </a:pPr>
            <a:r>
              <a:rPr lang="en-US" b="1" dirty="0">
                <a:solidFill>
                  <a:srgbClr val="BFBFBF"/>
                </a:solidFill>
                <a:latin typeface="Calibri" pitchFamily="34" charset="0"/>
                <a:cs typeface="Calibri" pitchFamily="34" charset="0"/>
              </a:rPr>
              <a:t>Ethnicity</a:t>
            </a:r>
          </a:p>
          <a:p>
            <a:r>
              <a:rPr lang="en-US" b="1" dirty="0" smtClean="0"/>
              <a:t>Block </a:t>
            </a:r>
            <a:r>
              <a:rPr lang="en-US" b="1" dirty="0"/>
              <a:t>2 - Stepwise</a:t>
            </a:r>
          </a:p>
          <a:p>
            <a:pPr lvl="1">
              <a:buClr>
                <a:schemeClr val="tx1"/>
              </a:buClr>
            </a:pPr>
            <a:r>
              <a:rPr lang="en-US" b="1" dirty="0">
                <a:solidFill>
                  <a:srgbClr val="BFBFBF"/>
                </a:solidFill>
              </a:rPr>
              <a:t>Number of Online Courses this Semester</a:t>
            </a:r>
          </a:p>
          <a:p>
            <a:pPr lvl="1">
              <a:buClr>
                <a:schemeClr val="tx1"/>
              </a:buClr>
            </a:pPr>
            <a:r>
              <a:rPr lang="en-US" b="1" dirty="0">
                <a:solidFill>
                  <a:srgbClr val="BFBFBF"/>
                </a:solidFill>
              </a:rPr>
              <a:t>Number of Online Courses taken in the </a:t>
            </a:r>
            <a:r>
              <a:rPr lang="en-US" b="1" dirty="0" smtClean="0">
                <a:solidFill>
                  <a:srgbClr val="BFBFBF"/>
                </a:solidFill>
              </a:rPr>
              <a:t>Past</a:t>
            </a:r>
            <a:endParaRPr lang="en-US" b="1" dirty="0">
              <a:solidFill>
                <a:srgbClr val="660066"/>
              </a:solidFill>
            </a:endParaRPr>
          </a:p>
          <a:p>
            <a:r>
              <a:rPr lang="en-US" b="1" dirty="0"/>
              <a:t>Block </a:t>
            </a:r>
            <a:r>
              <a:rPr lang="en-US" b="1" dirty="0" smtClean="0"/>
              <a:t>3 </a:t>
            </a:r>
            <a:r>
              <a:rPr lang="en-US" b="1" dirty="0"/>
              <a:t>– Enter</a:t>
            </a:r>
          </a:p>
          <a:p>
            <a:pPr lvl="1">
              <a:buClr>
                <a:schemeClr val="tx1"/>
              </a:buClr>
            </a:pPr>
            <a:r>
              <a:rPr lang="en-US" b="1" dirty="0" smtClean="0">
                <a:solidFill>
                  <a:srgbClr val="BFBFBF"/>
                </a:solidFill>
              </a:rPr>
              <a:t>QM General Standard 5</a:t>
            </a:r>
            <a:endParaRPr lang="en-US" sz="1800" b="1" dirty="0">
              <a:solidFill>
                <a:srgbClr val="BFBFBF"/>
              </a:solidFill>
            </a:endParaRPr>
          </a:p>
          <a:p>
            <a:pPr lvl="1">
              <a:buClr>
                <a:schemeClr val="tx1"/>
              </a:buClr>
            </a:pPr>
            <a:endParaRPr lang="en-US" b="1" dirty="0" smtClean="0">
              <a:solidFill>
                <a:schemeClr val="bg1">
                  <a:lumMod val="75000"/>
                </a:schemeClr>
              </a:solidFill>
              <a:latin typeface="Calibri" pitchFamily="34" charset="0"/>
              <a:cs typeface="Calibri" pitchFamily="34" charset="0"/>
            </a:endParaRPr>
          </a:p>
        </p:txBody>
      </p:sp>
      <p:sp>
        <p:nvSpPr>
          <p:cNvPr id="7" name="Rectangle 6"/>
          <p:cNvSpPr/>
          <p:nvPr/>
        </p:nvSpPr>
        <p:spPr>
          <a:xfrm>
            <a:off x="1101844" y="6297311"/>
            <a:ext cx="1863587" cy="400110"/>
          </a:xfrm>
          <a:prstGeom prst="rect">
            <a:avLst/>
          </a:prstGeom>
        </p:spPr>
        <p:txBody>
          <a:bodyPr wrap="none">
            <a:spAutoFit/>
          </a:bodyPr>
          <a:lstStyle/>
          <a:p>
            <a:r>
              <a:rPr lang="en-US" sz="2000" b="1" dirty="0">
                <a:solidFill>
                  <a:srgbClr val="FF0000"/>
                </a:solidFill>
                <a:latin typeface="Calibri" pitchFamily="34" charset="0"/>
                <a:cs typeface="Calibri" pitchFamily="34" charset="0"/>
              </a:rPr>
              <a:t>Accept Null H</a:t>
            </a:r>
            <a:r>
              <a:rPr lang="en-US" sz="2000" b="1" baseline="-25000" dirty="0">
                <a:solidFill>
                  <a:srgbClr val="FF0000"/>
                </a:solidFill>
                <a:latin typeface="Calibri" pitchFamily="34" charset="0"/>
                <a:cs typeface="Calibri" pitchFamily="34" charset="0"/>
              </a:rPr>
              <a:t>O</a:t>
            </a:r>
            <a:r>
              <a:rPr lang="en-US" sz="2000" b="1" dirty="0">
                <a:solidFill>
                  <a:srgbClr val="FF0000"/>
                </a:solidFill>
                <a:latin typeface="Calibri" pitchFamily="34" charset="0"/>
                <a:cs typeface="Calibri" pitchFamily="34" charset="0"/>
              </a:rPr>
              <a:t>1</a:t>
            </a:r>
          </a:p>
        </p:txBody>
      </p:sp>
      <p:sp>
        <p:nvSpPr>
          <p:cNvPr id="9" name="Content Placeholder 1"/>
          <p:cNvSpPr>
            <a:spLocks noGrp="1"/>
          </p:cNvSpPr>
          <p:nvPr>
            <p:ph sz="half" idx="1"/>
          </p:nvPr>
        </p:nvSpPr>
        <p:spPr>
          <a:xfrm>
            <a:off x="5001296" y="2402309"/>
            <a:ext cx="3485881" cy="3921065"/>
          </a:xfrm>
        </p:spPr>
        <p:txBody>
          <a:bodyPr>
            <a:normAutofit lnSpcReduction="10000"/>
          </a:bodyPr>
          <a:lstStyle/>
          <a:p>
            <a:r>
              <a:rPr lang="en-US" b="1" dirty="0">
                <a:latin typeface="Calibri" pitchFamily="34" charset="0"/>
                <a:cs typeface="Calibri" pitchFamily="34" charset="0"/>
              </a:rPr>
              <a:t>Block 1 - Stepwise</a:t>
            </a:r>
          </a:p>
          <a:p>
            <a:pPr lvl="1"/>
            <a:r>
              <a:rPr lang="en-US" b="1" dirty="0">
                <a:solidFill>
                  <a:srgbClr val="BFBFBF"/>
                </a:solidFill>
              </a:rPr>
              <a:t>Age </a:t>
            </a:r>
          </a:p>
          <a:p>
            <a:pPr lvl="1">
              <a:buClr>
                <a:schemeClr val="tx1"/>
              </a:buClr>
            </a:pPr>
            <a:r>
              <a:rPr lang="en-US" b="1" dirty="0" smtClean="0">
                <a:solidFill>
                  <a:srgbClr val="BFBFBF"/>
                </a:solidFill>
                <a:latin typeface="Calibri" pitchFamily="34" charset="0"/>
                <a:cs typeface="Calibri" pitchFamily="34" charset="0"/>
              </a:rPr>
              <a:t>Gender</a:t>
            </a:r>
            <a:endParaRPr lang="en-US" b="1" dirty="0">
              <a:solidFill>
                <a:srgbClr val="BFBFBF"/>
              </a:solidFill>
              <a:latin typeface="Calibri" pitchFamily="34" charset="0"/>
              <a:cs typeface="Calibri" pitchFamily="34" charset="0"/>
            </a:endParaRPr>
          </a:p>
          <a:p>
            <a:pPr lvl="1">
              <a:buClr>
                <a:schemeClr val="tx1"/>
              </a:buClr>
            </a:pPr>
            <a:r>
              <a:rPr lang="en-US" b="1" dirty="0">
                <a:solidFill>
                  <a:srgbClr val="BFBFBF"/>
                </a:solidFill>
                <a:latin typeface="Calibri" pitchFamily="34" charset="0"/>
                <a:cs typeface="Calibri" pitchFamily="34" charset="0"/>
              </a:rPr>
              <a:t>Ethnicity</a:t>
            </a:r>
          </a:p>
          <a:p>
            <a:r>
              <a:rPr lang="en-US" b="1" dirty="0" smtClean="0"/>
              <a:t>Block </a:t>
            </a:r>
            <a:r>
              <a:rPr lang="en-US" b="1" dirty="0"/>
              <a:t>2 - Stepwise</a:t>
            </a:r>
          </a:p>
          <a:p>
            <a:pPr lvl="1">
              <a:buClr>
                <a:schemeClr val="tx1"/>
              </a:buClr>
            </a:pPr>
            <a:r>
              <a:rPr lang="en-US" b="1" dirty="0">
                <a:solidFill>
                  <a:srgbClr val="BFBFBF"/>
                </a:solidFill>
              </a:rPr>
              <a:t>Number of Online Courses this Semester</a:t>
            </a:r>
          </a:p>
          <a:p>
            <a:pPr lvl="1">
              <a:buClr>
                <a:schemeClr val="tx1"/>
              </a:buClr>
            </a:pPr>
            <a:r>
              <a:rPr lang="en-US" b="1" dirty="0">
                <a:solidFill>
                  <a:srgbClr val="BFBFBF"/>
                </a:solidFill>
              </a:rPr>
              <a:t>Number of Online Courses taken in the </a:t>
            </a:r>
            <a:r>
              <a:rPr lang="en-US" b="1" dirty="0" smtClean="0">
                <a:solidFill>
                  <a:srgbClr val="BFBFBF"/>
                </a:solidFill>
              </a:rPr>
              <a:t>Past</a:t>
            </a:r>
            <a:endParaRPr lang="en-US" b="1" dirty="0">
              <a:solidFill>
                <a:srgbClr val="660066"/>
              </a:solidFill>
            </a:endParaRPr>
          </a:p>
          <a:p>
            <a:r>
              <a:rPr lang="en-US" b="1" dirty="0"/>
              <a:t>Block </a:t>
            </a:r>
            <a:r>
              <a:rPr lang="en-US" b="1" dirty="0" smtClean="0"/>
              <a:t>3 </a:t>
            </a:r>
            <a:r>
              <a:rPr lang="en-US" b="1" dirty="0"/>
              <a:t>– Enter</a:t>
            </a:r>
          </a:p>
          <a:p>
            <a:pPr lvl="1">
              <a:buClr>
                <a:schemeClr val="tx1"/>
              </a:buClr>
            </a:pPr>
            <a:r>
              <a:rPr lang="en-US" b="1" dirty="0" smtClean="0">
                <a:solidFill>
                  <a:srgbClr val="BFBFBF"/>
                </a:solidFill>
              </a:rPr>
              <a:t>QM General Standard 5</a:t>
            </a:r>
            <a:endParaRPr lang="en-US" sz="1800" b="1" dirty="0">
              <a:solidFill>
                <a:srgbClr val="BFBFBF"/>
              </a:solidFill>
            </a:endParaRPr>
          </a:p>
          <a:p>
            <a:pPr lvl="1">
              <a:buClr>
                <a:schemeClr val="tx1"/>
              </a:buClr>
            </a:pPr>
            <a:endParaRPr lang="en-US" b="1" dirty="0" smtClean="0">
              <a:solidFill>
                <a:schemeClr val="bg1">
                  <a:lumMod val="75000"/>
                </a:schemeClr>
              </a:solidFill>
              <a:latin typeface="Calibri" pitchFamily="34" charset="0"/>
              <a:cs typeface="Calibri" pitchFamily="34" charset="0"/>
            </a:endParaRPr>
          </a:p>
        </p:txBody>
      </p:sp>
      <p:sp>
        <p:nvSpPr>
          <p:cNvPr id="10" name="Rectangle 9"/>
          <p:cNvSpPr/>
          <p:nvPr/>
        </p:nvSpPr>
        <p:spPr>
          <a:xfrm>
            <a:off x="5852001" y="6297464"/>
            <a:ext cx="1863587" cy="400110"/>
          </a:xfrm>
          <a:prstGeom prst="rect">
            <a:avLst/>
          </a:prstGeom>
        </p:spPr>
        <p:txBody>
          <a:bodyPr wrap="none">
            <a:spAutoFit/>
          </a:bodyPr>
          <a:lstStyle/>
          <a:p>
            <a:r>
              <a:rPr lang="en-US" sz="2000" b="1" dirty="0">
                <a:solidFill>
                  <a:srgbClr val="FF0000"/>
                </a:solidFill>
                <a:latin typeface="Calibri" pitchFamily="34" charset="0"/>
                <a:cs typeface="Calibri" pitchFamily="34" charset="0"/>
              </a:rPr>
              <a:t>Accept Null H</a:t>
            </a:r>
            <a:r>
              <a:rPr lang="en-US" sz="2000" b="1" baseline="-25000" dirty="0">
                <a:solidFill>
                  <a:srgbClr val="FF0000"/>
                </a:solidFill>
                <a:latin typeface="Calibri" pitchFamily="34" charset="0"/>
                <a:cs typeface="Calibri" pitchFamily="34" charset="0"/>
              </a:rPr>
              <a:t>O</a:t>
            </a:r>
            <a:r>
              <a:rPr lang="en-US" sz="2000" b="1" dirty="0">
                <a:solidFill>
                  <a:srgbClr val="FF0000"/>
                </a:solidFill>
                <a:latin typeface="Calibri" pitchFamily="34" charset="0"/>
                <a:cs typeface="Calibri" pitchFamily="34" charset="0"/>
              </a:rPr>
              <a:t>1</a:t>
            </a:r>
          </a:p>
        </p:txBody>
      </p:sp>
      <p:sp>
        <p:nvSpPr>
          <p:cNvPr id="11" name="Rectangle 10"/>
          <p:cNvSpPr/>
          <p:nvPr/>
        </p:nvSpPr>
        <p:spPr>
          <a:xfrm>
            <a:off x="1302876" y="2072357"/>
            <a:ext cx="1344022" cy="369332"/>
          </a:xfrm>
          <a:prstGeom prst="rect">
            <a:avLst/>
          </a:prstGeom>
        </p:spPr>
        <p:txBody>
          <a:bodyPr wrap="none">
            <a:spAutoFit/>
          </a:bodyPr>
          <a:lstStyle/>
          <a:p>
            <a:r>
              <a:rPr lang="en-US" b="1" dirty="0">
                <a:solidFill>
                  <a:srgbClr val="000000"/>
                </a:solidFill>
                <a:latin typeface="Calibri" panose="020F0502020204030204" pitchFamily="34" charset="0"/>
              </a:rPr>
              <a:t>QM Courses</a:t>
            </a:r>
          </a:p>
        </p:txBody>
      </p:sp>
      <p:sp>
        <p:nvSpPr>
          <p:cNvPr id="12" name="Rectangle 11"/>
          <p:cNvSpPr/>
          <p:nvPr/>
        </p:nvSpPr>
        <p:spPr>
          <a:xfrm>
            <a:off x="5550754" y="2032977"/>
            <a:ext cx="1813702" cy="369332"/>
          </a:xfrm>
          <a:prstGeom prst="rect">
            <a:avLst/>
          </a:prstGeom>
        </p:spPr>
        <p:txBody>
          <a:bodyPr wrap="none">
            <a:spAutoFit/>
          </a:bodyPr>
          <a:lstStyle/>
          <a:p>
            <a:r>
              <a:rPr lang="en-US" b="1" dirty="0">
                <a:solidFill>
                  <a:srgbClr val="000000"/>
                </a:solidFill>
                <a:latin typeface="Calibri" panose="020F0502020204030204" pitchFamily="34" charset="0"/>
              </a:rPr>
              <a:t>Non-QM Courses</a:t>
            </a:r>
          </a:p>
        </p:txBody>
      </p:sp>
    </p:spTree>
    <p:extLst>
      <p:ext uri="{BB962C8B-B14F-4D97-AF65-F5344CB8AC3E}">
        <p14:creationId xmlns:p14="http://schemas.microsoft.com/office/powerpoint/2010/main" val="232211883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33483"/>
            <a:ext cx="8458200" cy="1470025"/>
          </a:xfrm>
        </p:spPr>
        <p:txBody>
          <a:bodyPr/>
          <a:lstStyle/>
          <a:p>
            <a:r>
              <a:rPr lang="en-US" dirty="0">
                <a:latin typeface="Calibri" pitchFamily="34" charset="0"/>
                <a:cs typeface="Calibri" pitchFamily="34" charset="0"/>
              </a:rPr>
              <a:t>Results of Multiple Regression for </a:t>
            </a:r>
            <a:r>
              <a:rPr lang="en-US" dirty="0">
                <a:solidFill>
                  <a:schemeClr val="tx1"/>
                </a:solidFill>
                <a:latin typeface="Calibri" pitchFamily="34" charset="0"/>
                <a:cs typeface="Calibri" pitchFamily="34" charset="0"/>
              </a:rPr>
              <a:t>Null Hypothesis </a:t>
            </a:r>
            <a:r>
              <a:rPr lang="en-US" dirty="0" smtClean="0">
                <a:solidFill>
                  <a:schemeClr val="tx1"/>
                </a:solidFill>
                <a:latin typeface="Calibri" pitchFamily="34" charset="0"/>
                <a:cs typeface="Calibri" pitchFamily="34" charset="0"/>
              </a:rPr>
              <a:t>2</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4713743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Null Hypothesis (Ho2)</a:t>
            </a:r>
          </a:p>
        </p:txBody>
      </p:sp>
      <p:sp>
        <p:nvSpPr>
          <p:cNvPr id="3" name="Content Placeholder 2"/>
          <p:cNvSpPr>
            <a:spLocks noGrp="1"/>
          </p:cNvSpPr>
          <p:nvPr>
            <p:ph idx="1"/>
          </p:nvPr>
        </p:nvSpPr>
        <p:spPr/>
        <p:txBody>
          <a:bodyPr>
            <a:normAutofit/>
          </a:bodyPr>
          <a:lstStyle/>
          <a:p>
            <a:pPr marL="0" indent="0">
              <a:lnSpc>
                <a:spcPct val="120000"/>
              </a:lnSpc>
              <a:buNone/>
            </a:pPr>
            <a:r>
              <a:rPr lang="en-US" dirty="0">
                <a:latin typeface="Calibri" pitchFamily="34" charset="0"/>
                <a:cs typeface="Calibri" pitchFamily="34" charset="0"/>
              </a:rPr>
              <a:t>There is </a:t>
            </a:r>
            <a:r>
              <a:rPr lang="en-US" dirty="0" smtClean="0">
                <a:latin typeface="Calibri" pitchFamily="34" charset="0"/>
                <a:cs typeface="Calibri" pitchFamily="34" charset="0"/>
              </a:rPr>
              <a:t>no relationship </a:t>
            </a:r>
            <a:r>
              <a:rPr lang="en-US" dirty="0">
                <a:latin typeface="Calibri" pitchFamily="34" charset="0"/>
                <a:cs typeface="Calibri" pitchFamily="34" charset="0"/>
              </a:rPr>
              <a:t>between student’s </a:t>
            </a:r>
            <a:r>
              <a:rPr lang="en-US" dirty="0" smtClean="0">
                <a:latin typeface="Calibri" pitchFamily="34" charset="0"/>
                <a:cs typeface="Calibri" pitchFamily="34" charset="0"/>
              </a:rPr>
              <a:t>perceived </a:t>
            </a:r>
            <a:r>
              <a:rPr lang="en-US" b="1" dirty="0" smtClean="0">
                <a:solidFill>
                  <a:srgbClr val="008000"/>
                </a:solidFill>
                <a:latin typeface="Calibri" pitchFamily="34" charset="0"/>
                <a:cs typeface="Calibri" pitchFamily="34" charset="0"/>
              </a:rPr>
              <a:t>Level of Interaction and Engagement</a:t>
            </a:r>
            <a:r>
              <a:rPr lang="en-US" dirty="0" smtClean="0">
                <a:latin typeface="Calibri" pitchFamily="34" charset="0"/>
                <a:cs typeface="Calibri" pitchFamily="34" charset="0"/>
              </a:rPr>
              <a:t> </a:t>
            </a:r>
            <a:r>
              <a:rPr lang="en-US" dirty="0">
                <a:latin typeface="Calibri" pitchFamily="34" charset="0"/>
                <a:cs typeface="Calibri" pitchFamily="34" charset="0"/>
              </a:rPr>
              <a:t>with the instructor </a:t>
            </a:r>
            <a:r>
              <a:rPr lang="en-US" dirty="0" smtClean="0">
                <a:latin typeface="Calibri" pitchFamily="34" charset="0"/>
                <a:cs typeface="Calibri" pitchFamily="34" charset="0"/>
              </a:rPr>
              <a:t>and </a:t>
            </a:r>
            <a:r>
              <a:rPr lang="en-US" b="1" dirty="0" smtClean="0">
                <a:solidFill>
                  <a:srgbClr val="0000FF"/>
                </a:solidFill>
                <a:latin typeface="Calibri" pitchFamily="34" charset="0"/>
                <a:cs typeface="Calibri" pitchFamily="34" charset="0"/>
              </a:rPr>
              <a:t>Overall Online Interaction </a:t>
            </a:r>
            <a:r>
              <a:rPr lang="en-US" dirty="0" smtClean="0">
                <a:latin typeface="Calibri" pitchFamily="34" charset="0"/>
                <a:cs typeface="Calibri" pitchFamily="34" charset="0"/>
              </a:rPr>
              <a:t>in </a:t>
            </a:r>
            <a:r>
              <a:rPr lang="en-US" dirty="0">
                <a:latin typeface="Calibri" pitchFamily="34" charset="0"/>
                <a:cs typeface="Calibri" pitchFamily="34" charset="0"/>
              </a:rPr>
              <a:t>the online course when considering </a:t>
            </a:r>
            <a:r>
              <a:rPr lang="en-US" dirty="0" smtClean="0">
                <a:latin typeface="Calibri" pitchFamily="34" charset="0"/>
                <a:cs typeface="Calibri" pitchFamily="34" charset="0"/>
              </a:rPr>
              <a:t>students’ </a:t>
            </a:r>
            <a:r>
              <a:rPr lang="en-US" b="1" dirty="0">
                <a:solidFill>
                  <a:srgbClr val="660066"/>
                </a:solidFill>
              </a:rPr>
              <a:t>age, gender, ethnicity, number of online courses enrolled this semester, and number of online courses taken in the past</a:t>
            </a:r>
          </a:p>
        </p:txBody>
      </p:sp>
    </p:spTree>
    <p:extLst>
      <p:ext uri="{BB962C8B-B14F-4D97-AF65-F5344CB8AC3E}">
        <p14:creationId xmlns:p14="http://schemas.microsoft.com/office/powerpoint/2010/main" val="10570216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193" y="717699"/>
            <a:ext cx="8229600" cy="762881"/>
          </a:xfrm>
        </p:spPr>
        <p:txBody>
          <a:bodyPr>
            <a:normAutofit fontScale="90000"/>
          </a:bodyPr>
          <a:lstStyle/>
          <a:p>
            <a:pPr algn="ctr"/>
            <a:r>
              <a:rPr lang="en-US" dirty="0">
                <a:solidFill>
                  <a:schemeClr val="tx1"/>
                </a:solidFill>
                <a:latin typeface="Calibri" pitchFamily="34" charset="0"/>
                <a:cs typeface="Calibri" pitchFamily="34" charset="0"/>
              </a:rPr>
              <a:t>Do any of </a:t>
            </a:r>
            <a:r>
              <a:rPr lang="en-US" dirty="0" smtClean="0">
                <a:solidFill>
                  <a:schemeClr val="tx1"/>
                </a:solidFill>
                <a:latin typeface="Calibri" pitchFamily="34" charset="0"/>
                <a:cs typeface="Calibri" pitchFamily="34" charset="0"/>
              </a:rPr>
              <a:t>these </a:t>
            </a:r>
            <a:r>
              <a:rPr lang="en-US" dirty="0">
                <a:solidFill>
                  <a:schemeClr val="tx1"/>
                </a:solidFill>
                <a:latin typeface="Calibri" pitchFamily="34" charset="0"/>
                <a:cs typeface="Calibri" pitchFamily="34" charset="0"/>
              </a:rPr>
              <a:t>variables predict </a:t>
            </a:r>
            <a:r>
              <a:rPr lang="en-US" dirty="0" smtClean="0">
                <a:solidFill>
                  <a:schemeClr val="tx1"/>
                </a:solidFill>
                <a:latin typeface="Calibri" pitchFamily="34" charset="0"/>
                <a:cs typeface="Calibri" pitchFamily="34" charset="0"/>
              </a:rPr>
              <a:t/>
            </a:r>
            <a:br>
              <a:rPr lang="en-US" dirty="0" smtClean="0">
                <a:solidFill>
                  <a:schemeClr val="tx1"/>
                </a:solidFill>
                <a:latin typeface="Calibri" pitchFamily="34" charset="0"/>
                <a:cs typeface="Calibri" pitchFamily="34" charset="0"/>
              </a:rPr>
            </a:br>
            <a:r>
              <a:rPr lang="en-US" dirty="0" smtClean="0">
                <a:solidFill>
                  <a:srgbClr val="0000FF"/>
                </a:solidFill>
                <a:latin typeface="Calibri" pitchFamily="34" charset="0"/>
                <a:cs typeface="Calibri" pitchFamily="34" charset="0"/>
              </a:rPr>
              <a:t>Overall Online Interaction?</a:t>
            </a:r>
            <a:endParaRPr lang="en-US" dirty="0">
              <a:solidFill>
                <a:srgbClr val="0000FF"/>
              </a:solidFill>
              <a:latin typeface="Calibri" pitchFamily="34" charset="0"/>
              <a:cs typeface="Calibri" pitchFamily="34" charset="0"/>
            </a:endParaRPr>
          </a:p>
        </p:txBody>
      </p:sp>
      <p:sp>
        <p:nvSpPr>
          <p:cNvPr id="2" name="Content Placeholder 1"/>
          <p:cNvSpPr>
            <a:spLocks noGrp="1"/>
          </p:cNvSpPr>
          <p:nvPr>
            <p:ph sz="half" idx="1"/>
          </p:nvPr>
        </p:nvSpPr>
        <p:spPr>
          <a:xfrm>
            <a:off x="457200" y="2228045"/>
            <a:ext cx="3638282" cy="3952922"/>
          </a:xfrm>
        </p:spPr>
        <p:txBody>
          <a:bodyPr>
            <a:normAutofit fontScale="92500" lnSpcReduction="10000"/>
          </a:bodyPr>
          <a:lstStyle/>
          <a:p>
            <a:r>
              <a:rPr lang="en-US" b="1" dirty="0">
                <a:latin typeface="Calibri" pitchFamily="34" charset="0"/>
                <a:cs typeface="Calibri" pitchFamily="34" charset="0"/>
              </a:rPr>
              <a:t>Block 1 - Stepwise</a:t>
            </a:r>
          </a:p>
          <a:p>
            <a:pPr lvl="1"/>
            <a:r>
              <a:rPr lang="en-US" b="1" dirty="0">
                <a:solidFill>
                  <a:schemeClr val="bg1">
                    <a:lumMod val="75000"/>
                  </a:schemeClr>
                </a:solidFill>
              </a:rPr>
              <a:t>Age </a:t>
            </a:r>
            <a:endParaRPr lang="en-US" b="1" dirty="0" smtClean="0">
              <a:solidFill>
                <a:schemeClr val="bg1">
                  <a:lumMod val="75000"/>
                </a:schemeClr>
              </a:solidFill>
            </a:endParaRPr>
          </a:p>
          <a:p>
            <a:pPr lvl="1"/>
            <a:r>
              <a:rPr lang="en-US" b="1" dirty="0" smtClean="0">
                <a:solidFill>
                  <a:schemeClr val="bg1">
                    <a:lumMod val="75000"/>
                  </a:schemeClr>
                </a:solidFill>
                <a:latin typeface="Calibri" pitchFamily="34" charset="0"/>
                <a:cs typeface="Calibri" pitchFamily="34" charset="0"/>
              </a:rPr>
              <a:t>Gender </a:t>
            </a:r>
            <a:endParaRPr lang="en-US" b="1" dirty="0">
              <a:solidFill>
                <a:schemeClr val="bg1">
                  <a:lumMod val="75000"/>
                </a:schemeClr>
              </a:solidFill>
              <a:latin typeface="Calibri" pitchFamily="34" charset="0"/>
              <a:cs typeface="Calibri" pitchFamily="34" charset="0"/>
            </a:endParaRPr>
          </a:p>
          <a:p>
            <a:pPr lvl="1"/>
            <a:r>
              <a:rPr lang="en-US" b="1" dirty="0">
                <a:solidFill>
                  <a:schemeClr val="bg1">
                    <a:lumMod val="75000"/>
                  </a:schemeClr>
                </a:solidFill>
              </a:rPr>
              <a:t>Ethnicity </a:t>
            </a:r>
            <a:endParaRPr lang="en-US" b="1" dirty="0" smtClean="0">
              <a:solidFill>
                <a:schemeClr val="bg1">
                  <a:lumMod val="75000"/>
                </a:schemeClr>
              </a:solidFill>
            </a:endParaRPr>
          </a:p>
          <a:p>
            <a:r>
              <a:rPr lang="en-US" b="1" dirty="0" smtClean="0"/>
              <a:t>Block 2 - Stepwise</a:t>
            </a:r>
          </a:p>
          <a:p>
            <a:pPr lvl="1"/>
            <a:r>
              <a:rPr lang="en-US" b="1" dirty="0" smtClean="0">
                <a:solidFill>
                  <a:srgbClr val="BFBFBF"/>
                </a:solidFill>
              </a:rPr>
              <a:t>Number </a:t>
            </a:r>
            <a:r>
              <a:rPr lang="en-US" b="1" dirty="0">
                <a:solidFill>
                  <a:srgbClr val="BFBFBF"/>
                </a:solidFill>
              </a:rPr>
              <a:t>of Online Courses this Semester</a:t>
            </a:r>
          </a:p>
          <a:p>
            <a:pPr lvl="1"/>
            <a:r>
              <a:rPr lang="en-US" b="1" dirty="0">
                <a:solidFill>
                  <a:srgbClr val="660066"/>
                </a:solidFill>
              </a:rPr>
              <a:t>Number of Online Courses taken in the </a:t>
            </a:r>
            <a:r>
              <a:rPr lang="en-US" b="1" dirty="0" smtClean="0">
                <a:solidFill>
                  <a:srgbClr val="660066"/>
                </a:solidFill>
              </a:rPr>
              <a:t>Past</a:t>
            </a:r>
            <a:br>
              <a:rPr lang="en-US" b="1" dirty="0" smtClean="0">
                <a:solidFill>
                  <a:srgbClr val="660066"/>
                </a:solidFill>
              </a:rPr>
            </a:br>
            <a:r>
              <a:rPr lang="en-US" b="1" dirty="0" smtClean="0">
                <a:solidFill>
                  <a:srgbClr val="4F2270"/>
                </a:solidFill>
              </a:rPr>
              <a:t>(</a:t>
            </a:r>
            <a:r>
              <a:rPr lang="en-US" b="1" i="1" dirty="0">
                <a:solidFill>
                  <a:srgbClr val="4F2270"/>
                </a:solidFill>
              </a:rPr>
              <a:t>ΔR</a:t>
            </a:r>
            <a:r>
              <a:rPr lang="en-US" b="1" i="1" baseline="30000" dirty="0">
                <a:solidFill>
                  <a:srgbClr val="4F2270"/>
                </a:solidFill>
              </a:rPr>
              <a:t>2</a:t>
            </a:r>
            <a:r>
              <a:rPr lang="pt-BR" b="1" i="1" dirty="0">
                <a:solidFill>
                  <a:srgbClr val="4F2270"/>
                </a:solidFill>
              </a:rPr>
              <a:t> </a:t>
            </a:r>
            <a:r>
              <a:rPr lang="pt-BR" b="1" dirty="0">
                <a:solidFill>
                  <a:srgbClr val="4F2270"/>
                </a:solidFill>
              </a:rPr>
              <a:t>= </a:t>
            </a:r>
            <a:r>
              <a:rPr lang="pt-BR" b="1" dirty="0" smtClean="0">
                <a:solidFill>
                  <a:srgbClr val="FF0000"/>
                </a:solidFill>
              </a:rPr>
              <a:t>.068</a:t>
            </a:r>
            <a:r>
              <a:rPr lang="pt-BR" sz="2100" b="1" dirty="0" smtClean="0">
                <a:solidFill>
                  <a:srgbClr val="660066"/>
                </a:solidFill>
              </a:rPr>
              <a:t>,</a:t>
            </a:r>
            <a:r>
              <a:rPr lang="pt-BR" b="1" dirty="0" smtClean="0">
                <a:solidFill>
                  <a:srgbClr val="FF0000"/>
                </a:solidFill>
              </a:rPr>
              <a:t> </a:t>
            </a:r>
            <a:r>
              <a:rPr lang="en-US" sz="2100" b="1" dirty="0">
                <a:solidFill>
                  <a:srgbClr val="660066"/>
                </a:solidFill>
              </a:rPr>
              <a:t>β = </a:t>
            </a:r>
            <a:r>
              <a:rPr lang="en-US" sz="2100" b="1" dirty="0">
                <a:solidFill>
                  <a:srgbClr val="FF0000"/>
                </a:solidFill>
              </a:rPr>
              <a:t>-0.240</a:t>
            </a:r>
            <a:r>
              <a:rPr lang="pt-BR" sz="2100" b="1" dirty="0" smtClean="0">
                <a:solidFill>
                  <a:srgbClr val="660066"/>
                </a:solidFill>
              </a:rPr>
              <a:t>)</a:t>
            </a:r>
            <a:endParaRPr lang="en-US" b="1" dirty="0">
              <a:solidFill>
                <a:srgbClr val="660066"/>
              </a:solidFill>
            </a:endParaRPr>
          </a:p>
          <a:p>
            <a:r>
              <a:rPr lang="en-US" b="1" dirty="0"/>
              <a:t>Block </a:t>
            </a:r>
            <a:r>
              <a:rPr lang="en-US" b="1" dirty="0" smtClean="0"/>
              <a:t>3 </a:t>
            </a:r>
            <a:r>
              <a:rPr lang="en-US" b="1" dirty="0"/>
              <a:t>– Enter</a:t>
            </a:r>
          </a:p>
          <a:p>
            <a:pPr lvl="1"/>
            <a:r>
              <a:rPr lang="en-US" b="1" dirty="0" smtClean="0">
                <a:solidFill>
                  <a:srgbClr val="009900"/>
                </a:solidFill>
              </a:rPr>
              <a:t>QM General Standard 5 </a:t>
            </a:r>
            <a:r>
              <a:rPr lang="en-US" b="1" dirty="0">
                <a:solidFill>
                  <a:srgbClr val="009900"/>
                </a:solidFill>
              </a:rPr>
              <a:t>(</a:t>
            </a:r>
            <a:r>
              <a:rPr lang="en-US" b="1" i="1" dirty="0">
                <a:solidFill>
                  <a:srgbClr val="009900"/>
                </a:solidFill>
              </a:rPr>
              <a:t>ΔR</a:t>
            </a:r>
            <a:r>
              <a:rPr lang="en-US" b="1" i="1" baseline="30000" dirty="0">
                <a:solidFill>
                  <a:srgbClr val="009900"/>
                </a:solidFill>
              </a:rPr>
              <a:t>2</a:t>
            </a:r>
            <a:r>
              <a:rPr lang="pt-BR" b="1" i="1" dirty="0">
                <a:solidFill>
                  <a:srgbClr val="009900"/>
                </a:solidFill>
              </a:rPr>
              <a:t> </a:t>
            </a:r>
            <a:r>
              <a:rPr lang="pt-BR" b="1" dirty="0">
                <a:solidFill>
                  <a:srgbClr val="009900"/>
                </a:solidFill>
              </a:rPr>
              <a:t>= </a:t>
            </a:r>
            <a:r>
              <a:rPr lang="pt-BR" b="1" dirty="0" smtClean="0">
                <a:solidFill>
                  <a:srgbClr val="FF0000"/>
                </a:solidFill>
              </a:rPr>
              <a:t>.277, </a:t>
            </a:r>
            <a:r>
              <a:rPr lang="en-US" sz="2100" b="1" dirty="0">
                <a:solidFill>
                  <a:srgbClr val="009900"/>
                </a:solidFill>
              </a:rPr>
              <a:t>β =</a:t>
            </a:r>
            <a:r>
              <a:rPr lang="en-US" dirty="0"/>
              <a:t> </a:t>
            </a:r>
            <a:r>
              <a:rPr lang="en-US" sz="2100" b="1" dirty="0">
                <a:solidFill>
                  <a:srgbClr val="FF0000"/>
                </a:solidFill>
              </a:rPr>
              <a:t>0.576</a:t>
            </a:r>
            <a:r>
              <a:rPr lang="pt-BR" b="1" dirty="0" smtClean="0">
                <a:solidFill>
                  <a:srgbClr val="009900"/>
                </a:solidFill>
              </a:rPr>
              <a:t>)</a:t>
            </a:r>
            <a:endParaRPr lang="en-US" b="1" dirty="0">
              <a:solidFill>
                <a:srgbClr val="009900"/>
              </a:solidFill>
            </a:endParaRPr>
          </a:p>
          <a:p>
            <a:pPr lvl="1"/>
            <a:endParaRPr lang="en-US" b="1" dirty="0">
              <a:solidFill>
                <a:srgbClr val="009900"/>
              </a:solidFill>
            </a:endParaRPr>
          </a:p>
        </p:txBody>
      </p:sp>
      <p:sp>
        <p:nvSpPr>
          <p:cNvPr id="7" name="Rectangle 6"/>
          <p:cNvSpPr/>
          <p:nvPr/>
        </p:nvSpPr>
        <p:spPr>
          <a:xfrm>
            <a:off x="943900" y="6258241"/>
            <a:ext cx="2123017" cy="461665"/>
          </a:xfrm>
          <a:prstGeom prst="rect">
            <a:avLst/>
          </a:prstGeom>
        </p:spPr>
        <p:txBody>
          <a:bodyPr wrap="none">
            <a:spAutoFit/>
          </a:bodyPr>
          <a:lstStyle/>
          <a:p>
            <a:r>
              <a:rPr lang="en-US" sz="2400" b="1" dirty="0">
                <a:solidFill>
                  <a:srgbClr val="FF0000"/>
                </a:solidFill>
                <a:latin typeface="Calibri" pitchFamily="34" charset="0"/>
                <a:cs typeface="Calibri" pitchFamily="34" charset="0"/>
              </a:rPr>
              <a:t>Reject Null H</a:t>
            </a:r>
            <a:r>
              <a:rPr lang="en-US" sz="2400" b="1" baseline="-25000" dirty="0">
                <a:solidFill>
                  <a:srgbClr val="FF0000"/>
                </a:solidFill>
                <a:latin typeface="Calibri" pitchFamily="34" charset="0"/>
                <a:cs typeface="Calibri" pitchFamily="34" charset="0"/>
              </a:rPr>
              <a:t>O</a:t>
            </a:r>
            <a:r>
              <a:rPr lang="en-US" sz="2400" b="1" dirty="0">
                <a:solidFill>
                  <a:srgbClr val="FF0000"/>
                </a:solidFill>
                <a:latin typeface="Calibri" pitchFamily="34" charset="0"/>
                <a:cs typeface="Calibri" pitchFamily="34" charset="0"/>
              </a:rPr>
              <a:t>2</a:t>
            </a:r>
          </a:p>
        </p:txBody>
      </p:sp>
      <p:sp>
        <p:nvSpPr>
          <p:cNvPr id="4" name="TextBox 3"/>
          <p:cNvSpPr txBox="1"/>
          <p:nvPr/>
        </p:nvSpPr>
        <p:spPr>
          <a:xfrm>
            <a:off x="1401101" y="1712890"/>
            <a:ext cx="1494499"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QM Courses</a:t>
            </a:r>
          </a:p>
        </p:txBody>
      </p:sp>
      <p:sp>
        <p:nvSpPr>
          <p:cNvPr id="9" name="TextBox 8"/>
          <p:cNvSpPr txBox="1"/>
          <p:nvPr/>
        </p:nvSpPr>
        <p:spPr>
          <a:xfrm>
            <a:off x="5863630" y="1712890"/>
            <a:ext cx="2213570"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Non-QM Courses</a:t>
            </a:r>
          </a:p>
        </p:txBody>
      </p:sp>
      <p:sp>
        <p:nvSpPr>
          <p:cNvPr id="10" name="Content Placeholder 1"/>
          <p:cNvSpPr>
            <a:spLocks noGrp="1"/>
          </p:cNvSpPr>
          <p:nvPr>
            <p:ph sz="half" idx="1"/>
          </p:nvPr>
        </p:nvSpPr>
        <p:spPr>
          <a:xfrm>
            <a:off x="4988863" y="2228045"/>
            <a:ext cx="3638282" cy="3952922"/>
          </a:xfrm>
        </p:spPr>
        <p:txBody>
          <a:bodyPr>
            <a:normAutofit fontScale="92500" lnSpcReduction="10000"/>
          </a:bodyPr>
          <a:lstStyle/>
          <a:p>
            <a:r>
              <a:rPr lang="en-US" b="1" dirty="0">
                <a:latin typeface="Calibri" pitchFamily="34" charset="0"/>
                <a:cs typeface="Calibri" pitchFamily="34" charset="0"/>
              </a:rPr>
              <a:t>Block 1 - Stepwise</a:t>
            </a:r>
          </a:p>
          <a:p>
            <a:pPr lvl="1"/>
            <a:r>
              <a:rPr lang="en-US" b="1" dirty="0">
                <a:solidFill>
                  <a:schemeClr val="bg1">
                    <a:lumMod val="75000"/>
                  </a:schemeClr>
                </a:solidFill>
              </a:rPr>
              <a:t>Age </a:t>
            </a:r>
            <a:endParaRPr lang="en-US" b="1" dirty="0" smtClean="0">
              <a:solidFill>
                <a:schemeClr val="bg1">
                  <a:lumMod val="75000"/>
                </a:schemeClr>
              </a:solidFill>
            </a:endParaRPr>
          </a:p>
          <a:p>
            <a:pPr lvl="1"/>
            <a:r>
              <a:rPr lang="en-US" b="1" dirty="0" smtClean="0">
                <a:solidFill>
                  <a:schemeClr val="bg1">
                    <a:lumMod val="75000"/>
                  </a:schemeClr>
                </a:solidFill>
                <a:latin typeface="Calibri" pitchFamily="34" charset="0"/>
                <a:cs typeface="Calibri" pitchFamily="34" charset="0"/>
              </a:rPr>
              <a:t>Gender </a:t>
            </a:r>
            <a:endParaRPr lang="en-US" b="1" dirty="0">
              <a:solidFill>
                <a:schemeClr val="bg1">
                  <a:lumMod val="75000"/>
                </a:schemeClr>
              </a:solidFill>
              <a:latin typeface="Calibri" pitchFamily="34" charset="0"/>
              <a:cs typeface="Calibri" pitchFamily="34" charset="0"/>
            </a:endParaRPr>
          </a:p>
          <a:p>
            <a:pPr lvl="1"/>
            <a:r>
              <a:rPr lang="en-US" b="1" dirty="0">
                <a:solidFill>
                  <a:schemeClr val="bg1">
                    <a:lumMod val="75000"/>
                  </a:schemeClr>
                </a:solidFill>
              </a:rPr>
              <a:t>Ethnicity </a:t>
            </a:r>
            <a:endParaRPr lang="en-US" b="1" dirty="0" smtClean="0">
              <a:solidFill>
                <a:schemeClr val="bg1">
                  <a:lumMod val="75000"/>
                </a:schemeClr>
              </a:solidFill>
            </a:endParaRPr>
          </a:p>
          <a:p>
            <a:r>
              <a:rPr lang="en-US" b="1" dirty="0" smtClean="0"/>
              <a:t>Block 2 - Stepwise</a:t>
            </a:r>
          </a:p>
          <a:p>
            <a:pPr lvl="1"/>
            <a:r>
              <a:rPr lang="en-US" b="1" dirty="0" smtClean="0">
                <a:solidFill>
                  <a:srgbClr val="BFBFBF"/>
                </a:solidFill>
              </a:rPr>
              <a:t>Number </a:t>
            </a:r>
            <a:r>
              <a:rPr lang="en-US" b="1" dirty="0">
                <a:solidFill>
                  <a:srgbClr val="BFBFBF"/>
                </a:solidFill>
              </a:rPr>
              <a:t>of Online Courses this Semester</a:t>
            </a:r>
          </a:p>
          <a:p>
            <a:pPr lvl="1"/>
            <a:r>
              <a:rPr lang="en-US" sz="2100" b="1" dirty="0">
                <a:solidFill>
                  <a:srgbClr val="BFBFBF"/>
                </a:solidFill>
              </a:rPr>
              <a:t>Number of Online Courses taken in the Past </a:t>
            </a:r>
            <a:endParaRPr lang="en-US" b="1" dirty="0">
              <a:solidFill>
                <a:srgbClr val="660066"/>
              </a:solidFill>
            </a:endParaRPr>
          </a:p>
          <a:p>
            <a:r>
              <a:rPr lang="en-US" b="1" dirty="0"/>
              <a:t>Block </a:t>
            </a:r>
            <a:r>
              <a:rPr lang="en-US" b="1" dirty="0" smtClean="0"/>
              <a:t>3 </a:t>
            </a:r>
            <a:r>
              <a:rPr lang="en-US" b="1" dirty="0"/>
              <a:t>– Enter</a:t>
            </a:r>
          </a:p>
          <a:p>
            <a:pPr lvl="1"/>
            <a:r>
              <a:rPr lang="en-US" b="1" dirty="0" smtClean="0">
                <a:solidFill>
                  <a:srgbClr val="009900"/>
                </a:solidFill>
              </a:rPr>
              <a:t>QM General Standard 5 </a:t>
            </a:r>
            <a:r>
              <a:rPr lang="en-US" b="1" dirty="0">
                <a:solidFill>
                  <a:srgbClr val="009900"/>
                </a:solidFill>
              </a:rPr>
              <a:t>(</a:t>
            </a:r>
            <a:r>
              <a:rPr lang="en-US" b="1" i="1" dirty="0">
                <a:solidFill>
                  <a:srgbClr val="009900"/>
                </a:solidFill>
              </a:rPr>
              <a:t>ΔR</a:t>
            </a:r>
            <a:r>
              <a:rPr lang="en-US" b="1" i="1" baseline="30000" dirty="0">
                <a:solidFill>
                  <a:srgbClr val="009900"/>
                </a:solidFill>
              </a:rPr>
              <a:t>2</a:t>
            </a:r>
            <a:r>
              <a:rPr lang="pt-BR" b="1" i="1" dirty="0">
                <a:solidFill>
                  <a:srgbClr val="009900"/>
                </a:solidFill>
              </a:rPr>
              <a:t> </a:t>
            </a:r>
            <a:r>
              <a:rPr lang="pt-BR" b="1" dirty="0">
                <a:solidFill>
                  <a:srgbClr val="009900"/>
                </a:solidFill>
              </a:rPr>
              <a:t>= </a:t>
            </a:r>
            <a:r>
              <a:rPr lang="pt-BR" b="1" dirty="0">
                <a:solidFill>
                  <a:srgbClr val="FF0000"/>
                </a:solidFill>
              </a:rPr>
              <a:t>.</a:t>
            </a:r>
            <a:r>
              <a:rPr lang="pt-BR" b="1" dirty="0" smtClean="0">
                <a:solidFill>
                  <a:srgbClr val="FF0000"/>
                </a:solidFill>
              </a:rPr>
              <a:t>275, </a:t>
            </a:r>
            <a:r>
              <a:rPr lang="en-US" sz="2100" b="1" dirty="0">
                <a:solidFill>
                  <a:srgbClr val="009900"/>
                </a:solidFill>
              </a:rPr>
              <a:t>β =</a:t>
            </a:r>
            <a:r>
              <a:rPr lang="en-US" dirty="0"/>
              <a:t> </a:t>
            </a:r>
            <a:r>
              <a:rPr lang="en-US" sz="2100" b="1" dirty="0" smtClean="0">
                <a:solidFill>
                  <a:srgbClr val="FF0000"/>
                </a:solidFill>
              </a:rPr>
              <a:t>0.531</a:t>
            </a:r>
            <a:r>
              <a:rPr lang="pt-BR" b="1" dirty="0" smtClean="0">
                <a:solidFill>
                  <a:srgbClr val="009900"/>
                </a:solidFill>
              </a:rPr>
              <a:t>)</a:t>
            </a:r>
            <a:endParaRPr lang="en-US" b="1" dirty="0">
              <a:solidFill>
                <a:srgbClr val="009900"/>
              </a:solidFill>
            </a:endParaRPr>
          </a:p>
          <a:p>
            <a:pPr lvl="1"/>
            <a:endParaRPr lang="en-US" b="1" dirty="0">
              <a:solidFill>
                <a:srgbClr val="009900"/>
              </a:solidFill>
            </a:endParaRPr>
          </a:p>
        </p:txBody>
      </p:sp>
      <p:sp>
        <p:nvSpPr>
          <p:cNvPr id="11" name="Rectangle 10"/>
          <p:cNvSpPr/>
          <p:nvPr/>
        </p:nvSpPr>
        <p:spPr>
          <a:xfrm>
            <a:off x="5578148" y="6258241"/>
            <a:ext cx="2123017" cy="461665"/>
          </a:xfrm>
          <a:prstGeom prst="rect">
            <a:avLst/>
          </a:prstGeom>
        </p:spPr>
        <p:txBody>
          <a:bodyPr wrap="none">
            <a:spAutoFit/>
          </a:bodyPr>
          <a:lstStyle/>
          <a:p>
            <a:r>
              <a:rPr lang="en-US" sz="2400" b="1" dirty="0">
                <a:solidFill>
                  <a:srgbClr val="FF0000"/>
                </a:solidFill>
                <a:latin typeface="Calibri" pitchFamily="34" charset="0"/>
                <a:cs typeface="Calibri" pitchFamily="34" charset="0"/>
              </a:rPr>
              <a:t>Reject Null H</a:t>
            </a:r>
            <a:r>
              <a:rPr lang="en-US" sz="2400" b="1" baseline="-25000" dirty="0">
                <a:solidFill>
                  <a:srgbClr val="FF0000"/>
                </a:solidFill>
                <a:latin typeface="Calibri" pitchFamily="34" charset="0"/>
                <a:cs typeface="Calibri" pitchFamily="34" charset="0"/>
              </a:rPr>
              <a:t>O</a:t>
            </a:r>
            <a:r>
              <a:rPr lang="en-US" sz="2400" b="1" dirty="0">
                <a:solidFill>
                  <a:srgbClr val="FF0000"/>
                </a:solidFill>
                <a:latin typeface="Calibri" pitchFamily="34" charset="0"/>
                <a:cs typeface="Calibri" pitchFamily="34" charset="0"/>
              </a:rPr>
              <a:t>2</a:t>
            </a:r>
          </a:p>
        </p:txBody>
      </p:sp>
    </p:spTree>
    <p:extLst>
      <p:ext uri="{BB962C8B-B14F-4D97-AF65-F5344CB8AC3E}">
        <p14:creationId xmlns:p14="http://schemas.microsoft.com/office/powerpoint/2010/main" val="115554464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2909"/>
            <a:ext cx="8458200" cy="1470025"/>
          </a:xfrm>
        </p:spPr>
        <p:txBody>
          <a:bodyPr/>
          <a:lstStyle/>
          <a:p>
            <a:r>
              <a:rPr lang="en-US" dirty="0">
                <a:latin typeface="Calibri" pitchFamily="34" charset="0"/>
                <a:cs typeface="Calibri" pitchFamily="34" charset="0"/>
              </a:rPr>
              <a:t>Results of Multiple Regression for </a:t>
            </a:r>
            <a:r>
              <a:rPr lang="en-US" dirty="0">
                <a:solidFill>
                  <a:schemeClr val="tx1"/>
                </a:solidFill>
                <a:latin typeface="Calibri" pitchFamily="34" charset="0"/>
                <a:cs typeface="Calibri" pitchFamily="34" charset="0"/>
              </a:rPr>
              <a:t>Null Hypothesis </a:t>
            </a:r>
            <a:r>
              <a:rPr lang="en-US" dirty="0" smtClean="0">
                <a:solidFill>
                  <a:schemeClr val="tx1"/>
                </a:solidFill>
                <a:latin typeface="Calibri" pitchFamily="34" charset="0"/>
                <a:cs typeface="Calibri" pitchFamily="34" charset="0"/>
              </a:rPr>
              <a:t>3</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63149759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Null Hypothesis (Ho3)</a:t>
            </a:r>
          </a:p>
        </p:txBody>
      </p:sp>
      <p:sp>
        <p:nvSpPr>
          <p:cNvPr id="3" name="Content Placeholder 2"/>
          <p:cNvSpPr>
            <a:spLocks noGrp="1"/>
          </p:cNvSpPr>
          <p:nvPr>
            <p:ph idx="1"/>
          </p:nvPr>
        </p:nvSpPr>
        <p:spPr/>
        <p:txBody>
          <a:bodyPr>
            <a:normAutofit/>
          </a:bodyPr>
          <a:lstStyle/>
          <a:p>
            <a:pPr marL="0" indent="0">
              <a:lnSpc>
                <a:spcPct val="120000"/>
              </a:lnSpc>
              <a:buNone/>
            </a:pPr>
            <a:r>
              <a:rPr lang="en-US" dirty="0">
                <a:latin typeface="Calibri" pitchFamily="34" charset="0"/>
                <a:cs typeface="Calibri" pitchFamily="34" charset="0"/>
              </a:rPr>
              <a:t>There is no</a:t>
            </a:r>
            <a:r>
              <a:rPr lang="en-US" dirty="0" smtClean="0">
                <a:latin typeface="Calibri" pitchFamily="34" charset="0"/>
                <a:cs typeface="Calibri" pitchFamily="34" charset="0"/>
              </a:rPr>
              <a:t> relationship </a:t>
            </a:r>
            <a:r>
              <a:rPr lang="en-US" dirty="0">
                <a:latin typeface="Calibri" pitchFamily="34" charset="0"/>
                <a:cs typeface="Calibri" pitchFamily="34" charset="0"/>
              </a:rPr>
              <a:t>between student’s </a:t>
            </a:r>
            <a:r>
              <a:rPr lang="en-US" dirty="0" smtClean="0">
                <a:latin typeface="Calibri" pitchFamily="34" charset="0"/>
                <a:cs typeface="Calibri" pitchFamily="34" charset="0"/>
              </a:rPr>
              <a:t>perceived </a:t>
            </a:r>
            <a:r>
              <a:rPr lang="en-US" b="1" dirty="0" smtClean="0">
                <a:solidFill>
                  <a:srgbClr val="008000"/>
                </a:solidFill>
                <a:latin typeface="Calibri" pitchFamily="34" charset="0"/>
                <a:cs typeface="Calibri" pitchFamily="34" charset="0"/>
              </a:rPr>
              <a:t>Level of </a:t>
            </a:r>
            <a:r>
              <a:rPr lang="en-US" b="1" dirty="0">
                <a:solidFill>
                  <a:srgbClr val="008000"/>
                </a:solidFill>
              </a:rPr>
              <a:t>Interaction and Engagement (QM Standard 5) </a:t>
            </a:r>
            <a:r>
              <a:rPr lang="en-US" dirty="0" smtClean="0">
                <a:latin typeface="Calibri" pitchFamily="34" charset="0"/>
                <a:cs typeface="Calibri" pitchFamily="34" charset="0"/>
              </a:rPr>
              <a:t>with </a:t>
            </a:r>
            <a:r>
              <a:rPr lang="en-US" dirty="0">
                <a:latin typeface="Calibri" pitchFamily="34" charset="0"/>
                <a:cs typeface="Calibri" pitchFamily="34" charset="0"/>
              </a:rPr>
              <a:t>the instructor </a:t>
            </a:r>
            <a:r>
              <a:rPr lang="en-US" dirty="0" smtClean="0">
                <a:latin typeface="Calibri" pitchFamily="34" charset="0"/>
                <a:cs typeface="Calibri" pitchFamily="34" charset="0"/>
              </a:rPr>
              <a:t>and </a:t>
            </a:r>
            <a:r>
              <a:rPr lang="en-US" b="1" dirty="0">
                <a:solidFill>
                  <a:srgbClr val="0000FF"/>
                </a:solidFill>
                <a:latin typeface="Calibri" pitchFamily="34" charset="0"/>
                <a:cs typeface="Calibri" pitchFamily="34" charset="0"/>
              </a:rPr>
              <a:t>Perceived </a:t>
            </a:r>
            <a:r>
              <a:rPr lang="en-US" b="1" dirty="0" smtClean="0">
                <a:solidFill>
                  <a:srgbClr val="0000FF"/>
                </a:solidFill>
                <a:latin typeface="Calibri" pitchFamily="34" charset="0"/>
                <a:cs typeface="Calibri" pitchFamily="34" charset="0"/>
              </a:rPr>
              <a:t>Sense </a:t>
            </a:r>
            <a:r>
              <a:rPr lang="en-US" b="1" dirty="0">
                <a:solidFill>
                  <a:srgbClr val="0000FF"/>
                </a:solidFill>
                <a:latin typeface="Calibri" pitchFamily="34" charset="0"/>
                <a:cs typeface="Calibri" pitchFamily="34" charset="0"/>
              </a:rPr>
              <a:t>of Community </a:t>
            </a:r>
            <a:r>
              <a:rPr lang="en-US" dirty="0">
                <a:latin typeface="Calibri" pitchFamily="34" charset="0"/>
                <a:cs typeface="Calibri" pitchFamily="34" charset="0"/>
              </a:rPr>
              <a:t>in the online course when considering </a:t>
            </a:r>
            <a:r>
              <a:rPr lang="en-US" dirty="0" smtClean="0">
                <a:latin typeface="Calibri" pitchFamily="34" charset="0"/>
                <a:cs typeface="Calibri" pitchFamily="34" charset="0"/>
              </a:rPr>
              <a:t>students’ </a:t>
            </a:r>
            <a:r>
              <a:rPr lang="en-US" b="1" dirty="0">
                <a:solidFill>
                  <a:srgbClr val="660066"/>
                </a:solidFill>
              </a:rPr>
              <a:t>age, gender, ethnicity, number of online courses enrolled this semester, and number of online courses taken in the past</a:t>
            </a:r>
          </a:p>
          <a:p>
            <a:pPr marL="0" indent="0">
              <a:lnSpc>
                <a:spcPct val="120000"/>
              </a:lnSpc>
              <a:buNone/>
            </a:pPr>
            <a:endParaRPr lang="en-US" dirty="0">
              <a:solidFill>
                <a:srgbClr val="660066"/>
              </a:solidFill>
              <a:latin typeface="Calibri" pitchFamily="34" charset="0"/>
              <a:cs typeface="Calibri" pitchFamily="34" charset="0"/>
            </a:endParaRPr>
          </a:p>
          <a:p>
            <a:pPr>
              <a:lnSpc>
                <a:spcPct val="120000"/>
              </a:lnSpc>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219602864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8509" y="755415"/>
            <a:ext cx="8882257" cy="762881"/>
          </a:xfrm>
        </p:spPr>
        <p:txBody>
          <a:bodyPr>
            <a:normAutofit fontScale="90000"/>
          </a:bodyPr>
          <a:lstStyle/>
          <a:p>
            <a:pPr algn="ctr"/>
            <a:r>
              <a:rPr lang="en-US" dirty="0">
                <a:solidFill>
                  <a:schemeClr val="tx1"/>
                </a:solidFill>
                <a:latin typeface="Calibri" pitchFamily="34" charset="0"/>
                <a:cs typeface="Calibri" pitchFamily="34" charset="0"/>
              </a:rPr>
              <a:t>Do any of </a:t>
            </a:r>
            <a:r>
              <a:rPr lang="en-US" dirty="0" smtClean="0">
                <a:solidFill>
                  <a:schemeClr val="tx1"/>
                </a:solidFill>
                <a:latin typeface="Calibri" pitchFamily="34" charset="0"/>
                <a:cs typeface="Calibri" pitchFamily="34" charset="0"/>
              </a:rPr>
              <a:t>these </a:t>
            </a:r>
            <a:r>
              <a:rPr lang="en-US" dirty="0">
                <a:solidFill>
                  <a:schemeClr val="tx1"/>
                </a:solidFill>
                <a:latin typeface="Calibri" pitchFamily="34" charset="0"/>
                <a:cs typeface="Calibri" pitchFamily="34" charset="0"/>
              </a:rPr>
              <a:t>variables predict </a:t>
            </a:r>
            <a:r>
              <a:rPr lang="en-US" dirty="0" smtClean="0">
                <a:solidFill>
                  <a:schemeClr val="tx1"/>
                </a:solidFill>
                <a:latin typeface="Calibri" pitchFamily="34" charset="0"/>
                <a:cs typeface="Calibri" pitchFamily="34" charset="0"/>
              </a:rPr>
              <a:t/>
            </a:r>
            <a:br>
              <a:rPr lang="en-US" dirty="0" smtClean="0">
                <a:solidFill>
                  <a:schemeClr val="tx1"/>
                </a:solidFill>
                <a:latin typeface="Calibri" pitchFamily="34" charset="0"/>
                <a:cs typeface="Calibri" pitchFamily="34" charset="0"/>
              </a:rPr>
            </a:br>
            <a:r>
              <a:rPr lang="en-US" dirty="0" smtClean="0">
                <a:solidFill>
                  <a:srgbClr val="0000FF"/>
                </a:solidFill>
                <a:latin typeface="Calibri" pitchFamily="34" charset="0"/>
                <a:cs typeface="Calibri" pitchFamily="34" charset="0"/>
              </a:rPr>
              <a:t>Sense </a:t>
            </a:r>
            <a:r>
              <a:rPr lang="en-US" dirty="0">
                <a:solidFill>
                  <a:srgbClr val="0000FF"/>
                </a:solidFill>
                <a:latin typeface="Calibri" pitchFamily="34" charset="0"/>
                <a:cs typeface="Calibri" pitchFamily="34" charset="0"/>
              </a:rPr>
              <a:t>of Community?</a:t>
            </a:r>
          </a:p>
        </p:txBody>
      </p:sp>
      <p:sp>
        <p:nvSpPr>
          <p:cNvPr id="8" name="Content Placeholder 1"/>
          <p:cNvSpPr>
            <a:spLocks noGrp="1"/>
          </p:cNvSpPr>
          <p:nvPr>
            <p:ph sz="half" idx="1"/>
          </p:nvPr>
        </p:nvSpPr>
        <p:spPr>
          <a:xfrm>
            <a:off x="457200" y="2228045"/>
            <a:ext cx="3638282" cy="3952922"/>
          </a:xfrm>
        </p:spPr>
        <p:txBody>
          <a:bodyPr>
            <a:normAutofit fontScale="92500" lnSpcReduction="20000"/>
          </a:bodyPr>
          <a:lstStyle/>
          <a:p>
            <a:r>
              <a:rPr lang="en-US" b="1" dirty="0">
                <a:latin typeface="Calibri" pitchFamily="34" charset="0"/>
                <a:cs typeface="Calibri" pitchFamily="34" charset="0"/>
              </a:rPr>
              <a:t>Block 1 - Stepwise</a:t>
            </a:r>
          </a:p>
          <a:p>
            <a:pPr lvl="1"/>
            <a:r>
              <a:rPr lang="en-US" b="1" dirty="0">
                <a:solidFill>
                  <a:schemeClr val="bg1">
                    <a:lumMod val="75000"/>
                  </a:schemeClr>
                </a:solidFill>
              </a:rPr>
              <a:t>Age </a:t>
            </a:r>
            <a:endParaRPr lang="en-US" b="1" dirty="0" smtClean="0">
              <a:solidFill>
                <a:schemeClr val="bg1">
                  <a:lumMod val="75000"/>
                </a:schemeClr>
              </a:solidFill>
            </a:endParaRPr>
          </a:p>
          <a:p>
            <a:pPr lvl="1"/>
            <a:r>
              <a:rPr lang="en-US" b="1" dirty="0" smtClean="0">
                <a:solidFill>
                  <a:schemeClr val="bg1">
                    <a:lumMod val="75000"/>
                  </a:schemeClr>
                </a:solidFill>
                <a:latin typeface="Calibri" pitchFamily="34" charset="0"/>
                <a:cs typeface="Calibri" pitchFamily="34" charset="0"/>
              </a:rPr>
              <a:t>Gender </a:t>
            </a:r>
            <a:endParaRPr lang="en-US" b="1" dirty="0">
              <a:solidFill>
                <a:schemeClr val="bg1">
                  <a:lumMod val="75000"/>
                </a:schemeClr>
              </a:solidFill>
              <a:latin typeface="Calibri" pitchFamily="34" charset="0"/>
              <a:cs typeface="Calibri" pitchFamily="34" charset="0"/>
            </a:endParaRPr>
          </a:p>
          <a:p>
            <a:pPr lvl="1"/>
            <a:r>
              <a:rPr lang="en-US" b="1" dirty="0">
                <a:solidFill>
                  <a:schemeClr val="bg1">
                    <a:lumMod val="75000"/>
                  </a:schemeClr>
                </a:solidFill>
              </a:rPr>
              <a:t>Ethnicity </a:t>
            </a:r>
            <a:endParaRPr lang="en-US" b="1" dirty="0" smtClean="0">
              <a:solidFill>
                <a:schemeClr val="bg1">
                  <a:lumMod val="75000"/>
                </a:schemeClr>
              </a:solidFill>
            </a:endParaRPr>
          </a:p>
          <a:p>
            <a:r>
              <a:rPr lang="en-US" b="1" dirty="0" smtClean="0"/>
              <a:t>Block 2 - Stepwise</a:t>
            </a:r>
          </a:p>
          <a:p>
            <a:pPr lvl="1"/>
            <a:r>
              <a:rPr lang="en-US" sz="2100" b="1" dirty="0">
                <a:solidFill>
                  <a:srgbClr val="660066"/>
                </a:solidFill>
              </a:rPr>
              <a:t>Number of Online Courses this </a:t>
            </a:r>
            <a:r>
              <a:rPr lang="en-US" sz="2100" b="1" dirty="0" smtClean="0">
                <a:solidFill>
                  <a:srgbClr val="660066"/>
                </a:solidFill>
              </a:rPr>
              <a:t>Semester </a:t>
            </a:r>
            <a:br>
              <a:rPr lang="en-US" sz="2100" b="1" dirty="0" smtClean="0">
                <a:solidFill>
                  <a:srgbClr val="660066"/>
                </a:solidFill>
              </a:rPr>
            </a:br>
            <a:r>
              <a:rPr lang="en-US" sz="2100" b="1" dirty="0" smtClean="0">
                <a:solidFill>
                  <a:srgbClr val="660066"/>
                </a:solidFill>
              </a:rPr>
              <a:t>(ΔR2</a:t>
            </a:r>
            <a:r>
              <a:rPr lang="pt-BR" sz="2100" b="1" dirty="0" smtClean="0">
                <a:solidFill>
                  <a:srgbClr val="660066"/>
                </a:solidFill>
              </a:rPr>
              <a:t> </a:t>
            </a:r>
            <a:r>
              <a:rPr lang="pt-BR" sz="2100" b="1" dirty="0">
                <a:solidFill>
                  <a:srgbClr val="660066"/>
                </a:solidFill>
              </a:rPr>
              <a:t>= </a:t>
            </a:r>
            <a:r>
              <a:rPr lang="pt-BR" sz="2100" b="1" dirty="0">
                <a:solidFill>
                  <a:srgbClr val="FF0000"/>
                </a:solidFill>
              </a:rPr>
              <a:t>0.</a:t>
            </a:r>
            <a:r>
              <a:rPr lang="pt-BR" sz="2100" b="1" dirty="0" smtClean="0">
                <a:solidFill>
                  <a:srgbClr val="FF0000"/>
                </a:solidFill>
              </a:rPr>
              <a:t>117, </a:t>
            </a:r>
            <a:r>
              <a:rPr lang="en-US" sz="2100" b="1" dirty="0">
                <a:solidFill>
                  <a:srgbClr val="660066"/>
                </a:solidFill>
              </a:rPr>
              <a:t>β = </a:t>
            </a:r>
            <a:r>
              <a:rPr lang="en-US" sz="2100" b="1" dirty="0">
                <a:solidFill>
                  <a:srgbClr val="FF0000"/>
                </a:solidFill>
              </a:rPr>
              <a:t>0.259</a:t>
            </a:r>
            <a:r>
              <a:rPr lang="pt-BR" sz="2100" b="1" dirty="0" smtClean="0">
                <a:solidFill>
                  <a:srgbClr val="660066"/>
                </a:solidFill>
              </a:rPr>
              <a:t>)</a:t>
            </a:r>
            <a:endParaRPr lang="en-US" sz="2100" b="1" dirty="0">
              <a:solidFill>
                <a:srgbClr val="660066"/>
              </a:solidFill>
            </a:endParaRPr>
          </a:p>
          <a:p>
            <a:pPr lvl="1"/>
            <a:r>
              <a:rPr lang="en-US" b="1" dirty="0">
                <a:solidFill>
                  <a:srgbClr val="660066"/>
                </a:solidFill>
              </a:rPr>
              <a:t>Number of Online Courses taken in the Past </a:t>
            </a:r>
            <a:r>
              <a:rPr lang="en-US" b="1" dirty="0" smtClean="0">
                <a:solidFill>
                  <a:srgbClr val="660066"/>
                </a:solidFill>
              </a:rPr>
              <a:t/>
            </a:r>
            <a:br>
              <a:rPr lang="en-US" b="1" dirty="0" smtClean="0">
                <a:solidFill>
                  <a:srgbClr val="660066"/>
                </a:solidFill>
              </a:rPr>
            </a:br>
            <a:r>
              <a:rPr lang="en-US" b="1" dirty="0" smtClean="0">
                <a:solidFill>
                  <a:srgbClr val="4F2270"/>
                </a:solidFill>
              </a:rPr>
              <a:t>(</a:t>
            </a:r>
            <a:r>
              <a:rPr lang="en-US" b="1" i="1" dirty="0">
                <a:solidFill>
                  <a:srgbClr val="4F2270"/>
                </a:solidFill>
              </a:rPr>
              <a:t>ΔR</a:t>
            </a:r>
            <a:r>
              <a:rPr lang="en-US" b="1" i="1" baseline="30000" dirty="0">
                <a:solidFill>
                  <a:srgbClr val="4F2270"/>
                </a:solidFill>
              </a:rPr>
              <a:t>2</a:t>
            </a:r>
            <a:r>
              <a:rPr lang="pt-BR" b="1" i="1" dirty="0">
                <a:solidFill>
                  <a:srgbClr val="4F2270"/>
                </a:solidFill>
              </a:rPr>
              <a:t> </a:t>
            </a:r>
            <a:r>
              <a:rPr lang="pt-BR" b="1" dirty="0">
                <a:solidFill>
                  <a:srgbClr val="4F2270"/>
                </a:solidFill>
              </a:rPr>
              <a:t>= </a:t>
            </a:r>
            <a:r>
              <a:rPr lang="pt-BR" sz="2100" b="1" dirty="0">
                <a:solidFill>
                  <a:srgbClr val="FF0000"/>
                </a:solidFill>
              </a:rPr>
              <a:t>0.</a:t>
            </a:r>
            <a:r>
              <a:rPr lang="pt-BR" b="1" dirty="0" smtClean="0">
                <a:solidFill>
                  <a:srgbClr val="FF0000"/>
                </a:solidFill>
              </a:rPr>
              <a:t>117, </a:t>
            </a:r>
            <a:r>
              <a:rPr lang="en-US" b="1" dirty="0">
                <a:solidFill>
                  <a:srgbClr val="660066"/>
                </a:solidFill>
              </a:rPr>
              <a:t>β = </a:t>
            </a:r>
            <a:r>
              <a:rPr lang="en-US" sz="2100" b="1" dirty="0">
                <a:solidFill>
                  <a:srgbClr val="FF0000"/>
                </a:solidFill>
              </a:rPr>
              <a:t>-0</a:t>
            </a:r>
            <a:r>
              <a:rPr lang="en-US" b="1" dirty="0" smtClean="0">
                <a:solidFill>
                  <a:srgbClr val="FF0000"/>
                </a:solidFill>
              </a:rPr>
              <a:t>.261</a:t>
            </a:r>
            <a:r>
              <a:rPr lang="pt-BR" b="1" dirty="0" smtClean="0">
                <a:solidFill>
                  <a:srgbClr val="4F2270"/>
                </a:solidFill>
              </a:rPr>
              <a:t>)</a:t>
            </a:r>
            <a:endParaRPr lang="en-US" b="1" dirty="0">
              <a:solidFill>
                <a:srgbClr val="660066"/>
              </a:solidFill>
            </a:endParaRPr>
          </a:p>
          <a:p>
            <a:r>
              <a:rPr lang="en-US" b="1" dirty="0"/>
              <a:t>Block </a:t>
            </a:r>
            <a:r>
              <a:rPr lang="en-US" b="1" dirty="0" smtClean="0"/>
              <a:t>3 </a:t>
            </a:r>
            <a:r>
              <a:rPr lang="en-US" b="1" dirty="0"/>
              <a:t>– Enter</a:t>
            </a:r>
          </a:p>
          <a:p>
            <a:pPr lvl="1"/>
            <a:r>
              <a:rPr lang="en-US" b="1" dirty="0" smtClean="0">
                <a:solidFill>
                  <a:srgbClr val="009900"/>
                </a:solidFill>
              </a:rPr>
              <a:t>QM General Standard 5 </a:t>
            </a:r>
            <a:r>
              <a:rPr lang="en-US" b="1" dirty="0">
                <a:solidFill>
                  <a:srgbClr val="009900"/>
                </a:solidFill>
              </a:rPr>
              <a:t>(</a:t>
            </a:r>
            <a:r>
              <a:rPr lang="en-US" b="1" i="1" dirty="0">
                <a:solidFill>
                  <a:srgbClr val="009900"/>
                </a:solidFill>
              </a:rPr>
              <a:t>ΔR</a:t>
            </a:r>
            <a:r>
              <a:rPr lang="en-US" b="1" i="1" baseline="30000" dirty="0">
                <a:solidFill>
                  <a:srgbClr val="009900"/>
                </a:solidFill>
              </a:rPr>
              <a:t>2</a:t>
            </a:r>
            <a:r>
              <a:rPr lang="pt-BR" b="1" i="1" dirty="0">
                <a:solidFill>
                  <a:srgbClr val="009900"/>
                </a:solidFill>
              </a:rPr>
              <a:t> </a:t>
            </a:r>
            <a:r>
              <a:rPr lang="pt-BR" b="1" dirty="0">
                <a:solidFill>
                  <a:srgbClr val="009900"/>
                </a:solidFill>
              </a:rPr>
              <a:t>= </a:t>
            </a:r>
            <a:r>
              <a:rPr lang="pt-BR" b="1" dirty="0" smtClean="0">
                <a:solidFill>
                  <a:srgbClr val="FF0000"/>
                </a:solidFill>
              </a:rPr>
              <a:t>0.188,</a:t>
            </a:r>
            <a:r>
              <a:rPr lang="en-US" b="1" dirty="0">
                <a:solidFill>
                  <a:srgbClr val="660066"/>
                </a:solidFill>
              </a:rPr>
              <a:t> </a:t>
            </a:r>
            <a:r>
              <a:rPr lang="en-US" sz="2100" b="1" dirty="0">
                <a:solidFill>
                  <a:srgbClr val="009900"/>
                </a:solidFill>
              </a:rPr>
              <a:t>β =</a:t>
            </a:r>
            <a:r>
              <a:rPr lang="en-US" b="1" dirty="0">
                <a:solidFill>
                  <a:srgbClr val="660066"/>
                </a:solidFill>
              </a:rPr>
              <a:t> </a:t>
            </a:r>
            <a:r>
              <a:rPr lang="en-US" b="1" dirty="0" smtClean="0">
                <a:solidFill>
                  <a:srgbClr val="FF0000"/>
                </a:solidFill>
              </a:rPr>
              <a:t>0.474</a:t>
            </a:r>
            <a:r>
              <a:rPr lang="pt-BR" b="1" dirty="0" smtClean="0">
                <a:solidFill>
                  <a:srgbClr val="009900"/>
                </a:solidFill>
              </a:rPr>
              <a:t>)</a:t>
            </a:r>
            <a:endParaRPr lang="en-US" b="1" dirty="0">
              <a:solidFill>
                <a:srgbClr val="009900"/>
              </a:solidFill>
            </a:endParaRPr>
          </a:p>
          <a:p>
            <a:pPr lvl="1"/>
            <a:endParaRPr lang="en-US" b="1" dirty="0">
              <a:solidFill>
                <a:srgbClr val="009900"/>
              </a:solidFill>
            </a:endParaRPr>
          </a:p>
        </p:txBody>
      </p:sp>
      <p:sp>
        <p:nvSpPr>
          <p:cNvPr id="9" name="Rectangle 8"/>
          <p:cNvSpPr/>
          <p:nvPr/>
        </p:nvSpPr>
        <p:spPr>
          <a:xfrm>
            <a:off x="943900" y="6258241"/>
            <a:ext cx="2123017" cy="461665"/>
          </a:xfrm>
          <a:prstGeom prst="rect">
            <a:avLst/>
          </a:prstGeom>
        </p:spPr>
        <p:txBody>
          <a:bodyPr wrap="none">
            <a:spAutoFit/>
          </a:bodyPr>
          <a:lstStyle/>
          <a:p>
            <a:r>
              <a:rPr lang="en-US" sz="2400" b="1" dirty="0">
                <a:solidFill>
                  <a:srgbClr val="FF0000"/>
                </a:solidFill>
                <a:latin typeface="Calibri" pitchFamily="34" charset="0"/>
                <a:cs typeface="Calibri" pitchFamily="34" charset="0"/>
              </a:rPr>
              <a:t>Reject Null H</a:t>
            </a:r>
            <a:r>
              <a:rPr lang="en-US" sz="2400" b="1" baseline="-25000" dirty="0">
                <a:solidFill>
                  <a:srgbClr val="FF0000"/>
                </a:solidFill>
                <a:latin typeface="Calibri" pitchFamily="34" charset="0"/>
                <a:cs typeface="Calibri" pitchFamily="34" charset="0"/>
              </a:rPr>
              <a:t>O</a:t>
            </a:r>
            <a:r>
              <a:rPr lang="en-US" sz="2400" b="1" dirty="0">
                <a:solidFill>
                  <a:srgbClr val="FF0000"/>
                </a:solidFill>
                <a:latin typeface="Calibri" pitchFamily="34" charset="0"/>
                <a:cs typeface="Calibri" pitchFamily="34" charset="0"/>
              </a:rPr>
              <a:t>3</a:t>
            </a:r>
          </a:p>
        </p:txBody>
      </p:sp>
      <p:sp>
        <p:nvSpPr>
          <p:cNvPr id="10" name="TextBox 9"/>
          <p:cNvSpPr txBox="1"/>
          <p:nvPr/>
        </p:nvSpPr>
        <p:spPr>
          <a:xfrm>
            <a:off x="1248701" y="1764268"/>
            <a:ext cx="1570699"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QM Courses</a:t>
            </a:r>
          </a:p>
        </p:txBody>
      </p:sp>
      <p:sp>
        <p:nvSpPr>
          <p:cNvPr id="11" name="TextBox 10"/>
          <p:cNvSpPr txBox="1"/>
          <p:nvPr/>
        </p:nvSpPr>
        <p:spPr>
          <a:xfrm>
            <a:off x="5562600" y="1840468"/>
            <a:ext cx="1990336"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Non-QM Courses</a:t>
            </a:r>
          </a:p>
        </p:txBody>
      </p:sp>
      <p:sp>
        <p:nvSpPr>
          <p:cNvPr id="12" name="Content Placeholder 1"/>
          <p:cNvSpPr>
            <a:spLocks noGrp="1"/>
          </p:cNvSpPr>
          <p:nvPr>
            <p:ph sz="half" idx="1"/>
          </p:nvPr>
        </p:nvSpPr>
        <p:spPr>
          <a:xfrm>
            <a:off x="4988863" y="2228045"/>
            <a:ext cx="3638282" cy="3952922"/>
          </a:xfrm>
        </p:spPr>
        <p:txBody>
          <a:bodyPr>
            <a:normAutofit fontScale="92500" lnSpcReduction="10000"/>
          </a:bodyPr>
          <a:lstStyle/>
          <a:p>
            <a:r>
              <a:rPr lang="en-US" b="1" dirty="0">
                <a:latin typeface="Calibri" pitchFamily="34" charset="0"/>
                <a:cs typeface="Calibri" pitchFamily="34" charset="0"/>
              </a:rPr>
              <a:t>Block 1 - Stepwise</a:t>
            </a:r>
          </a:p>
          <a:p>
            <a:pPr lvl="1"/>
            <a:r>
              <a:rPr lang="en-US" b="1" dirty="0">
                <a:solidFill>
                  <a:schemeClr val="bg1">
                    <a:lumMod val="75000"/>
                  </a:schemeClr>
                </a:solidFill>
              </a:rPr>
              <a:t>Age </a:t>
            </a:r>
            <a:endParaRPr lang="en-US" b="1" dirty="0" smtClean="0">
              <a:solidFill>
                <a:schemeClr val="bg1">
                  <a:lumMod val="75000"/>
                </a:schemeClr>
              </a:solidFill>
            </a:endParaRPr>
          </a:p>
          <a:p>
            <a:pPr lvl="1"/>
            <a:r>
              <a:rPr lang="en-US" b="1" dirty="0" smtClean="0">
                <a:solidFill>
                  <a:schemeClr val="bg1">
                    <a:lumMod val="75000"/>
                  </a:schemeClr>
                </a:solidFill>
                <a:latin typeface="Calibri" pitchFamily="34" charset="0"/>
                <a:cs typeface="Calibri" pitchFamily="34" charset="0"/>
              </a:rPr>
              <a:t>Gender </a:t>
            </a:r>
            <a:endParaRPr lang="en-US" b="1" dirty="0">
              <a:solidFill>
                <a:schemeClr val="bg1">
                  <a:lumMod val="75000"/>
                </a:schemeClr>
              </a:solidFill>
              <a:latin typeface="Calibri" pitchFamily="34" charset="0"/>
              <a:cs typeface="Calibri" pitchFamily="34" charset="0"/>
            </a:endParaRPr>
          </a:p>
          <a:p>
            <a:pPr lvl="1"/>
            <a:r>
              <a:rPr lang="en-US" b="1" dirty="0">
                <a:solidFill>
                  <a:schemeClr val="bg1">
                    <a:lumMod val="75000"/>
                  </a:schemeClr>
                </a:solidFill>
              </a:rPr>
              <a:t>Ethnicity </a:t>
            </a:r>
            <a:endParaRPr lang="en-US" b="1" dirty="0" smtClean="0">
              <a:solidFill>
                <a:schemeClr val="bg1">
                  <a:lumMod val="75000"/>
                </a:schemeClr>
              </a:solidFill>
            </a:endParaRPr>
          </a:p>
          <a:p>
            <a:r>
              <a:rPr lang="en-US" b="1" dirty="0" smtClean="0"/>
              <a:t>Block 2 - Stepwise</a:t>
            </a:r>
          </a:p>
          <a:p>
            <a:pPr lvl="1"/>
            <a:r>
              <a:rPr lang="en-US" b="1" dirty="0" smtClean="0">
                <a:solidFill>
                  <a:srgbClr val="BFBFBF"/>
                </a:solidFill>
              </a:rPr>
              <a:t>Number </a:t>
            </a:r>
            <a:r>
              <a:rPr lang="en-US" b="1" dirty="0">
                <a:solidFill>
                  <a:srgbClr val="BFBFBF"/>
                </a:solidFill>
              </a:rPr>
              <a:t>of Online Courses this Semester</a:t>
            </a:r>
          </a:p>
          <a:p>
            <a:pPr lvl="1"/>
            <a:r>
              <a:rPr lang="en-US" sz="2100" b="1" dirty="0">
                <a:solidFill>
                  <a:srgbClr val="660066"/>
                </a:solidFill>
              </a:rPr>
              <a:t>Number of Online Courses taken in the Past </a:t>
            </a:r>
            <a:r>
              <a:rPr lang="en-US" sz="2100" b="1" dirty="0" smtClean="0">
                <a:solidFill>
                  <a:srgbClr val="660066"/>
                </a:solidFill>
              </a:rPr>
              <a:t/>
            </a:r>
            <a:br>
              <a:rPr lang="en-US" sz="2100" b="1" dirty="0" smtClean="0">
                <a:solidFill>
                  <a:srgbClr val="660066"/>
                </a:solidFill>
              </a:rPr>
            </a:br>
            <a:r>
              <a:rPr lang="en-US" sz="2100" b="1" dirty="0" smtClean="0">
                <a:solidFill>
                  <a:srgbClr val="4F2270"/>
                </a:solidFill>
              </a:rPr>
              <a:t>(</a:t>
            </a:r>
            <a:r>
              <a:rPr lang="en-US" sz="2100" b="1" i="1" dirty="0">
                <a:solidFill>
                  <a:srgbClr val="4F2270"/>
                </a:solidFill>
              </a:rPr>
              <a:t>ΔR</a:t>
            </a:r>
            <a:r>
              <a:rPr lang="en-US" sz="2100" b="1" i="1" baseline="30000" dirty="0">
                <a:solidFill>
                  <a:srgbClr val="4F2270"/>
                </a:solidFill>
              </a:rPr>
              <a:t>2</a:t>
            </a:r>
            <a:r>
              <a:rPr lang="pt-BR" sz="2100" b="1" i="1" dirty="0">
                <a:solidFill>
                  <a:srgbClr val="4F2270"/>
                </a:solidFill>
              </a:rPr>
              <a:t> </a:t>
            </a:r>
            <a:r>
              <a:rPr lang="pt-BR" sz="2100" b="1" dirty="0" smtClean="0">
                <a:solidFill>
                  <a:srgbClr val="4F2270"/>
                </a:solidFill>
              </a:rPr>
              <a:t>= </a:t>
            </a:r>
            <a:r>
              <a:rPr lang="pt-BR" sz="2100" b="1" dirty="0">
                <a:solidFill>
                  <a:srgbClr val="FF0000"/>
                </a:solidFill>
              </a:rPr>
              <a:t>0</a:t>
            </a:r>
            <a:r>
              <a:rPr lang="pt-BR" sz="2100" b="1" dirty="0" smtClean="0">
                <a:solidFill>
                  <a:srgbClr val="FF0000"/>
                </a:solidFill>
              </a:rPr>
              <a:t>.08, </a:t>
            </a:r>
            <a:r>
              <a:rPr lang="en-US" sz="2100" b="1" dirty="0">
                <a:solidFill>
                  <a:srgbClr val="660066"/>
                </a:solidFill>
              </a:rPr>
              <a:t>β = </a:t>
            </a:r>
            <a:r>
              <a:rPr lang="en-US" sz="2100" b="1" dirty="0" smtClean="0">
                <a:solidFill>
                  <a:srgbClr val="FF0000"/>
                </a:solidFill>
              </a:rPr>
              <a:t>0.301</a:t>
            </a:r>
            <a:r>
              <a:rPr lang="pt-BR" sz="2100" b="1" dirty="0" smtClean="0">
                <a:solidFill>
                  <a:srgbClr val="FF0000"/>
                </a:solidFill>
              </a:rPr>
              <a:t> </a:t>
            </a:r>
            <a:r>
              <a:rPr lang="pt-BR" sz="2400" b="1" dirty="0" smtClean="0">
                <a:solidFill>
                  <a:srgbClr val="4F2270"/>
                </a:solidFill>
              </a:rPr>
              <a:t>)</a:t>
            </a:r>
            <a:endParaRPr lang="en-US" b="1" dirty="0">
              <a:solidFill>
                <a:srgbClr val="660066"/>
              </a:solidFill>
            </a:endParaRPr>
          </a:p>
          <a:p>
            <a:r>
              <a:rPr lang="en-US" b="1" dirty="0"/>
              <a:t>Block </a:t>
            </a:r>
            <a:r>
              <a:rPr lang="en-US" b="1" dirty="0" smtClean="0"/>
              <a:t>3 </a:t>
            </a:r>
            <a:r>
              <a:rPr lang="en-US" b="1" dirty="0"/>
              <a:t>– Enter</a:t>
            </a:r>
          </a:p>
          <a:p>
            <a:pPr lvl="1"/>
            <a:r>
              <a:rPr lang="en-US" b="1" dirty="0" smtClean="0">
                <a:solidFill>
                  <a:srgbClr val="009900"/>
                </a:solidFill>
              </a:rPr>
              <a:t>QM General Standard 5 </a:t>
            </a:r>
            <a:r>
              <a:rPr lang="en-US" b="1" dirty="0">
                <a:solidFill>
                  <a:srgbClr val="009900"/>
                </a:solidFill>
              </a:rPr>
              <a:t>(</a:t>
            </a:r>
            <a:r>
              <a:rPr lang="en-US" b="1" i="1" dirty="0">
                <a:solidFill>
                  <a:srgbClr val="009900"/>
                </a:solidFill>
              </a:rPr>
              <a:t>ΔR</a:t>
            </a:r>
            <a:r>
              <a:rPr lang="en-US" b="1" i="1" baseline="30000" dirty="0">
                <a:solidFill>
                  <a:srgbClr val="009900"/>
                </a:solidFill>
              </a:rPr>
              <a:t>2</a:t>
            </a:r>
            <a:r>
              <a:rPr lang="pt-BR" b="1" i="1" dirty="0">
                <a:solidFill>
                  <a:srgbClr val="009900"/>
                </a:solidFill>
              </a:rPr>
              <a:t> </a:t>
            </a:r>
            <a:r>
              <a:rPr lang="pt-BR" b="1" dirty="0">
                <a:solidFill>
                  <a:srgbClr val="009900"/>
                </a:solidFill>
              </a:rPr>
              <a:t>= </a:t>
            </a:r>
            <a:r>
              <a:rPr lang="pt-BR" sz="2100" b="1" dirty="0">
                <a:solidFill>
                  <a:srgbClr val="FF0000"/>
                </a:solidFill>
              </a:rPr>
              <a:t>0.2</a:t>
            </a:r>
            <a:r>
              <a:rPr lang="pt-BR" b="1" dirty="0" smtClean="0">
                <a:solidFill>
                  <a:srgbClr val="FF0000"/>
                </a:solidFill>
              </a:rPr>
              <a:t>38, </a:t>
            </a:r>
            <a:r>
              <a:rPr lang="en-US" sz="2100" b="1" dirty="0" smtClean="0">
                <a:solidFill>
                  <a:srgbClr val="009900"/>
                </a:solidFill>
              </a:rPr>
              <a:t>β </a:t>
            </a:r>
            <a:r>
              <a:rPr lang="en-US" sz="2100" b="1" dirty="0">
                <a:solidFill>
                  <a:srgbClr val="009900"/>
                </a:solidFill>
              </a:rPr>
              <a:t>=</a:t>
            </a:r>
            <a:r>
              <a:rPr lang="en-US" b="1" dirty="0">
                <a:solidFill>
                  <a:srgbClr val="660066"/>
                </a:solidFill>
              </a:rPr>
              <a:t> </a:t>
            </a:r>
            <a:r>
              <a:rPr lang="en-US" b="1" dirty="0" smtClean="0">
                <a:solidFill>
                  <a:srgbClr val="FF0000"/>
                </a:solidFill>
              </a:rPr>
              <a:t>0.494</a:t>
            </a:r>
            <a:r>
              <a:rPr lang="pt-BR" b="1" dirty="0">
                <a:solidFill>
                  <a:srgbClr val="009900"/>
                </a:solidFill>
              </a:rPr>
              <a:t>)</a:t>
            </a:r>
            <a:endParaRPr lang="en-US" b="1" dirty="0">
              <a:solidFill>
                <a:srgbClr val="009900"/>
              </a:solidFill>
            </a:endParaRPr>
          </a:p>
          <a:p>
            <a:pPr lvl="1"/>
            <a:endParaRPr lang="en-US" b="1" dirty="0">
              <a:solidFill>
                <a:srgbClr val="009900"/>
              </a:solidFill>
            </a:endParaRPr>
          </a:p>
          <a:p>
            <a:pPr lvl="1"/>
            <a:endParaRPr lang="en-US" b="1" dirty="0">
              <a:solidFill>
                <a:srgbClr val="009900"/>
              </a:solidFill>
            </a:endParaRPr>
          </a:p>
        </p:txBody>
      </p:sp>
      <p:sp>
        <p:nvSpPr>
          <p:cNvPr id="13" name="Rectangle 12"/>
          <p:cNvSpPr/>
          <p:nvPr/>
        </p:nvSpPr>
        <p:spPr>
          <a:xfrm>
            <a:off x="5629664" y="6258241"/>
            <a:ext cx="2123017" cy="461665"/>
          </a:xfrm>
          <a:prstGeom prst="rect">
            <a:avLst/>
          </a:prstGeom>
        </p:spPr>
        <p:txBody>
          <a:bodyPr wrap="none">
            <a:spAutoFit/>
          </a:bodyPr>
          <a:lstStyle/>
          <a:p>
            <a:r>
              <a:rPr lang="en-US" sz="2400" b="1" dirty="0">
                <a:solidFill>
                  <a:srgbClr val="FF0000"/>
                </a:solidFill>
                <a:latin typeface="Calibri" pitchFamily="34" charset="0"/>
                <a:cs typeface="Calibri" pitchFamily="34" charset="0"/>
              </a:rPr>
              <a:t>Reject Null H</a:t>
            </a:r>
            <a:r>
              <a:rPr lang="en-US" sz="2400" b="1" baseline="-25000" dirty="0">
                <a:solidFill>
                  <a:srgbClr val="FF0000"/>
                </a:solidFill>
                <a:latin typeface="Calibri" pitchFamily="34" charset="0"/>
                <a:cs typeface="Calibri" pitchFamily="34" charset="0"/>
              </a:rPr>
              <a:t>O</a:t>
            </a:r>
            <a:r>
              <a:rPr lang="en-US" sz="2400" b="1" dirty="0">
                <a:solidFill>
                  <a:srgbClr val="FF0000"/>
                </a:solidFill>
                <a:latin typeface="Calibri" pitchFamily="34" charset="0"/>
                <a:cs typeface="Calibri" pitchFamily="34" charset="0"/>
              </a:rPr>
              <a:t>3</a:t>
            </a:r>
          </a:p>
        </p:txBody>
      </p:sp>
    </p:spTree>
    <p:extLst>
      <p:ext uri="{BB962C8B-B14F-4D97-AF65-F5344CB8AC3E}">
        <p14:creationId xmlns:p14="http://schemas.microsoft.com/office/powerpoint/2010/main" val="24906229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Selection of Courses</a:t>
            </a:r>
            <a:endParaRPr lang="en-US" dirty="0"/>
          </a:p>
        </p:txBody>
      </p:sp>
      <p:sp>
        <p:nvSpPr>
          <p:cNvPr id="6" name="Content Placeholder 5"/>
          <p:cNvSpPr>
            <a:spLocks noGrp="1"/>
          </p:cNvSpPr>
          <p:nvPr>
            <p:ph idx="1"/>
          </p:nvPr>
        </p:nvSpPr>
        <p:spPr/>
        <p:txBody>
          <a:bodyPr>
            <a:normAutofit lnSpcReduction="10000"/>
          </a:bodyPr>
          <a:lstStyle/>
          <a:p>
            <a:r>
              <a:rPr lang="en-US" dirty="0"/>
              <a:t>Courses were initially developed in 2005 by professors who had experience developing and teaching online courses. </a:t>
            </a:r>
          </a:p>
          <a:p>
            <a:r>
              <a:rPr lang="en-US" dirty="0"/>
              <a:t>Both courses were reviewed by the same master QM reviewer before and after.</a:t>
            </a:r>
          </a:p>
          <a:p>
            <a:r>
              <a:rPr lang="en-US" dirty="0"/>
              <a:t>Both courses did not meet the minimum quality standards. </a:t>
            </a:r>
          </a:p>
          <a:p>
            <a:r>
              <a:rPr lang="en-US" dirty="0"/>
              <a:t>Course review only included the content developed by the content expert and not any additional content that section instructors</a:t>
            </a:r>
          </a:p>
          <a:p>
            <a:endParaRPr lang="en-US" dirty="0"/>
          </a:p>
        </p:txBody>
      </p:sp>
    </p:spTree>
    <p:extLst>
      <p:ext uri="{BB962C8B-B14F-4D97-AF65-F5344CB8AC3E}">
        <p14:creationId xmlns:p14="http://schemas.microsoft.com/office/powerpoint/2010/main" val="1649365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0961"/>
            <a:ext cx="8458200" cy="1470025"/>
          </a:xfrm>
        </p:spPr>
        <p:txBody>
          <a:bodyPr/>
          <a:lstStyle/>
          <a:p>
            <a:r>
              <a:rPr lang="en-US" dirty="0">
                <a:latin typeface="Calibri" pitchFamily="34" charset="0"/>
                <a:cs typeface="Calibri" pitchFamily="34" charset="0"/>
              </a:rPr>
              <a:t>Results of Multiple Regression for </a:t>
            </a:r>
            <a:r>
              <a:rPr lang="en-US" dirty="0">
                <a:solidFill>
                  <a:schemeClr val="tx1"/>
                </a:solidFill>
                <a:latin typeface="Calibri" pitchFamily="34" charset="0"/>
                <a:cs typeface="Calibri" pitchFamily="34" charset="0"/>
              </a:rPr>
              <a:t>Null Hypothesis </a:t>
            </a:r>
            <a:r>
              <a:rPr lang="en-US" dirty="0" smtClean="0">
                <a:solidFill>
                  <a:schemeClr val="tx1"/>
                </a:solidFill>
                <a:latin typeface="Calibri" pitchFamily="34" charset="0"/>
                <a:cs typeface="Calibri" pitchFamily="34" charset="0"/>
              </a:rPr>
              <a:t>4</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96387135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Null Hypothesis (Ho4)</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indent="0">
              <a:lnSpc>
                <a:spcPct val="120000"/>
              </a:lnSpc>
              <a:buNone/>
            </a:pPr>
            <a:r>
              <a:rPr lang="en-US" dirty="0">
                <a:latin typeface="Calibri" pitchFamily="34" charset="0"/>
                <a:cs typeface="Calibri" pitchFamily="34" charset="0"/>
              </a:rPr>
              <a:t>There is </a:t>
            </a:r>
            <a:r>
              <a:rPr lang="en-US" dirty="0" smtClean="0">
                <a:latin typeface="Calibri" pitchFamily="34" charset="0"/>
                <a:cs typeface="Calibri" pitchFamily="34" charset="0"/>
              </a:rPr>
              <a:t>no relationship </a:t>
            </a:r>
            <a:r>
              <a:rPr lang="en-US" dirty="0">
                <a:latin typeface="Calibri" pitchFamily="34" charset="0"/>
                <a:cs typeface="Calibri" pitchFamily="34" charset="0"/>
              </a:rPr>
              <a:t>between student’s </a:t>
            </a:r>
            <a:r>
              <a:rPr lang="en-US" dirty="0" smtClean="0">
                <a:latin typeface="Calibri" pitchFamily="34" charset="0"/>
                <a:cs typeface="Calibri" pitchFamily="34" charset="0"/>
              </a:rPr>
              <a:t>perceived </a:t>
            </a:r>
            <a:r>
              <a:rPr lang="en-US" b="1" dirty="0" smtClean="0">
                <a:solidFill>
                  <a:srgbClr val="008000"/>
                </a:solidFill>
                <a:latin typeface="Calibri" pitchFamily="34" charset="0"/>
                <a:cs typeface="Calibri" pitchFamily="34" charset="0"/>
              </a:rPr>
              <a:t>Level of Interaction </a:t>
            </a:r>
            <a:r>
              <a:rPr lang="en-US" b="1" dirty="0" smtClean="0">
                <a:solidFill>
                  <a:srgbClr val="008000"/>
                </a:solidFill>
              </a:rPr>
              <a:t>and Engagement (QM GS 5) </a:t>
            </a:r>
            <a:r>
              <a:rPr lang="en-US" dirty="0" smtClean="0">
                <a:latin typeface="Calibri" pitchFamily="34" charset="0"/>
                <a:cs typeface="Calibri" pitchFamily="34" charset="0"/>
              </a:rPr>
              <a:t>with </a:t>
            </a:r>
            <a:r>
              <a:rPr lang="en-US" dirty="0">
                <a:latin typeface="Calibri" pitchFamily="34" charset="0"/>
                <a:cs typeface="Calibri" pitchFamily="34" charset="0"/>
              </a:rPr>
              <a:t>the instructor </a:t>
            </a:r>
            <a:r>
              <a:rPr lang="en-US" dirty="0" smtClean="0">
                <a:latin typeface="Calibri" pitchFamily="34" charset="0"/>
                <a:cs typeface="Calibri" pitchFamily="34" charset="0"/>
              </a:rPr>
              <a:t>and </a:t>
            </a:r>
            <a:r>
              <a:rPr lang="en-US" b="1" dirty="0">
                <a:solidFill>
                  <a:srgbClr val="0000FF"/>
                </a:solidFill>
                <a:latin typeface="Calibri" pitchFamily="34" charset="0"/>
                <a:cs typeface="Calibri" pitchFamily="34" charset="0"/>
              </a:rPr>
              <a:t>Perceived Quality of </a:t>
            </a:r>
            <a:r>
              <a:rPr lang="en-US" b="1" dirty="0" smtClean="0">
                <a:solidFill>
                  <a:srgbClr val="0000FF"/>
                </a:solidFill>
                <a:latin typeface="Calibri" pitchFamily="34" charset="0"/>
                <a:cs typeface="Calibri" pitchFamily="34" charset="0"/>
              </a:rPr>
              <a:t>Online Discussions </a:t>
            </a:r>
            <a:r>
              <a:rPr lang="en-US" dirty="0" smtClean="0">
                <a:latin typeface="Calibri" pitchFamily="34" charset="0"/>
                <a:cs typeface="Calibri" pitchFamily="34" charset="0"/>
              </a:rPr>
              <a:t>in </a:t>
            </a:r>
            <a:r>
              <a:rPr lang="en-US" dirty="0">
                <a:latin typeface="Calibri" pitchFamily="34" charset="0"/>
                <a:cs typeface="Calibri" pitchFamily="34" charset="0"/>
              </a:rPr>
              <a:t>the online </a:t>
            </a:r>
            <a:r>
              <a:rPr lang="en-US" dirty="0" smtClean="0">
                <a:latin typeface="Calibri" pitchFamily="34" charset="0"/>
                <a:cs typeface="Calibri" pitchFamily="34" charset="0"/>
              </a:rPr>
              <a:t>course</a:t>
            </a:r>
            <a:r>
              <a:rPr lang="en-US" b="1" dirty="0" smtClean="0">
                <a:latin typeface="Calibri" pitchFamily="34" charset="0"/>
                <a:cs typeface="Calibri" pitchFamily="34" charset="0"/>
              </a:rPr>
              <a:t> </a:t>
            </a:r>
            <a:r>
              <a:rPr lang="en-US" dirty="0" smtClean="0">
                <a:latin typeface="Calibri" pitchFamily="34" charset="0"/>
                <a:cs typeface="Calibri" pitchFamily="34" charset="0"/>
              </a:rPr>
              <a:t>when </a:t>
            </a:r>
            <a:r>
              <a:rPr lang="en-US" dirty="0">
                <a:latin typeface="Calibri" pitchFamily="34" charset="0"/>
                <a:cs typeface="Calibri" pitchFamily="34" charset="0"/>
              </a:rPr>
              <a:t>considering </a:t>
            </a:r>
            <a:r>
              <a:rPr lang="en-US" dirty="0" smtClean="0">
                <a:latin typeface="Calibri" pitchFamily="34" charset="0"/>
                <a:cs typeface="Calibri" pitchFamily="34" charset="0"/>
              </a:rPr>
              <a:t>students’ </a:t>
            </a:r>
            <a:r>
              <a:rPr lang="en-US" b="1" dirty="0">
                <a:solidFill>
                  <a:srgbClr val="660066"/>
                </a:solidFill>
              </a:rPr>
              <a:t>age, gender, ethnicity, number of online courses enrolled this semester, and number of online courses taken in the past</a:t>
            </a:r>
          </a:p>
          <a:p>
            <a:pPr marL="0" indent="0">
              <a:lnSpc>
                <a:spcPct val="120000"/>
              </a:lnSpc>
              <a:buNone/>
            </a:pPr>
            <a:endParaRPr lang="en-US" dirty="0">
              <a:solidFill>
                <a:srgbClr val="660066"/>
              </a:solidFill>
              <a:latin typeface="Calibri" pitchFamily="34" charset="0"/>
              <a:cs typeface="Calibri" pitchFamily="34" charset="0"/>
            </a:endParaRPr>
          </a:p>
        </p:txBody>
      </p:sp>
    </p:spTree>
    <p:extLst>
      <p:ext uri="{BB962C8B-B14F-4D97-AF65-F5344CB8AC3E}">
        <p14:creationId xmlns:p14="http://schemas.microsoft.com/office/powerpoint/2010/main" val="370687165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84" y="750347"/>
            <a:ext cx="9144000" cy="762881"/>
          </a:xfrm>
        </p:spPr>
        <p:txBody>
          <a:bodyPr>
            <a:normAutofit fontScale="90000"/>
          </a:bodyPr>
          <a:lstStyle/>
          <a:p>
            <a:pPr algn="ctr"/>
            <a:r>
              <a:rPr lang="en-US" dirty="0">
                <a:latin typeface="Calibri" pitchFamily="34" charset="0"/>
                <a:cs typeface="Calibri" pitchFamily="34" charset="0"/>
              </a:rPr>
              <a:t>Do any of </a:t>
            </a:r>
            <a:r>
              <a:rPr lang="en-US" dirty="0" smtClean="0">
                <a:latin typeface="Calibri" pitchFamily="34" charset="0"/>
                <a:cs typeface="Calibri" pitchFamily="34" charset="0"/>
              </a:rPr>
              <a:t>these </a:t>
            </a:r>
            <a:r>
              <a:rPr lang="en-US" dirty="0">
                <a:latin typeface="Calibri" pitchFamily="34" charset="0"/>
                <a:cs typeface="Calibri" pitchFamily="34" charset="0"/>
              </a:rPr>
              <a:t>variables predict </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solidFill>
                  <a:srgbClr val="0000FF"/>
                </a:solidFill>
                <a:latin typeface="Calibri" pitchFamily="34" charset="0"/>
                <a:cs typeface="Calibri" pitchFamily="34" charset="0"/>
              </a:rPr>
              <a:t>Quality </a:t>
            </a:r>
            <a:r>
              <a:rPr lang="en-US" dirty="0">
                <a:solidFill>
                  <a:srgbClr val="0000FF"/>
                </a:solidFill>
                <a:latin typeface="Calibri" pitchFamily="34" charset="0"/>
                <a:cs typeface="Calibri" pitchFamily="34" charset="0"/>
              </a:rPr>
              <a:t>of Online </a:t>
            </a:r>
            <a:r>
              <a:rPr lang="en-US" dirty="0" smtClean="0">
                <a:solidFill>
                  <a:srgbClr val="0000FF"/>
                </a:solidFill>
                <a:latin typeface="Calibri" pitchFamily="34" charset="0"/>
                <a:cs typeface="Calibri" pitchFamily="34" charset="0"/>
              </a:rPr>
              <a:t>Discussions?</a:t>
            </a:r>
            <a:endParaRPr lang="en-US" dirty="0">
              <a:solidFill>
                <a:srgbClr val="0000FF"/>
              </a:solidFill>
              <a:latin typeface="Calibri" pitchFamily="34" charset="0"/>
              <a:cs typeface="Calibri" pitchFamily="34" charset="0"/>
            </a:endParaRPr>
          </a:p>
        </p:txBody>
      </p:sp>
      <p:sp>
        <p:nvSpPr>
          <p:cNvPr id="8" name="Content Placeholder 1"/>
          <p:cNvSpPr>
            <a:spLocks noGrp="1"/>
          </p:cNvSpPr>
          <p:nvPr>
            <p:ph sz="half" idx="1"/>
          </p:nvPr>
        </p:nvSpPr>
        <p:spPr>
          <a:xfrm>
            <a:off x="457200" y="2228045"/>
            <a:ext cx="3638282" cy="3952922"/>
          </a:xfrm>
        </p:spPr>
        <p:txBody>
          <a:bodyPr>
            <a:normAutofit fontScale="92500" lnSpcReduction="10000"/>
          </a:bodyPr>
          <a:lstStyle/>
          <a:p>
            <a:r>
              <a:rPr lang="en-US" b="1" dirty="0">
                <a:latin typeface="Calibri" pitchFamily="34" charset="0"/>
                <a:cs typeface="Calibri" pitchFamily="34" charset="0"/>
              </a:rPr>
              <a:t>Block 1 - Stepwise</a:t>
            </a:r>
          </a:p>
          <a:p>
            <a:pPr lvl="1"/>
            <a:r>
              <a:rPr lang="en-US" b="1" dirty="0">
                <a:solidFill>
                  <a:schemeClr val="bg1">
                    <a:lumMod val="75000"/>
                  </a:schemeClr>
                </a:solidFill>
              </a:rPr>
              <a:t>Age </a:t>
            </a:r>
            <a:endParaRPr lang="en-US" b="1" dirty="0" smtClean="0">
              <a:solidFill>
                <a:schemeClr val="bg1">
                  <a:lumMod val="75000"/>
                </a:schemeClr>
              </a:solidFill>
            </a:endParaRPr>
          </a:p>
          <a:p>
            <a:pPr lvl="1"/>
            <a:r>
              <a:rPr lang="en-US" b="1" dirty="0" smtClean="0">
                <a:solidFill>
                  <a:schemeClr val="bg1">
                    <a:lumMod val="75000"/>
                  </a:schemeClr>
                </a:solidFill>
                <a:latin typeface="Calibri" pitchFamily="34" charset="0"/>
                <a:cs typeface="Calibri" pitchFamily="34" charset="0"/>
              </a:rPr>
              <a:t>Gender </a:t>
            </a:r>
            <a:endParaRPr lang="en-US" b="1" dirty="0">
              <a:solidFill>
                <a:schemeClr val="bg1">
                  <a:lumMod val="75000"/>
                </a:schemeClr>
              </a:solidFill>
              <a:latin typeface="Calibri" pitchFamily="34" charset="0"/>
              <a:cs typeface="Calibri" pitchFamily="34" charset="0"/>
            </a:endParaRPr>
          </a:p>
          <a:p>
            <a:pPr lvl="1"/>
            <a:r>
              <a:rPr lang="en-US" b="1" dirty="0">
                <a:solidFill>
                  <a:schemeClr val="bg1">
                    <a:lumMod val="75000"/>
                  </a:schemeClr>
                </a:solidFill>
              </a:rPr>
              <a:t>Ethnicity </a:t>
            </a:r>
            <a:endParaRPr lang="en-US" b="1" dirty="0" smtClean="0">
              <a:solidFill>
                <a:schemeClr val="bg1">
                  <a:lumMod val="75000"/>
                </a:schemeClr>
              </a:solidFill>
            </a:endParaRPr>
          </a:p>
          <a:p>
            <a:r>
              <a:rPr lang="en-US" b="1" dirty="0" smtClean="0"/>
              <a:t>Block 2 - Stepwise</a:t>
            </a:r>
          </a:p>
          <a:p>
            <a:pPr lvl="1"/>
            <a:r>
              <a:rPr lang="en-US" sz="2100" b="1" dirty="0">
                <a:solidFill>
                  <a:schemeClr val="bg1">
                    <a:lumMod val="75000"/>
                  </a:schemeClr>
                </a:solidFill>
              </a:rPr>
              <a:t>Number of Online Courses this </a:t>
            </a:r>
            <a:r>
              <a:rPr lang="en-US" sz="2100" b="1" dirty="0" smtClean="0">
                <a:solidFill>
                  <a:schemeClr val="bg1">
                    <a:lumMod val="75000"/>
                  </a:schemeClr>
                </a:solidFill>
              </a:rPr>
              <a:t>Semester</a:t>
            </a:r>
            <a:endParaRPr lang="en-US" sz="2100" b="1" dirty="0">
              <a:solidFill>
                <a:schemeClr val="bg1">
                  <a:lumMod val="75000"/>
                </a:schemeClr>
              </a:solidFill>
            </a:endParaRPr>
          </a:p>
          <a:p>
            <a:pPr lvl="1"/>
            <a:r>
              <a:rPr lang="en-US" sz="2100" b="1" dirty="0">
                <a:solidFill>
                  <a:schemeClr val="bg1">
                    <a:lumMod val="75000"/>
                  </a:schemeClr>
                </a:solidFill>
              </a:rPr>
              <a:t>Number of Online Courses taken in the </a:t>
            </a:r>
            <a:r>
              <a:rPr lang="en-US" sz="2100" b="1" dirty="0" smtClean="0">
                <a:solidFill>
                  <a:schemeClr val="bg1">
                    <a:lumMod val="75000"/>
                  </a:schemeClr>
                </a:solidFill>
              </a:rPr>
              <a:t>Past</a:t>
            </a:r>
            <a:endParaRPr lang="en-US" sz="2100" b="1" dirty="0">
              <a:solidFill>
                <a:schemeClr val="bg1">
                  <a:lumMod val="75000"/>
                </a:schemeClr>
              </a:solidFill>
            </a:endParaRPr>
          </a:p>
          <a:p>
            <a:r>
              <a:rPr lang="en-US" b="1" dirty="0"/>
              <a:t>Block </a:t>
            </a:r>
            <a:r>
              <a:rPr lang="en-US" b="1" dirty="0" smtClean="0"/>
              <a:t>3 </a:t>
            </a:r>
            <a:r>
              <a:rPr lang="en-US" b="1" dirty="0"/>
              <a:t>– Enter</a:t>
            </a:r>
          </a:p>
          <a:p>
            <a:pPr lvl="1"/>
            <a:r>
              <a:rPr lang="en-US" b="1" dirty="0" smtClean="0">
                <a:solidFill>
                  <a:srgbClr val="009900"/>
                </a:solidFill>
              </a:rPr>
              <a:t>QM General Standard 5 </a:t>
            </a:r>
            <a:r>
              <a:rPr lang="en-US" b="1" dirty="0">
                <a:solidFill>
                  <a:srgbClr val="009900"/>
                </a:solidFill>
              </a:rPr>
              <a:t>(</a:t>
            </a:r>
            <a:r>
              <a:rPr lang="en-US" b="1" i="1" dirty="0">
                <a:solidFill>
                  <a:srgbClr val="009900"/>
                </a:solidFill>
              </a:rPr>
              <a:t>ΔR</a:t>
            </a:r>
            <a:r>
              <a:rPr lang="en-US" b="1" i="1" baseline="30000" dirty="0">
                <a:solidFill>
                  <a:srgbClr val="009900"/>
                </a:solidFill>
              </a:rPr>
              <a:t>2</a:t>
            </a:r>
            <a:r>
              <a:rPr lang="pt-BR" b="1" i="1" dirty="0">
                <a:solidFill>
                  <a:srgbClr val="009900"/>
                </a:solidFill>
              </a:rPr>
              <a:t> </a:t>
            </a:r>
            <a:r>
              <a:rPr lang="pt-BR" b="1" dirty="0">
                <a:solidFill>
                  <a:srgbClr val="009900"/>
                </a:solidFill>
              </a:rPr>
              <a:t>= </a:t>
            </a:r>
            <a:r>
              <a:rPr lang="pt-BR" b="1" dirty="0" smtClean="0">
                <a:solidFill>
                  <a:srgbClr val="FF0000"/>
                </a:solidFill>
              </a:rPr>
              <a:t>0.198</a:t>
            </a:r>
            <a:r>
              <a:rPr lang="pt-BR" sz="2100" b="1" dirty="0">
                <a:solidFill>
                  <a:srgbClr val="009900"/>
                </a:solidFill>
              </a:rPr>
              <a:t>, </a:t>
            </a:r>
            <a:r>
              <a:rPr lang="en-US" b="1" dirty="0">
                <a:solidFill>
                  <a:srgbClr val="009900"/>
                </a:solidFill>
              </a:rPr>
              <a:t>β =</a:t>
            </a:r>
            <a:r>
              <a:rPr lang="en-US" b="1" dirty="0">
                <a:solidFill>
                  <a:srgbClr val="660066"/>
                </a:solidFill>
              </a:rPr>
              <a:t> </a:t>
            </a:r>
            <a:r>
              <a:rPr lang="en-US" b="1" dirty="0" smtClean="0">
                <a:solidFill>
                  <a:srgbClr val="FF0000"/>
                </a:solidFill>
              </a:rPr>
              <a:t>0.486</a:t>
            </a:r>
            <a:r>
              <a:rPr lang="pt-BR" b="1" dirty="0" smtClean="0">
                <a:solidFill>
                  <a:srgbClr val="009900"/>
                </a:solidFill>
              </a:rPr>
              <a:t>)</a:t>
            </a:r>
            <a:endParaRPr lang="en-US" b="1" dirty="0">
              <a:solidFill>
                <a:srgbClr val="009900"/>
              </a:solidFill>
            </a:endParaRPr>
          </a:p>
          <a:p>
            <a:pPr lvl="1"/>
            <a:endParaRPr lang="en-US" b="1" dirty="0">
              <a:solidFill>
                <a:srgbClr val="009900"/>
              </a:solidFill>
            </a:endParaRPr>
          </a:p>
        </p:txBody>
      </p:sp>
      <p:sp>
        <p:nvSpPr>
          <p:cNvPr id="9" name="Rectangle 8"/>
          <p:cNvSpPr/>
          <p:nvPr/>
        </p:nvSpPr>
        <p:spPr>
          <a:xfrm>
            <a:off x="943900" y="6258241"/>
            <a:ext cx="2123017" cy="461665"/>
          </a:xfrm>
          <a:prstGeom prst="rect">
            <a:avLst/>
          </a:prstGeom>
        </p:spPr>
        <p:txBody>
          <a:bodyPr wrap="none">
            <a:spAutoFit/>
          </a:bodyPr>
          <a:lstStyle/>
          <a:p>
            <a:r>
              <a:rPr lang="en-US" sz="2400" b="1" dirty="0">
                <a:solidFill>
                  <a:srgbClr val="FF0000"/>
                </a:solidFill>
                <a:latin typeface="Calibri" pitchFamily="34" charset="0"/>
                <a:cs typeface="Calibri" pitchFamily="34" charset="0"/>
              </a:rPr>
              <a:t>Reject Null H</a:t>
            </a:r>
            <a:r>
              <a:rPr lang="en-US" sz="2400" b="1" baseline="-25000" dirty="0">
                <a:solidFill>
                  <a:srgbClr val="FF0000"/>
                </a:solidFill>
                <a:latin typeface="Calibri" pitchFamily="34" charset="0"/>
                <a:cs typeface="Calibri" pitchFamily="34" charset="0"/>
              </a:rPr>
              <a:t>O</a:t>
            </a:r>
            <a:r>
              <a:rPr lang="en-US" sz="2400" b="1" dirty="0">
                <a:solidFill>
                  <a:srgbClr val="FF0000"/>
                </a:solidFill>
                <a:latin typeface="Calibri" pitchFamily="34" charset="0"/>
                <a:cs typeface="Calibri" pitchFamily="34" charset="0"/>
              </a:rPr>
              <a:t>4</a:t>
            </a:r>
          </a:p>
        </p:txBody>
      </p:sp>
      <p:sp>
        <p:nvSpPr>
          <p:cNvPr id="10" name="TextBox 9"/>
          <p:cNvSpPr txBox="1"/>
          <p:nvPr/>
        </p:nvSpPr>
        <p:spPr>
          <a:xfrm>
            <a:off x="943901" y="1712890"/>
            <a:ext cx="1687132"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QM Courses</a:t>
            </a:r>
          </a:p>
        </p:txBody>
      </p:sp>
      <p:sp>
        <p:nvSpPr>
          <p:cNvPr id="11" name="TextBox 10"/>
          <p:cNvSpPr txBox="1"/>
          <p:nvPr/>
        </p:nvSpPr>
        <p:spPr>
          <a:xfrm>
            <a:off x="5629664" y="1712890"/>
            <a:ext cx="2213570"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Non-QM Courses</a:t>
            </a:r>
          </a:p>
        </p:txBody>
      </p:sp>
      <p:sp>
        <p:nvSpPr>
          <p:cNvPr id="13" name="Rectangle 12"/>
          <p:cNvSpPr/>
          <p:nvPr/>
        </p:nvSpPr>
        <p:spPr>
          <a:xfrm>
            <a:off x="5629664" y="6258241"/>
            <a:ext cx="2123017" cy="461665"/>
          </a:xfrm>
          <a:prstGeom prst="rect">
            <a:avLst/>
          </a:prstGeom>
        </p:spPr>
        <p:txBody>
          <a:bodyPr wrap="none">
            <a:spAutoFit/>
          </a:bodyPr>
          <a:lstStyle/>
          <a:p>
            <a:r>
              <a:rPr lang="en-US" sz="2400" b="1" dirty="0">
                <a:solidFill>
                  <a:srgbClr val="FF0000"/>
                </a:solidFill>
                <a:latin typeface="Calibri" pitchFamily="34" charset="0"/>
                <a:cs typeface="Calibri" pitchFamily="34" charset="0"/>
              </a:rPr>
              <a:t>Reject Null H</a:t>
            </a:r>
            <a:r>
              <a:rPr lang="en-US" sz="2400" b="1" baseline="-25000" dirty="0">
                <a:solidFill>
                  <a:srgbClr val="FF0000"/>
                </a:solidFill>
                <a:latin typeface="Calibri" pitchFamily="34" charset="0"/>
                <a:cs typeface="Calibri" pitchFamily="34" charset="0"/>
              </a:rPr>
              <a:t>O</a:t>
            </a:r>
            <a:r>
              <a:rPr lang="en-US" sz="2400" b="1" dirty="0">
                <a:solidFill>
                  <a:srgbClr val="FF0000"/>
                </a:solidFill>
                <a:latin typeface="Calibri" pitchFamily="34" charset="0"/>
                <a:cs typeface="Calibri" pitchFamily="34" charset="0"/>
              </a:rPr>
              <a:t>4</a:t>
            </a:r>
          </a:p>
        </p:txBody>
      </p:sp>
      <p:sp>
        <p:nvSpPr>
          <p:cNvPr id="16" name="Content Placeholder 1"/>
          <p:cNvSpPr>
            <a:spLocks noGrp="1"/>
          </p:cNvSpPr>
          <p:nvPr>
            <p:ph sz="half" idx="1"/>
          </p:nvPr>
        </p:nvSpPr>
        <p:spPr>
          <a:xfrm>
            <a:off x="4872031" y="2228045"/>
            <a:ext cx="3638282" cy="3952922"/>
          </a:xfrm>
        </p:spPr>
        <p:txBody>
          <a:bodyPr>
            <a:normAutofit fontScale="92500" lnSpcReduction="10000"/>
          </a:bodyPr>
          <a:lstStyle/>
          <a:p>
            <a:r>
              <a:rPr lang="en-US" b="1" dirty="0">
                <a:latin typeface="Calibri" pitchFamily="34" charset="0"/>
                <a:cs typeface="Calibri" pitchFamily="34" charset="0"/>
              </a:rPr>
              <a:t>Block 1 - Stepwise</a:t>
            </a:r>
          </a:p>
          <a:p>
            <a:pPr lvl="1"/>
            <a:r>
              <a:rPr lang="en-US" b="1" dirty="0">
                <a:solidFill>
                  <a:schemeClr val="bg1">
                    <a:lumMod val="75000"/>
                  </a:schemeClr>
                </a:solidFill>
              </a:rPr>
              <a:t>Age </a:t>
            </a:r>
            <a:endParaRPr lang="en-US" b="1" dirty="0" smtClean="0">
              <a:solidFill>
                <a:schemeClr val="bg1">
                  <a:lumMod val="75000"/>
                </a:schemeClr>
              </a:solidFill>
            </a:endParaRPr>
          </a:p>
          <a:p>
            <a:pPr lvl="1"/>
            <a:r>
              <a:rPr lang="en-US" b="1" dirty="0" smtClean="0">
                <a:solidFill>
                  <a:schemeClr val="bg1">
                    <a:lumMod val="75000"/>
                  </a:schemeClr>
                </a:solidFill>
                <a:latin typeface="Calibri" pitchFamily="34" charset="0"/>
                <a:cs typeface="Calibri" pitchFamily="34" charset="0"/>
              </a:rPr>
              <a:t>Gender </a:t>
            </a:r>
            <a:endParaRPr lang="en-US" b="1" dirty="0">
              <a:solidFill>
                <a:schemeClr val="bg1">
                  <a:lumMod val="75000"/>
                </a:schemeClr>
              </a:solidFill>
              <a:latin typeface="Calibri" pitchFamily="34" charset="0"/>
              <a:cs typeface="Calibri" pitchFamily="34" charset="0"/>
            </a:endParaRPr>
          </a:p>
          <a:p>
            <a:pPr lvl="1"/>
            <a:r>
              <a:rPr lang="en-US" b="1" dirty="0">
                <a:solidFill>
                  <a:schemeClr val="bg1">
                    <a:lumMod val="75000"/>
                  </a:schemeClr>
                </a:solidFill>
              </a:rPr>
              <a:t>Ethnicity </a:t>
            </a:r>
            <a:endParaRPr lang="en-US" b="1" dirty="0" smtClean="0">
              <a:solidFill>
                <a:schemeClr val="bg1">
                  <a:lumMod val="75000"/>
                </a:schemeClr>
              </a:solidFill>
            </a:endParaRPr>
          </a:p>
          <a:p>
            <a:r>
              <a:rPr lang="en-US" b="1" dirty="0" smtClean="0"/>
              <a:t>Block 2 - Stepwise</a:t>
            </a:r>
          </a:p>
          <a:p>
            <a:pPr lvl="1"/>
            <a:r>
              <a:rPr lang="en-US" sz="2100" b="1" dirty="0">
                <a:solidFill>
                  <a:schemeClr val="bg1">
                    <a:lumMod val="75000"/>
                  </a:schemeClr>
                </a:solidFill>
              </a:rPr>
              <a:t>Number of Online Courses this </a:t>
            </a:r>
            <a:r>
              <a:rPr lang="en-US" sz="2100" b="1" dirty="0" smtClean="0">
                <a:solidFill>
                  <a:schemeClr val="bg1">
                    <a:lumMod val="75000"/>
                  </a:schemeClr>
                </a:solidFill>
              </a:rPr>
              <a:t>Semester</a:t>
            </a:r>
            <a:endParaRPr lang="en-US" sz="2100" b="1" dirty="0">
              <a:solidFill>
                <a:schemeClr val="bg1">
                  <a:lumMod val="75000"/>
                </a:schemeClr>
              </a:solidFill>
            </a:endParaRPr>
          </a:p>
          <a:p>
            <a:pPr lvl="1"/>
            <a:r>
              <a:rPr lang="en-US" sz="2100" b="1" dirty="0">
                <a:solidFill>
                  <a:schemeClr val="bg1">
                    <a:lumMod val="75000"/>
                  </a:schemeClr>
                </a:solidFill>
              </a:rPr>
              <a:t>Number of Online Courses taken in the </a:t>
            </a:r>
            <a:r>
              <a:rPr lang="en-US" sz="2100" b="1" dirty="0" smtClean="0">
                <a:solidFill>
                  <a:schemeClr val="bg1">
                    <a:lumMod val="75000"/>
                  </a:schemeClr>
                </a:solidFill>
              </a:rPr>
              <a:t>Past</a:t>
            </a:r>
            <a:endParaRPr lang="en-US" sz="2100" b="1" dirty="0">
              <a:solidFill>
                <a:schemeClr val="bg1">
                  <a:lumMod val="75000"/>
                </a:schemeClr>
              </a:solidFill>
            </a:endParaRPr>
          </a:p>
          <a:p>
            <a:r>
              <a:rPr lang="en-US" b="1" dirty="0"/>
              <a:t>Block </a:t>
            </a:r>
            <a:r>
              <a:rPr lang="en-US" b="1" dirty="0" smtClean="0"/>
              <a:t>3 </a:t>
            </a:r>
            <a:r>
              <a:rPr lang="en-US" b="1" dirty="0"/>
              <a:t>– Enter</a:t>
            </a:r>
          </a:p>
          <a:p>
            <a:pPr lvl="1"/>
            <a:r>
              <a:rPr lang="en-US" b="1" dirty="0" smtClean="0">
                <a:solidFill>
                  <a:srgbClr val="009900"/>
                </a:solidFill>
              </a:rPr>
              <a:t>QM General Standard 5 </a:t>
            </a:r>
            <a:r>
              <a:rPr lang="en-US" b="1" dirty="0">
                <a:solidFill>
                  <a:srgbClr val="009900"/>
                </a:solidFill>
              </a:rPr>
              <a:t>(</a:t>
            </a:r>
            <a:r>
              <a:rPr lang="en-US" b="1" i="1" dirty="0">
                <a:solidFill>
                  <a:srgbClr val="009900"/>
                </a:solidFill>
              </a:rPr>
              <a:t>ΔR</a:t>
            </a:r>
            <a:r>
              <a:rPr lang="en-US" b="1" i="1" baseline="30000" dirty="0">
                <a:solidFill>
                  <a:srgbClr val="009900"/>
                </a:solidFill>
              </a:rPr>
              <a:t>2</a:t>
            </a:r>
            <a:r>
              <a:rPr lang="pt-BR" b="1" i="1" dirty="0">
                <a:solidFill>
                  <a:srgbClr val="009900"/>
                </a:solidFill>
              </a:rPr>
              <a:t> </a:t>
            </a:r>
            <a:r>
              <a:rPr lang="pt-BR" b="1" dirty="0">
                <a:solidFill>
                  <a:srgbClr val="009900"/>
                </a:solidFill>
              </a:rPr>
              <a:t>= </a:t>
            </a:r>
            <a:r>
              <a:rPr lang="pt-BR" b="1" dirty="0" smtClean="0">
                <a:solidFill>
                  <a:srgbClr val="FF0000"/>
                </a:solidFill>
              </a:rPr>
              <a:t>0.253</a:t>
            </a:r>
            <a:r>
              <a:rPr lang="pt-BR" b="1" dirty="0" smtClean="0">
                <a:solidFill>
                  <a:srgbClr val="009900"/>
                </a:solidFill>
              </a:rPr>
              <a:t> </a:t>
            </a:r>
            <a:r>
              <a:rPr lang="pt-BR" b="1" dirty="0">
                <a:solidFill>
                  <a:srgbClr val="009900"/>
                </a:solidFill>
              </a:rPr>
              <a:t>, </a:t>
            </a:r>
            <a:r>
              <a:rPr lang="en-US" b="1" dirty="0">
                <a:solidFill>
                  <a:srgbClr val="009900"/>
                </a:solidFill>
              </a:rPr>
              <a:t>β =</a:t>
            </a:r>
            <a:r>
              <a:rPr lang="en-US" b="1" dirty="0">
                <a:solidFill>
                  <a:srgbClr val="660066"/>
                </a:solidFill>
              </a:rPr>
              <a:t> </a:t>
            </a:r>
            <a:r>
              <a:rPr lang="en-US" b="1" dirty="0" smtClean="0">
                <a:solidFill>
                  <a:srgbClr val="FF0000"/>
                </a:solidFill>
              </a:rPr>
              <a:t>0.509</a:t>
            </a:r>
            <a:r>
              <a:rPr lang="pt-BR" b="1" dirty="0" smtClean="0">
                <a:solidFill>
                  <a:srgbClr val="009900"/>
                </a:solidFill>
              </a:rPr>
              <a:t>)</a:t>
            </a:r>
            <a:endParaRPr lang="en-US" b="1" dirty="0">
              <a:solidFill>
                <a:srgbClr val="009900"/>
              </a:solidFill>
            </a:endParaRPr>
          </a:p>
          <a:p>
            <a:pPr lvl="1"/>
            <a:endParaRPr lang="en-US" b="1" dirty="0">
              <a:solidFill>
                <a:srgbClr val="009900"/>
              </a:solidFill>
            </a:endParaRPr>
          </a:p>
        </p:txBody>
      </p:sp>
    </p:spTree>
    <p:extLst>
      <p:ext uri="{BB962C8B-B14F-4D97-AF65-F5344CB8AC3E}">
        <p14:creationId xmlns:p14="http://schemas.microsoft.com/office/powerpoint/2010/main" val="53300491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2909"/>
            <a:ext cx="8458200" cy="1470025"/>
          </a:xfrm>
        </p:spPr>
        <p:txBody>
          <a:bodyPr/>
          <a:lstStyle/>
          <a:p>
            <a:r>
              <a:rPr lang="en-US" dirty="0">
                <a:latin typeface="Calibri" pitchFamily="34" charset="0"/>
                <a:cs typeface="Calibri" pitchFamily="34" charset="0"/>
              </a:rPr>
              <a:t>Results of Multiple Regression for </a:t>
            </a:r>
            <a:r>
              <a:rPr lang="en-US" dirty="0">
                <a:solidFill>
                  <a:schemeClr val="tx1"/>
                </a:solidFill>
                <a:latin typeface="Calibri" pitchFamily="34" charset="0"/>
                <a:cs typeface="Calibri" pitchFamily="34" charset="0"/>
              </a:rPr>
              <a:t>Null Hypothesis 5</a:t>
            </a:r>
          </a:p>
        </p:txBody>
      </p:sp>
    </p:spTree>
    <p:extLst>
      <p:ext uri="{BB962C8B-B14F-4D97-AF65-F5344CB8AC3E}">
        <p14:creationId xmlns:p14="http://schemas.microsoft.com/office/powerpoint/2010/main" val="15108648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Null Hypothesis (</a:t>
            </a:r>
            <a:r>
              <a:rPr lang="en-US" dirty="0" smtClean="0">
                <a:latin typeface="Calibri" pitchFamily="34" charset="0"/>
                <a:cs typeface="Calibri" pitchFamily="34" charset="0"/>
              </a:rPr>
              <a:t>Ho5)</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indent="0">
              <a:lnSpc>
                <a:spcPct val="120000"/>
              </a:lnSpc>
              <a:buNone/>
            </a:pPr>
            <a:r>
              <a:rPr lang="en-US" dirty="0">
                <a:latin typeface="Calibri" pitchFamily="34" charset="0"/>
                <a:cs typeface="Calibri" pitchFamily="34" charset="0"/>
              </a:rPr>
              <a:t>There is no</a:t>
            </a:r>
            <a:r>
              <a:rPr lang="en-US" dirty="0" smtClean="0">
                <a:latin typeface="Calibri" pitchFamily="34" charset="0"/>
                <a:cs typeface="Calibri" pitchFamily="34" charset="0"/>
              </a:rPr>
              <a:t> relationship </a:t>
            </a:r>
            <a:r>
              <a:rPr lang="en-US" dirty="0">
                <a:latin typeface="Calibri" pitchFamily="34" charset="0"/>
                <a:cs typeface="Calibri" pitchFamily="34" charset="0"/>
              </a:rPr>
              <a:t>between student’s </a:t>
            </a:r>
            <a:r>
              <a:rPr lang="en-US" dirty="0" smtClean="0">
                <a:latin typeface="Calibri" pitchFamily="34" charset="0"/>
                <a:cs typeface="Calibri" pitchFamily="34" charset="0"/>
              </a:rPr>
              <a:t>perceived </a:t>
            </a:r>
            <a:r>
              <a:rPr lang="en-US" b="1" dirty="0" smtClean="0">
                <a:solidFill>
                  <a:srgbClr val="008000"/>
                </a:solidFill>
                <a:latin typeface="Calibri" pitchFamily="34" charset="0"/>
                <a:cs typeface="Calibri" pitchFamily="34" charset="0"/>
              </a:rPr>
              <a:t>Level of </a:t>
            </a:r>
            <a:r>
              <a:rPr lang="en-US" b="1" dirty="0">
                <a:solidFill>
                  <a:srgbClr val="008000"/>
                </a:solidFill>
              </a:rPr>
              <a:t>Interaction and Engagement (QM Standard 5) </a:t>
            </a:r>
            <a:r>
              <a:rPr lang="en-US" dirty="0" smtClean="0">
                <a:latin typeface="Calibri" pitchFamily="34" charset="0"/>
                <a:cs typeface="Calibri" pitchFamily="34" charset="0"/>
              </a:rPr>
              <a:t>with </a:t>
            </a:r>
            <a:r>
              <a:rPr lang="en-US" dirty="0">
                <a:latin typeface="Calibri" pitchFamily="34" charset="0"/>
                <a:cs typeface="Calibri" pitchFamily="34" charset="0"/>
              </a:rPr>
              <a:t>the instructor </a:t>
            </a:r>
            <a:r>
              <a:rPr lang="en-US" dirty="0" smtClean="0">
                <a:latin typeface="Calibri" pitchFamily="34" charset="0"/>
                <a:cs typeface="Calibri" pitchFamily="34" charset="0"/>
              </a:rPr>
              <a:t>and the </a:t>
            </a:r>
            <a:r>
              <a:rPr lang="en-US" b="1" dirty="0" smtClean="0">
                <a:solidFill>
                  <a:srgbClr val="0000FF"/>
                </a:solidFill>
              </a:rPr>
              <a:t>Technology </a:t>
            </a:r>
            <a:r>
              <a:rPr lang="en-US" dirty="0"/>
              <a:t>used</a:t>
            </a:r>
            <a:r>
              <a:rPr lang="en-US" b="1" dirty="0" smtClean="0">
                <a:solidFill>
                  <a:srgbClr val="0000FF"/>
                </a:solidFill>
              </a:rPr>
              <a:t> </a:t>
            </a:r>
            <a:r>
              <a:rPr lang="en-US" dirty="0" smtClean="0">
                <a:latin typeface="Calibri" pitchFamily="34" charset="0"/>
                <a:cs typeface="Calibri" pitchFamily="34" charset="0"/>
              </a:rPr>
              <a:t>in </a:t>
            </a:r>
            <a:r>
              <a:rPr lang="en-US" dirty="0">
                <a:latin typeface="Calibri" pitchFamily="34" charset="0"/>
                <a:cs typeface="Calibri" pitchFamily="34" charset="0"/>
              </a:rPr>
              <a:t>the online course when considering </a:t>
            </a:r>
            <a:r>
              <a:rPr lang="en-US" dirty="0" smtClean="0">
                <a:latin typeface="Calibri" pitchFamily="34" charset="0"/>
                <a:cs typeface="Calibri" pitchFamily="34" charset="0"/>
              </a:rPr>
              <a:t>students’ </a:t>
            </a:r>
            <a:r>
              <a:rPr lang="en-US" b="1" dirty="0">
                <a:solidFill>
                  <a:srgbClr val="660066"/>
                </a:solidFill>
              </a:rPr>
              <a:t>age, gender, ethnicity, number of online courses enrolled this semester, and number of online courses taken in the past</a:t>
            </a:r>
          </a:p>
          <a:p>
            <a:pPr marL="0" indent="0">
              <a:lnSpc>
                <a:spcPct val="120000"/>
              </a:lnSpc>
              <a:buNone/>
            </a:pPr>
            <a:endParaRPr lang="en-US" dirty="0">
              <a:solidFill>
                <a:srgbClr val="660066"/>
              </a:solidFill>
              <a:latin typeface="Calibri" pitchFamily="34" charset="0"/>
              <a:cs typeface="Calibri" pitchFamily="34" charset="0"/>
            </a:endParaRPr>
          </a:p>
          <a:p>
            <a:pPr>
              <a:lnSpc>
                <a:spcPct val="120000"/>
              </a:lnSpc>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64765646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8509" y="755415"/>
            <a:ext cx="8882257" cy="762881"/>
          </a:xfrm>
        </p:spPr>
        <p:txBody>
          <a:bodyPr>
            <a:normAutofit fontScale="90000"/>
          </a:bodyPr>
          <a:lstStyle/>
          <a:p>
            <a:pPr algn="ctr"/>
            <a:r>
              <a:rPr lang="en-US" dirty="0">
                <a:solidFill>
                  <a:schemeClr val="tx1"/>
                </a:solidFill>
                <a:latin typeface="Calibri" pitchFamily="34" charset="0"/>
                <a:cs typeface="Calibri" pitchFamily="34" charset="0"/>
              </a:rPr>
              <a:t>Do any of </a:t>
            </a:r>
            <a:r>
              <a:rPr lang="en-US" dirty="0" smtClean="0">
                <a:solidFill>
                  <a:schemeClr val="tx1"/>
                </a:solidFill>
                <a:latin typeface="Calibri" pitchFamily="34" charset="0"/>
                <a:cs typeface="Calibri" pitchFamily="34" charset="0"/>
              </a:rPr>
              <a:t>these </a:t>
            </a:r>
            <a:r>
              <a:rPr lang="en-US" dirty="0">
                <a:solidFill>
                  <a:schemeClr val="tx1"/>
                </a:solidFill>
                <a:latin typeface="Calibri" pitchFamily="34" charset="0"/>
                <a:cs typeface="Calibri" pitchFamily="34" charset="0"/>
              </a:rPr>
              <a:t>variables predict </a:t>
            </a:r>
            <a:r>
              <a:rPr lang="en-US" dirty="0" smtClean="0">
                <a:solidFill>
                  <a:schemeClr val="tx1"/>
                </a:solidFill>
                <a:latin typeface="Calibri" pitchFamily="34" charset="0"/>
                <a:cs typeface="Calibri" pitchFamily="34" charset="0"/>
              </a:rPr>
              <a:t/>
            </a:r>
            <a:br>
              <a:rPr lang="en-US" dirty="0" smtClean="0">
                <a:solidFill>
                  <a:schemeClr val="tx1"/>
                </a:solidFill>
                <a:latin typeface="Calibri" pitchFamily="34" charset="0"/>
                <a:cs typeface="Calibri" pitchFamily="34" charset="0"/>
              </a:rPr>
            </a:br>
            <a:r>
              <a:rPr lang="en-US" dirty="0" smtClean="0">
                <a:solidFill>
                  <a:srgbClr val="0000FF"/>
                </a:solidFill>
                <a:latin typeface="Calibri" pitchFamily="34" charset="0"/>
                <a:cs typeface="Calibri" pitchFamily="34" charset="0"/>
              </a:rPr>
              <a:t>Technology?</a:t>
            </a:r>
            <a:endParaRPr lang="en-US" dirty="0">
              <a:solidFill>
                <a:srgbClr val="0000FF"/>
              </a:solidFill>
              <a:latin typeface="Calibri" pitchFamily="34" charset="0"/>
              <a:cs typeface="Calibri" pitchFamily="34" charset="0"/>
            </a:endParaRPr>
          </a:p>
        </p:txBody>
      </p:sp>
      <p:sp>
        <p:nvSpPr>
          <p:cNvPr id="8" name="Content Placeholder 1"/>
          <p:cNvSpPr>
            <a:spLocks noGrp="1"/>
          </p:cNvSpPr>
          <p:nvPr>
            <p:ph sz="half" idx="1"/>
          </p:nvPr>
        </p:nvSpPr>
        <p:spPr>
          <a:xfrm>
            <a:off x="457200" y="2228045"/>
            <a:ext cx="3638282" cy="3952922"/>
          </a:xfrm>
        </p:spPr>
        <p:txBody>
          <a:bodyPr>
            <a:normAutofit fontScale="92500" lnSpcReduction="10000"/>
          </a:bodyPr>
          <a:lstStyle/>
          <a:p>
            <a:r>
              <a:rPr lang="en-US" b="1" dirty="0">
                <a:latin typeface="Calibri" pitchFamily="34" charset="0"/>
                <a:cs typeface="Calibri" pitchFamily="34" charset="0"/>
              </a:rPr>
              <a:t>Block 1 - Stepwise</a:t>
            </a:r>
          </a:p>
          <a:p>
            <a:pPr lvl="1"/>
            <a:r>
              <a:rPr lang="en-US" b="1" dirty="0">
                <a:solidFill>
                  <a:schemeClr val="bg1">
                    <a:lumMod val="75000"/>
                  </a:schemeClr>
                </a:solidFill>
              </a:rPr>
              <a:t>Age </a:t>
            </a:r>
            <a:endParaRPr lang="en-US" b="1" dirty="0" smtClean="0">
              <a:solidFill>
                <a:schemeClr val="bg1">
                  <a:lumMod val="75000"/>
                </a:schemeClr>
              </a:solidFill>
            </a:endParaRPr>
          </a:p>
          <a:p>
            <a:pPr lvl="1"/>
            <a:r>
              <a:rPr lang="en-US" b="1" dirty="0" smtClean="0">
                <a:solidFill>
                  <a:schemeClr val="bg1">
                    <a:lumMod val="75000"/>
                  </a:schemeClr>
                </a:solidFill>
                <a:latin typeface="Calibri" pitchFamily="34" charset="0"/>
                <a:cs typeface="Calibri" pitchFamily="34" charset="0"/>
              </a:rPr>
              <a:t>Gender </a:t>
            </a:r>
            <a:endParaRPr lang="en-US" b="1" dirty="0">
              <a:solidFill>
                <a:schemeClr val="bg1">
                  <a:lumMod val="75000"/>
                </a:schemeClr>
              </a:solidFill>
              <a:latin typeface="Calibri" pitchFamily="34" charset="0"/>
              <a:cs typeface="Calibri" pitchFamily="34" charset="0"/>
            </a:endParaRPr>
          </a:p>
          <a:p>
            <a:pPr lvl="1"/>
            <a:r>
              <a:rPr lang="en-US" b="1" dirty="0">
                <a:solidFill>
                  <a:schemeClr val="bg1">
                    <a:lumMod val="75000"/>
                  </a:schemeClr>
                </a:solidFill>
              </a:rPr>
              <a:t>Ethnicity </a:t>
            </a:r>
            <a:endParaRPr lang="en-US" b="1" dirty="0" smtClean="0">
              <a:solidFill>
                <a:schemeClr val="bg1">
                  <a:lumMod val="75000"/>
                </a:schemeClr>
              </a:solidFill>
            </a:endParaRPr>
          </a:p>
          <a:p>
            <a:r>
              <a:rPr lang="en-US" b="1" dirty="0" smtClean="0"/>
              <a:t>Block 2 - Stepwise</a:t>
            </a:r>
          </a:p>
          <a:p>
            <a:pPr lvl="1"/>
            <a:r>
              <a:rPr lang="en-US" sz="2100" b="1" dirty="0">
                <a:solidFill>
                  <a:schemeClr val="bg1">
                    <a:lumMod val="75000"/>
                  </a:schemeClr>
                </a:solidFill>
              </a:rPr>
              <a:t>Number of Online Courses this </a:t>
            </a:r>
            <a:r>
              <a:rPr lang="en-US" sz="2100" b="1" dirty="0" smtClean="0">
                <a:solidFill>
                  <a:schemeClr val="bg1">
                    <a:lumMod val="75000"/>
                  </a:schemeClr>
                </a:solidFill>
              </a:rPr>
              <a:t>Semester</a:t>
            </a:r>
            <a:endParaRPr lang="en-US" sz="2100" b="1" dirty="0">
              <a:solidFill>
                <a:schemeClr val="bg1">
                  <a:lumMod val="75000"/>
                </a:schemeClr>
              </a:solidFill>
            </a:endParaRPr>
          </a:p>
          <a:p>
            <a:pPr lvl="1"/>
            <a:r>
              <a:rPr lang="en-US" b="1" dirty="0">
                <a:solidFill>
                  <a:srgbClr val="660066"/>
                </a:solidFill>
              </a:rPr>
              <a:t>Number of Online Courses taken in the Past </a:t>
            </a:r>
            <a:r>
              <a:rPr lang="en-US" b="1" dirty="0" smtClean="0">
                <a:solidFill>
                  <a:srgbClr val="660066"/>
                </a:solidFill>
              </a:rPr>
              <a:t/>
            </a:r>
            <a:br>
              <a:rPr lang="en-US" b="1" dirty="0" smtClean="0">
                <a:solidFill>
                  <a:srgbClr val="660066"/>
                </a:solidFill>
              </a:rPr>
            </a:br>
            <a:r>
              <a:rPr lang="en-US" b="1" dirty="0" smtClean="0">
                <a:solidFill>
                  <a:srgbClr val="4F2270"/>
                </a:solidFill>
              </a:rPr>
              <a:t>(</a:t>
            </a:r>
            <a:r>
              <a:rPr lang="en-US" b="1" i="1" dirty="0">
                <a:solidFill>
                  <a:srgbClr val="4F2270"/>
                </a:solidFill>
              </a:rPr>
              <a:t>ΔR</a:t>
            </a:r>
            <a:r>
              <a:rPr lang="en-US" b="1" i="1" baseline="30000" dirty="0">
                <a:solidFill>
                  <a:srgbClr val="4F2270"/>
                </a:solidFill>
              </a:rPr>
              <a:t>2</a:t>
            </a:r>
            <a:r>
              <a:rPr lang="pt-BR" b="1" i="1" dirty="0">
                <a:solidFill>
                  <a:srgbClr val="4F2270"/>
                </a:solidFill>
              </a:rPr>
              <a:t> </a:t>
            </a:r>
            <a:r>
              <a:rPr lang="pt-BR" b="1" dirty="0">
                <a:solidFill>
                  <a:srgbClr val="4F2270"/>
                </a:solidFill>
              </a:rPr>
              <a:t>= </a:t>
            </a:r>
            <a:r>
              <a:rPr lang="pt-BR" b="1" dirty="0" smtClean="0">
                <a:solidFill>
                  <a:srgbClr val="FF0000"/>
                </a:solidFill>
              </a:rPr>
              <a:t>.061</a:t>
            </a:r>
            <a:r>
              <a:rPr lang="pt-BR" sz="2100" b="1" dirty="0">
                <a:solidFill>
                  <a:srgbClr val="660066"/>
                </a:solidFill>
              </a:rPr>
              <a:t>,</a:t>
            </a:r>
            <a:r>
              <a:rPr lang="pt-BR" b="1" dirty="0" smtClean="0">
                <a:solidFill>
                  <a:srgbClr val="FF0000"/>
                </a:solidFill>
              </a:rPr>
              <a:t> </a:t>
            </a:r>
            <a:r>
              <a:rPr lang="en-US" b="1" dirty="0" smtClean="0">
                <a:solidFill>
                  <a:srgbClr val="660066"/>
                </a:solidFill>
              </a:rPr>
              <a:t>β </a:t>
            </a:r>
            <a:r>
              <a:rPr lang="en-US" b="1" dirty="0">
                <a:solidFill>
                  <a:srgbClr val="660066"/>
                </a:solidFill>
              </a:rPr>
              <a:t>= </a:t>
            </a:r>
            <a:r>
              <a:rPr lang="en-US" b="1" dirty="0" smtClean="0">
                <a:solidFill>
                  <a:srgbClr val="FF0000"/>
                </a:solidFill>
              </a:rPr>
              <a:t>-0.235</a:t>
            </a:r>
            <a:r>
              <a:rPr lang="pt-BR" b="1" dirty="0" smtClean="0">
                <a:solidFill>
                  <a:srgbClr val="4F2270"/>
                </a:solidFill>
              </a:rPr>
              <a:t>)</a:t>
            </a:r>
            <a:endParaRPr lang="en-US" b="1" dirty="0">
              <a:solidFill>
                <a:srgbClr val="660066"/>
              </a:solidFill>
            </a:endParaRPr>
          </a:p>
          <a:p>
            <a:r>
              <a:rPr lang="en-US" b="1" dirty="0"/>
              <a:t>Block </a:t>
            </a:r>
            <a:r>
              <a:rPr lang="en-US" b="1" dirty="0" smtClean="0"/>
              <a:t>3 </a:t>
            </a:r>
            <a:r>
              <a:rPr lang="en-US" b="1" dirty="0"/>
              <a:t>– Enter</a:t>
            </a:r>
          </a:p>
          <a:p>
            <a:pPr lvl="1"/>
            <a:r>
              <a:rPr lang="en-US" b="1" dirty="0" smtClean="0">
                <a:solidFill>
                  <a:srgbClr val="009900"/>
                </a:solidFill>
              </a:rPr>
              <a:t>QM General Standard 5 </a:t>
            </a:r>
            <a:r>
              <a:rPr lang="en-US" b="1" dirty="0">
                <a:solidFill>
                  <a:srgbClr val="009900"/>
                </a:solidFill>
              </a:rPr>
              <a:t>(</a:t>
            </a:r>
            <a:r>
              <a:rPr lang="en-US" b="1" i="1" dirty="0">
                <a:solidFill>
                  <a:srgbClr val="009900"/>
                </a:solidFill>
              </a:rPr>
              <a:t>ΔR</a:t>
            </a:r>
            <a:r>
              <a:rPr lang="en-US" b="1" i="1" baseline="30000" dirty="0">
                <a:solidFill>
                  <a:srgbClr val="009900"/>
                </a:solidFill>
              </a:rPr>
              <a:t>2</a:t>
            </a:r>
            <a:r>
              <a:rPr lang="pt-BR" b="1" i="1" dirty="0">
                <a:solidFill>
                  <a:srgbClr val="009900"/>
                </a:solidFill>
              </a:rPr>
              <a:t> </a:t>
            </a:r>
            <a:r>
              <a:rPr lang="pt-BR" b="1" dirty="0">
                <a:solidFill>
                  <a:srgbClr val="009900"/>
                </a:solidFill>
              </a:rPr>
              <a:t>= </a:t>
            </a:r>
            <a:r>
              <a:rPr lang="pt-BR" b="1" dirty="0" smtClean="0">
                <a:solidFill>
                  <a:srgbClr val="FF0000"/>
                </a:solidFill>
              </a:rPr>
              <a:t>0.068</a:t>
            </a:r>
            <a:r>
              <a:rPr lang="pt-BR" sz="2100" b="1" dirty="0">
                <a:solidFill>
                  <a:srgbClr val="009900"/>
                </a:solidFill>
              </a:rPr>
              <a:t>, </a:t>
            </a:r>
            <a:r>
              <a:rPr lang="en-US" sz="2100" b="1" dirty="0">
                <a:solidFill>
                  <a:srgbClr val="009900"/>
                </a:solidFill>
              </a:rPr>
              <a:t>β</a:t>
            </a:r>
            <a:r>
              <a:rPr lang="en-US" b="1" dirty="0">
                <a:solidFill>
                  <a:srgbClr val="660066"/>
                </a:solidFill>
              </a:rPr>
              <a:t> = </a:t>
            </a:r>
            <a:r>
              <a:rPr lang="en-US" b="1" dirty="0" smtClean="0">
                <a:solidFill>
                  <a:srgbClr val="FF0000"/>
                </a:solidFill>
              </a:rPr>
              <a:t>0.284</a:t>
            </a:r>
            <a:r>
              <a:rPr lang="pt-BR" b="1" dirty="0" smtClean="0">
                <a:solidFill>
                  <a:srgbClr val="009900"/>
                </a:solidFill>
              </a:rPr>
              <a:t>)</a:t>
            </a:r>
            <a:endParaRPr lang="en-US" b="1" dirty="0">
              <a:solidFill>
                <a:srgbClr val="009900"/>
              </a:solidFill>
            </a:endParaRPr>
          </a:p>
          <a:p>
            <a:pPr lvl="1"/>
            <a:endParaRPr lang="en-US" b="1" dirty="0">
              <a:solidFill>
                <a:srgbClr val="009900"/>
              </a:solidFill>
            </a:endParaRPr>
          </a:p>
        </p:txBody>
      </p:sp>
      <p:sp>
        <p:nvSpPr>
          <p:cNvPr id="9" name="Rectangle 8"/>
          <p:cNvSpPr/>
          <p:nvPr/>
        </p:nvSpPr>
        <p:spPr>
          <a:xfrm>
            <a:off x="943900" y="6258241"/>
            <a:ext cx="2191947" cy="461665"/>
          </a:xfrm>
          <a:prstGeom prst="rect">
            <a:avLst/>
          </a:prstGeom>
        </p:spPr>
        <p:txBody>
          <a:bodyPr wrap="none">
            <a:spAutoFit/>
          </a:bodyPr>
          <a:lstStyle/>
          <a:p>
            <a:r>
              <a:rPr lang="en-US" sz="2400" b="1" dirty="0">
                <a:solidFill>
                  <a:srgbClr val="FF0000"/>
                </a:solidFill>
                <a:latin typeface="Calibri" pitchFamily="34" charset="0"/>
                <a:cs typeface="Calibri" pitchFamily="34" charset="0"/>
              </a:rPr>
              <a:t>Reject Null H</a:t>
            </a:r>
            <a:r>
              <a:rPr lang="en-US" sz="2400" b="1" baseline="-25000" dirty="0">
                <a:solidFill>
                  <a:srgbClr val="FF0000"/>
                </a:solidFill>
                <a:latin typeface="Calibri" pitchFamily="34" charset="0"/>
                <a:cs typeface="Calibri" pitchFamily="34" charset="0"/>
              </a:rPr>
              <a:t>O</a:t>
            </a:r>
            <a:r>
              <a:rPr lang="en-US" sz="2400" b="1" dirty="0">
                <a:solidFill>
                  <a:srgbClr val="FF0000"/>
                </a:solidFill>
                <a:latin typeface="Calibri" pitchFamily="34" charset="0"/>
                <a:cs typeface="Calibri" pitchFamily="34" charset="0"/>
              </a:rPr>
              <a:t>5</a:t>
            </a:r>
          </a:p>
        </p:txBody>
      </p:sp>
      <p:sp>
        <p:nvSpPr>
          <p:cNvPr id="10" name="TextBox 9"/>
          <p:cNvSpPr txBox="1"/>
          <p:nvPr/>
        </p:nvSpPr>
        <p:spPr>
          <a:xfrm>
            <a:off x="943901" y="1712890"/>
            <a:ext cx="1687132"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QM Courses</a:t>
            </a:r>
          </a:p>
        </p:txBody>
      </p:sp>
      <p:sp>
        <p:nvSpPr>
          <p:cNvPr id="11" name="TextBox 10"/>
          <p:cNvSpPr txBox="1"/>
          <p:nvPr/>
        </p:nvSpPr>
        <p:spPr>
          <a:xfrm>
            <a:off x="5629664" y="1712890"/>
            <a:ext cx="2213570"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Non-QM Courses</a:t>
            </a:r>
          </a:p>
        </p:txBody>
      </p:sp>
      <p:sp>
        <p:nvSpPr>
          <p:cNvPr id="12" name="Content Placeholder 1"/>
          <p:cNvSpPr>
            <a:spLocks noGrp="1"/>
          </p:cNvSpPr>
          <p:nvPr>
            <p:ph sz="half" idx="1"/>
          </p:nvPr>
        </p:nvSpPr>
        <p:spPr>
          <a:xfrm>
            <a:off x="4988863" y="2228045"/>
            <a:ext cx="3638282" cy="3952922"/>
          </a:xfrm>
        </p:spPr>
        <p:txBody>
          <a:bodyPr>
            <a:normAutofit fontScale="92500" lnSpcReduction="10000"/>
          </a:bodyPr>
          <a:lstStyle/>
          <a:p>
            <a:r>
              <a:rPr lang="en-US" b="1" dirty="0">
                <a:latin typeface="Calibri" pitchFamily="34" charset="0"/>
                <a:cs typeface="Calibri" pitchFamily="34" charset="0"/>
              </a:rPr>
              <a:t>Block 1 - Stepwise</a:t>
            </a:r>
          </a:p>
          <a:p>
            <a:pPr lvl="1"/>
            <a:r>
              <a:rPr lang="en-US" b="1" dirty="0">
                <a:solidFill>
                  <a:schemeClr val="bg1">
                    <a:lumMod val="75000"/>
                  </a:schemeClr>
                </a:solidFill>
              </a:rPr>
              <a:t>Age </a:t>
            </a:r>
            <a:endParaRPr lang="en-US" b="1" dirty="0" smtClean="0">
              <a:solidFill>
                <a:schemeClr val="bg1">
                  <a:lumMod val="75000"/>
                </a:schemeClr>
              </a:solidFill>
            </a:endParaRPr>
          </a:p>
          <a:p>
            <a:pPr lvl="1"/>
            <a:r>
              <a:rPr lang="en-US" b="1" dirty="0" smtClean="0">
                <a:solidFill>
                  <a:schemeClr val="bg1">
                    <a:lumMod val="75000"/>
                  </a:schemeClr>
                </a:solidFill>
                <a:latin typeface="Calibri" pitchFamily="34" charset="0"/>
                <a:cs typeface="Calibri" pitchFamily="34" charset="0"/>
              </a:rPr>
              <a:t>Gender </a:t>
            </a:r>
            <a:endParaRPr lang="en-US" b="1" dirty="0">
              <a:solidFill>
                <a:schemeClr val="bg1">
                  <a:lumMod val="75000"/>
                </a:schemeClr>
              </a:solidFill>
              <a:latin typeface="Calibri" pitchFamily="34" charset="0"/>
              <a:cs typeface="Calibri" pitchFamily="34" charset="0"/>
            </a:endParaRPr>
          </a:p>
          <a:p>
            <a:pPr lvl="1"/>
            <a:r>
              <a:rPr lang="en-US" b="1" dirty="0">
                <a:solidFill>
                  <a:schemeClr val="bg1">
                    <a:lumMod val="75000"/>
                  </a:schemeClr>
                </a:solidFill>
              </a:rPr>
              <a:t>Ethnicity </a:t>
            </a:r>
            <a:endParaRPr lang="en-US" b="1" dirty="0" smtClean="0">
              <a:solidFill>
                <a:schemeClr val="bg1">
                  <a:lumMod val="75000"/>
                </a:schemeClr>
              </a:solidFill>
            </a:endParaRPr>
          </a:p>
          <a:p>
            <a:r>
              <a:rPr lang="en-US" b="1" dirty="0" smtClean="0"/>
              <a:t>Block 2 - Stepwise</a:t>
            </a:r>
          </a:p>
          <a:p>
            <a:pPr lvl="1"/>
            <a:r>
              <a:rPr lang="en-US" b="1" dirty="0" smtClean="0">
                <a:solidFill>
                  <a:srgbClr val="BFBFBF"/>
                </a:solidFill>
              </a:rPr>
              <a:t>Number </a:t>
            </a:r>
            <a:r>
              <a:rPr lang="en-US" b="1" dirty="0">
                <a:solidFill>
                  <a:srgbClr val="BFBFBF"/>
                </a:solidFill>
              </a:rPr>
              <a:t>of Online Courses this Semester</a:t>
            </a:r>
          </a:p>
          <a:p>
            <a:pPr lvl="1"/>
            <a:r>
              <a:rPr lang="en-US" sz="2100" b="1" dirty="0">
                <a:solidFill>
                  <a:srgbClr val="BFBFBF"/>
                </a:solidFill>
              </a:rPr>
              <a:t>Number of Online Courses taken in the </a:t>
            </a:r>
            <a:r>
              <a:rPr lang="en-US" sz="2100" b="1" dirty="0" smtClean="0">
                <a:solidFill>
                  <a:srgbClr val="BFBFBF"/>
                </a:solidFill>
              </a:rPr>
              <a:t>Past</a:t>
            </a:r>
            <a:endParaRPr lang="en-US" sz="2100" b="1" dirty="0">
              <a:solidFill>
                <a:srgbClr val="BFBFBF"/>
              </a:solidFill>
            </a:endParaRPr>
          </a:p>
          <a:p>
            <a:r>
              <a:rPr lang="en-US" b="1" dirty="0"/>
              <a:t>Block </a:t>
            </a:r>
            <a:r>
              <a:rPr lang="en-US" b="1" dirty="0" smtClean="0"/>
              <a:t>3 </a:t>
            </a:r>
            <a:r>
              <a:rPr lang="en-US" b="1" dirty="0"/>
              <a:t>– Enter</a:t>
            </a:r>
          </a:p>
          <a:p>
            <a:pPr lvl="1"/>
            <a:r>
              <a:rPr lang="en-US" b="1" dirty="0" smtClean="0">
                <a:solidFill>
                  <a:srgbClr val="009900"/>
                </a:solidFill>
              </a:rPr>
              <a:t>QM General Standard 5 </a:t>
            </a:r>
            <a:r>
              <a:rPr lang="en-US" b="1" dirty="0">
                <a:solidFill>
                  <a:srgbClr val="009900"/>
                </a:solidFill>
              </a:rPr>
              <a:t>(</a:t>
            </a:r>
            <a:r>
              <a:rPr lang="en-US" b="1" i="1" dirty="0">
                <a:solidFill>
                  <a:srgbClr val="009900"/>
                </a:solidFill>
              </a:rPr>
              <a:t>ΔR</a:t>
            </a:r>
            <a:r>
              <a:rPr lang="en-US" b="1" i="1" baseline="30000" dirty="0">
                <a:solidFill>
                  <a:srgbClr val="009900"/>
                </a:solidFill>
              </a:rPr>
              <a:t>2</a:t>
            </a:r>
            <a:r>
              <a:rPr lang="pt-BR" b="1" i="1" dirty="0">
                <a:solidFill>
                  <a:srgbClr val="009900"/>
                </a:solidFill>
              </a:rPr>
              <a:t> </a:t>
            </a:r>
            <a:r>
              <a:rPr lang="pt-BR" b="1" dirty="0">
                <a:solidFill>
                  <a:srgbClr val="009900"/>
                </a:solidFill>
              </a:rPr>
              <a:t>= </a:t>
            </a:r>
            <a:r>
              <a:rPr lang="pt-BR" b="1" dirty="0" smtClean="0">
                <a:solidFill>
                  <a:srgbClr val="FF0000"/>
                </a:solidFill>
              </a:rPr>
              <a:t>0.151, </a:t>
            </a:r>
            <a:r>
              <a:rPr lang="en-US" sz="2100" b="1" dirty="0">
                <a:solidFill>
                  <a:srgbClr val="009900"/>
                </a:solidFill>
              </a:rPr>
              <a:t>β =</a:t>
            </a:r>
            <a:r>
              <a:rPr lang="en-US" b="1" dirty="0">
                <a:solidFill>
                  <a:srgbClr val="660066"/>
                </a:solidFill>
              </a:rPr>
              <a:t> </a:t>
            </a:r>
            <a:r>
              <a:rPr lang="en-US" b="1" dirty="0" smtClean="0">
                <a:solidFill>
                  <a:srgbClr val="FF0000"/>
                </a:solidFill>
              </a:rPr>
              <a:t>0.394</a:t>
            </a:r>
            <a:r>
              <a:rPr lang="pt-BR" b="1" dirty="0" smtClean="0">
                <a:solidFill>
                  <a:srgbClr val="009900"/>
                </a:solidFill>
              </a:rPr>
              <a:t>)</a:t>
            </a:r>
            <a:endParaRPr lang="en-US" b="1" dirty="0">
              <a:solidFill>
                <a:srgbClr val="009900"/>
              </a:solidFill>
            </a:endParaRPr>
          </a:p>
          <a:p>
            <a:pPr lvl="1"/>
            <a:endParaRPr lang="en-US" b="1" dirty="0">
              <a:solidFill>
                <a:srgbClr val="009900"/>
              </a:solidFill>
            </a:endParaRPr>
          </a:p>
        </p:txBody>
      </p:sp>
      <p:sp>
        <p:nvSpPr>
          <p:cNvPr id="13" name="Rectangle 12"/>
          <p:cNvSpPr/>
          <p:nvPr/>
        </p:nvSpPr>
        <p:spPr>
          <a:xfrm>
            <a:off x="5629664" y="6258241"/>
            <a:ext cx="2191947" cy="461665"/>
          </a:xfrm>
          <a:prstGeom prst="rect">
            <a:avLst/>
          </a:prstGeom>
        </p:spPr>
        <p:txBody>
          <a:bodyPr wrap="none">
            <a:spAutoFit/>
          </a:bodyPr>
          <a:lstStyle/>
          <a:p>
            <a:r>
              <a:rPr lang="en-US" sz="2400" b="1" dirty="0">
                <a:solidFill>
                  <a:srgbClr val="FF0000"/>
                </a:solidFill>
                <a:latin typeface="Calibri" pitchFamily="34" charset="0"/>
                <a:cs typeface="Calibri" pitchFamily="34" charset="0"/>
              </a:rPr>
              <a:t>Reject Null H</a:t>
            </a:r>
            <a:r>
              <a:rPr lang="en-US" sz="2400" b="1" baseline="-25000" dirty="0">
                <a:solidFill>
                  <a:srgbClr val="FF0000"/>
                </a:solidFill>
                <a:latin typeface="Calibri" pitchFamily="34" charset="0"/>
                <a:cs typeface="Calibri" pitchFamily="34" charset="0"/>
              </a:rPr>
              <a:t>O</a:t>
            </a:r>
            <a:r>
              <a:rPr lang="en-US" sz="2400" b="1" dirty="0">
                <a:solidFill>
                  <a:srgbClr val="FF0000"/>
                </a:solidFill>
                <a:latin typeface="Calibri" pitchFamily="34" charset="0"/>
                <a:cs typeface="Calibri" pitchFamily="34" charset="0"/>
              </a:rPr>
              <a:t>5</a:t>
            </a:r>
          </a:p>
        </p:txBody>
      </p:sp>
    </p:spTree>
    <p:extLst>
      <p:ext uri="{BB962C8B-B14F-4D97-AF65-F5344CB8AC3E}">
        <p14:creationId xmlns:p14="http://schemas.microsoft.com/office/powerpoint/2010/main" val="287414110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2909"/>
            <a:ext cx="8458200" cy="1470025"/>
          </a:xfrm>
        </p:spPr>
        <p:txBody>
          <a:bodyPr/>
          <a:lstStyle/>
          <a:p>
            <a:r>
              <a:rPr lang="en-US" dirty="0">
                <a:latin typeface="Calibri" pitchFamily="34" charset="0"/>
                <a:cs typeface="Calibri" pitchFamily="34" charset="0"/>
              </a:rPr>
              <a:t>Results of Multiple Regression for </a:t>
            </a:r>
            <a:r>
              <a:rPr lang="en-US" dirty="0">
                <a:solidFill>
                  <a:schemeClr val="tx1"/>
                </a:solidFill>
                <a:latin typeface="Calibri" pitchFamily="34" charset="0"/>
                <a:cs typeface="Calibri" pitchFamily="34" charset="0"/>
              </a:rPr>
              <a:t>Null Hypothesis </a:t>
            </a:r>
            <a:r>
              <a:rPr lang="en-US" dirty="0" smtClean="0">
                <a:solidFill>
                  <a:schemeClr val="tx1"/>
                </a:solidFill>
                <a:latin typeface="Calibri" pitchFamily="34" charset="0"/>
                <a:cs typeface="Calibri" pitchFamily="34" charset="0"/>
              </a:rPr>
              <a:t>6</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68879684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Null Hypothesis (</a:t>
            </a:r>
            <a:r>
              <a:rPr lang="en-US" dirty="0" smtClean="0">
                <a:latin typeface="Calibri" pitchFamily="34" charset="0"/>
                <a:cs typeface="Calibri" pitchFamily="34" charset="0"/>
              </a:rPr>
              <a:t>Ho6)</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indent="0">
              <a:lnSpc>
                <a:spcPct val="120000"/>
              </a:lnSpc>
              <a:buNone/>
            </a:pPr>
            <a:r>
              <a:rPr lang="en-US" dirty="0">
                <a:latin typeface="Calibri" pitchFamily="34" charset="0"/>
                <a:cs typeface="Calibri" pitchFamily="34" charset="0"/>
              </a:rPr>
              <a:t>There is no</a:t>
            </a:r>
            <a:r>
              <a:rPr lang="en-US" dirty="0" smtClean="0">
                <a:latin typeface="Calibri" pitchFamily="34" charset="0"/>
                <a:cs typeface="Calibri" pitchFamily="34" charset="0"/>
              </a:rPr>
              <a:t> relationship </a:t>
            </a:r>
            <a:r>
              <a:rPr lang="en-US" dirty="0">
                <a:latin typeface="Calibri" pitchFamily="34" charset="0"/>
                <a:cs typeface="Calibri" pitchFamily="34" charset="0"/>
              </a:rPr>
              <a:t>between student’s </a:t>
            </a:r>
            <a:r>
              <a:rPr lang="en-US" dirty="0" smtClean="0">
                <a:latin typeface="Calibri" pitchFamily="34" charset="0"/>
                <a:cs typeface="Calibri" pitchFamily="34" charset="0"/>
              </a:rPr>
              <a:t>perceived </a:t>
            </a:r>
            <a:r>
              <a:rPr lang="en-US" b="1" dirty="0" smtClean="0">
                <a:solidFill>
                  <a:srgbClr val="008000"/>
                </a:solidFill>
                <a:latin typeface="Calibri" pitchFamily="34" charset="0"/>
                <a:cs typeface="Calibri" pitchFamily="34" charset="0"/>
              </a:rPr>
              <a:t>Level of </a:t>
            </a:r>
            <a:r>
              <a:rPr lang="en-US" b="1" dirty="0">
                <a:solidFill>
                  <a:srgbClr val="008000"/>
                </a:solidFill>
              </a:rPr>
              <a:t>Interaction and Engagement (QM Standard 5) </a:t>
            </a:r>
            <a:r>
              <a:rPr lang="en-US" dirty="0" smtClean="0">
                <a:latin typeface="Calibri" pitchFamily="34" charset="0"/>
                <a:cs typeface="Calibri" pitchFamily="34" charset="0"/>
              </a:rPr>
              <a:t>with </a:t>
            </a:r>
            <a:r>
              <a:rPr lang="en-US" dirty="0">
                <a:latin typeface="Calibri" pitchFamily="34" charset="0"/>
                <a:cs typeface="Calibri" pitchFamily="34" charset="0"/>
              </a:rPr>
              <a:t>the instructor </a:t>
            </a:r>
            <a:r>
              <a:rPr lang="en-US" dirty="0" smtClean="0">
                <a:latin typeface="Calibri" pitchFamily="34" charset="0"/>
                <a:cs typeface="Calibri" pitchFamily="34" charset="0"/>
              </a:rPr>
              <a:t>and the </a:t>
            </a:r>
            <a:r>
              <a:rPr lang="en-US" b="1" dirty="0" smtClean="0">
                <a:solidFill>
                  <a:srgbClr val="0000FF"/>
                </a:solidFill>
              </a:rPr>
              <a:t>Level of Interaction (LMX-7) </a:t>
            </a:r>
            <a:r>
              <a:rPr lang="en-US" dirty="0"/>
              <a:t>used</a:t>
            </a:r>
            <a:r>
              <a:rPr lang="en-US" b="1" dirty="0" smtClean="0">
                <a:solidFill>
                  <a:srgbClr val="0000FF"/>
                </a:solidFill>
              </a:rPr>
              <a:t> </a:t>
            </a:r>
            <a:r>
              <a:rPr lang="en-US" dirty="0" smtClean="0">
                <a:latin typeface="Calibri" pitchFamily="34" charset="0"/>
                <a:cs typeface="Calibri" pitchFamily="34" charset="0"/>
              </a:rPr>
              <a:t>in </a:t>
            </a:r>
            <a:r>
              <a:rPr lang="en-US" dirty="0">
                <a:latin typeface="Calibri" pitchFamily="34" charset="0"/>
                <a:cs typeface="Calibri" pitchFamily="34" charset="0"/>
              </a:rPr>
              <a:t>the online course when considering </a:t>
            </a:r>
            <a:r>
              <a:rPr lang="en-US" dirty="0" smtClean="0">
                <a:latin typeface="Calibri" pitchFamily="34" charset="0"/>
                <a:cs typeface="Calibri" pitchFamily="34" charset="0"/>
              </a:rPr>
              <a:t>students’ </a:t>
            </a:r>
            <a:r>
              <a:rPr lang="en-US" b="1" dirty="0">
                <a:solidFill>
                  <a:srgbClr val="660066"/>
                </a:solidFill>
              </a:rPr>
              <a:t>age, gender, ethnicity, number of online courses enrolled this semester, and number of online courses taken in the past</a:t>
            </a:r>
          </a:p>
          <a:p>
            <a:pPr marL="0" indent="0">
              <a:lnSpc>
                <a:spcPct val="120000"/>
              </a:lnSpc>
              <a:buNone/>
            </a:pPr>
            <a:endParaRPr lang="en-US" dirty="0">
              <a:solidFill>
                <a:srgbClr val="660066"/>
              </a:solidFill>
              <a:latin typeface="Calibri" pitchFamily="34" charset="0"/>
              <a:cs typeface="Calibri" pitchFamily="34" charset="0"/>
            </a:endParaRPr>
          </a:p>
          <a:p>
            <a:pPr>
              <a:lnSpc>
                <a:spcPct val="120000"/>
              </a:lnSpc>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209396243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8509" y="755415"/>
            <a:ext cx="8882257" cy="762881"/>
          </a:xfrm>
        </p:spPr>
        <p:txBody>
          <a:bodyPr>
            <a:normAutofit fontScale="90000"/>
          </a:bodyPr>
          <a:lstStyle/>
          <a:p>
            <a:pPr algn="ctr"/>
            <a:r>
              <a:rPr lang="en-US" dirty="0">
                <a:solidFill>
                  <a:schemeClr val="tx1"/>
                </a:solidFill>
                <a:latin typeface="Calibri" pitchFamily="34" charset="0"/>
                <a:cs typeface="Calibri" pitchFamily="34" charset="0"/>
              </a:rPr>
              <a:t>Do any of </a:t>
            </a:r>
            <a:r>
              <a:rPr lang="en-US" dirty="0" smtClean="0">
                <a:solidFill>
                  <a:schemeClr val="tx1"/>
                </a:solidFill>
                <a:latin typeface="Calibri" pitchFamily="34" charset="0"/>
                <a:cs typeface="Calibri" pitchFamily="34" charset="0"/>
              </a:rPr>
              <a:t>these </a:t>
            </a:r>
            <a:r>
              <a:rPr lang="en-US" dirty="0">
                <a:solidFill>
                  <a:schemeClr val="tx1"/>
                </a:solidFill>
                <a:latin typeface="Calibri" pitchFamily="34" charset="0"/>
                <a:cs typeface="Calibri" pitchFamily="34" charset="0"/>
              </a:rPr>
              <a:t>variables predict </a:t>
            </a:r>
            <a:r>
              <a:rPr lang="en-US" dirty="0" smtClean="0">
                <a:solidFill>
                  <a:schemeClr val="tx1"/>
                </a:solidFill>
                <a:latin typeface="Calibri" pitchFamily="34" charset="0"/>
                <a:cs typeface="Calibri" pitchFamily="34" charset="0"/>
              </a:rPr>
              <a:t/>
            </a:r>
            <a:br>
              <a:rPr lang="en-US" dirty="0" smtClean="0">
                <a:solidFill>
                  <a:schemeClr val="tx1"/>
                </a:solidFill>
                <a:latin typeface="Calibri" pitchFamily="34" charset="0"/>
                <a:cs typeface="Calibri" pitchFamily="34" charset="0"/>
              </a:rPr>
            </a:br>
            <a:r>
              <a:rPr lang="en-US" dirty="0" smtClean="0">
                <a:solidFill>
                  <a:srgbClr val="0000FF"/>
                </a:solidFill>
                <a:latin typeface="Calibri" pitchFamily="34" charset="0"/>
                <a:cs typeface="Calibri" pitchFamily="34" charset="0"/>
              </a:rPr>
              <a:t>Level of Interaction (LMX-7)?</a:t>
            </a:r>
            <a:endParaRPr lang="en-US" dirty="0">
              <a:solidFill>
                <a:srgbClr val="0000FF"/>
              </a:solidFill>
              <a:latin typeface="Calibri" pitchFamily="34" charset="0"/>
              <a:cs typeface="Calibri" pitchFamily="34" charset="0"/>
            </a:endParaRPr>
          </a:p>
        </p:txBody>
      </p:sp>
      <p:sp>
        <p:nvSpPr>
          <p:cNvPr id="8" name="Content Placeholder 1"/>
          <p:cNvSpPr>
            <a:spLocks noGrp="1"/>
          </p:cNvSpPr>
          <p:nvPr>
            <p:ph sz="half" idx="1"/>
          </p:nvPr>
        </p:nvSpPr>
        <p:spPr>
          <a:xfrm>
            <a:off x="457200" y="2228045"/>
            <a:ext cx="3638282" cy="3952922"/>
          </a:xfrm>
        </p:spPr>
        <p:txBody>
          <a:bodyPr>
            <a:normAutofit fontScale="92500" lnSpcReduction="10000"/>
          </a:bodyPr>
          <a:lstStyle/>
          <a:p>
            <a:r>
              <a:rPr lang="en-US" b="1" dirty="0">
                <a:latin typeface="Calibri" pitchFamily="34" charset="0"/>
                <a:cs typeface="Calibri" pitchFamily="34" charset="0"/>
              </a:rPr>
              <a:t>Block 1 - Stepwise</a:t>
            </a:r>
          </a:p>
          <a:p>
            <a:pPr lvl="1"/>
            <a:r>
              <a:rPr lang="en-US" b="1" dirty="0">
                <a:solidFill>
                  <a:schemeClr val="bg1">
                    <a:lumMod val="75000"/>
                  </a:schemeClr>
                </a:solidFill>
              </a:rPr>
              <a:t>Age </a:t>
            </a:r>
            <a:endParaRPr lang="en-US" b="1" dirty="0" smtClean="0">
              <a:solidFill>
                <a:schemeClr val="bg1">
                  <a:lumMod val="75000"/>
                </a:schemeClr>
              </a:solidFill>
            </a:endParaRPr>
          </a:p>
          <a:p>
            <a:pPr lvl="1"/>
            <a:r>
              <a:rPr lang="en-US" b="1" dirty="0" smtClean="0">
                <a:solidFill>
                  <a:schemeClr val="bg1">
                    <a:lumMod val="75000"/>
                  </a:schemeClr>
                </a:solidFill>
                <a:latin typeface="Calibri" pitchFamily="34" charset="0"/>
                <a:cs typeface="Calibri" pitchFamily="34" charset="0"/>
              </a:rPr>
              <a:t>Gender </a:t>
            </a:r>
            <a:endParaRPr lang="en-US" b="1" dirty="0">
              <a:solidFill>
                <a:schemeClr val="bg1">
                  <a:lumMod val="75000"/>
                </a:schemeClr>
              </a:solidFill>
              <a:latin typeface="Calibri" pitchFamily="34" charset="0"/>
              <a:cs typeface="Calibri" pitchFamily="34" charset="0"/>
            </a:endParaRPr>
          </a:p>
          <a:p>
            <a:pPr lvl="1"/>
            <a:r>
              <a:rPr lang="en-US" b="1" dirty="0">
                <a:solidFill>
                  <a:schemeClr val="bg1">
                    <a:lumMod val="75000"/>
                  </a:schemeClr>
                </a:solidFill>
              </a:rPr>
              <a:t>Ethnicity </a:t>
            </a:r>
            <a:endParaRPr lang="en-US" b="1" dirty="0" smtClean="0">
              <a:solidFill>
                <a:schemeClr val="bg1">
                  <a:lumMod val="75000"/>
                </a:schemeClr>
              </a:solidFill>
            </a:endParaRPr>
          </a:p>
          <a:p>
            <a:r>
              <a:rPr lang="en-US" b="1" dirty="0" smtClean="0"/>
              <a:t>Block 2 - Stepwise</a:t>
            </a:r>
          </a:p>
          <a:p>
            <a:pPr lvl="1"/>
            <a:r>
              <a:rPr lang="en-US" sz="2100" b="1" dirty="0">
                <a:solidFill>
                  <a:schemeClr val="bg1">
                    <a:lumMod val="75000"/>
                  </a:schemeClr>
                </a:solidFill>
              </a:rPr>
              <a:t>Number of Online Courses this </a:t>
            </a:r>
            <a:r>
              <a:rPr lang="en-US" sz="2100" b="1" dirty="0" smtClean="0">
                <a:solidFill>
                  <a:schemeClr val="bg1">
                    <a:lumMod val="75000"/>
                  </a:schemeClr>
                </a:solidFill>
              </a:rPr>
              <a:t>Semester</a:t>
            </a:r>
            <a:endParaRPr lang="en-US" sz="2100" b="1" dirty="0">
              <a:solidFill>
                <a:schemeClr val="bg1">
                  <a:lumMod val="75000"/>
                </a:schemeClr>
              </a:solidFill>
            </a:endParaRPr>
          </a:p>
          <a:p>
            <a:pPr lvl="1"/>
            <a:r>
              <a:rPr lang="en-US" b="1" dirty="0">
                <a:solidFill>
                  <a:srgbClr val="660066"/>
                </a:solidFill>
              </a:rPr>
              <a:t>Number of Online Courses taken in the Past </a:t>
            </a:r>
            <a:r>
              <a:rPr lang="en-US" b="1" dirty="0" smtClean="0">
                <a:solidFill>
                  <a:srgbClr val="660066"/>
                </a:solidFill>
              </a:rPr>
              <a:t/>
            </a:r>
            <a:br>
              <a:rPr lang="en-US" b="1" dirty="0" smtClean="0">
                <a:solidFill>
                  <a:srgbClr val="660066"/>
                </a:solidFill>
              </a:rPr>
            </a:br>
            <a:r>
              <a:rPr lang="en-US" b="1" dirty="0" smtClean="0">
                <a:solidFill>
                  <a:srgbClr val="4F2270"/>
                </a:solidFill>
              </a:rPr>
              <a:t>(</a:t>
            </a:r>
            <a:r>
              <a:rPr lang="en-US" b="1" i="1" dirty="0">
                <a:solidFill>
                  <a:srgbClr val="4F2270"/>
                </a:solidFill>
              </a:rPr>
              <a:t>ΔR</a:t>
            </a:r>
            <a:r>
              <a:rPr lang="en-US" b="1" i="1" baseline="30000" dirty="0">
                <a:solidFill>
                  <a:srgbClr val="4F2270"/>
                </a:solidFill>
              </a:rPr>
              <a:t>2</a:t>
            </a:r>
            <a:r>
              <a:rPr lang="pt-BR" b="1" i="1" dirty="0">
                <a:solidFill>
                  <a:srgbClr val="4F2270"/>
                </a:solidFill>
              </a:rPr>
              <a:t> </a:t>
            </a:r>
            <a:r>
              <a:rPr lang="pt-BR" b="1" dirty="0">
                <a:solidFill>
                  <a:srgbClr val="4F2270"/>
                </a:solidFill>
              </a:rPr>
              <a:t>= </a:t>
            </a:r>
            <a:r>
              <a:rPr lang="pt-BR" b="1" dirty="0" smtClean="0">
                <a:solidFill>
                  <a:srgbClr val="FF0000"/>
                </a:solidFill>
              </a:rPr>
              <a:t>0.077</a:t>
            </a:r>
            <a:r>
              <a:rPr lang="pt-BR" sz="2100" b="1" dirty="0">
                <a:solidFill>
                  <a:srgbClr val="660066"/>
                </a:solidFill>
              </a:rPr>
              <a:t>,</a:t>
            </a:r>
            <a:r>
              <a:rPr lang="pt-BR" b="1" dirty="0" smtClean="0">
                <a:solidFill>
                  <a:srgbClr val="FF0000"/>
                </a:solidFill>
              </a:rPr>
              <a:t> </a:t>
            </a:r>
            <a:r>
              <a:rPr lang="en-US" b="1" dirty="0">
                <a:solidFill>
                  <a:srgbClr val="660066"/>
                </a:solidFill>
              </a:rPr>
              <a:t>β = </a:t>
            </a:r>
            <a:r>
              <a:rPr lang="en-US" b="1" dirty="0" smtClean="0">
                <a:solidFill>
                  <a:srgbClr val="FF0000"/>
                </a:solidFill>
              </a:rPr>
              <a:t>-0.237</a:t>
            </a:r>
            <a:r>
              <a:rPr lang="pt-BR" b="1" dirty="0" smtClean="0">
                <a:solidFill>
                  <a:srgbClr val="4F2270"/>
                </a:solidFill>
              </a:rPr>
              <a:t>)</a:t>
            </a:r>
            <a:endParaRPr lang="en-US" b="1" dirty="0">
              <a:solidFill>
                <a:srgbClr val="660066"/>
              </a:solidFill>
            </a:endParaRPr>
          </a:p>
          <a:p>
            <a:r>
              <a:rPr lang="en-US" b="1" dirty="0"/>
              <a:t>Block </a:t>
            </a:r>
            <a:r>
              <a:rPr lang="en-US" b="1" dirty="0" smtClean="0"/>
              <a:t>3 </a:t>
            </a:r>
            <a:r>
              <a:rPr lang="en-US" b="1" dirty="0"/>
              <a:t>– Enter</a:t>
            </a:r>
          </a:p>
          <a:p>
            <a:pPr lvl="1"/>
            <a:r>
              <a:rPr lang="en-US" b="1" dirty="0" smtClean="0">
                <a:solidFill>
                  <a:srgbClr val="009900"/>
                </a:solidFill>
              </a:rPr>
              <a:t>QM General Standard 5 </a:t>
            </a:r>
            <a:r>
              <a:rPr lang="en-US" b="1" dirty="0">
                <a:solidFill>
                  <a:srgbClr val="009900"/>
                </a:solidFill>
              </a:rPr>
              <a:t>(</a:t>
            </a:r>
            <a:r>
              <a:rPr lang="en-US" b="1" i="1" dirty="0">
                <a:solidFill>
                  <a:srgbClr val="009900"/>
                </a:solidFill>
              </a:rPr>
              <a:t>ΔR</a:t>
            </a:r>
            <a:r>
              <a:rPr lang="en-US" b="1" i="1" baseline="30000" dirty="0">
                <a:solidFill>
                  <a:srgbClr val="009900"/>
                </a:solidFill>
              </a:rPr>
              <a:t>2</a:t>
            </a:r>
            <a:r>
              <a:rPr lang="pt-BR" b="1" i="1" dirty="0">
                <a:solidFill>
                  <a:srgbClr val="009900"/>
                </a:solidFill>
              </a:rPr>
              <a:t> </a:t>
            </a:r>
            <a:r>
              <a:rPr lang="pt-BR" b="1" dirty="0">
                <a:solidFill>
                  <a:srgbClr val="009900"/>
                </a:solidFill>
              </a:rPr>
              <a:t>= </a:t>
            </a:r>
            <a:r>
              <a:rPr lang="pt-BR" b="1" dirty="0" smtClean="0">
                <a:solidFill>
                  <a:srgbClr val="FF0000"/>
                </a:solidFill>
              </a:rPr>
              <a:t>0.307, </a:t>
            </a:r>
            <a:r>
              <a:rPr lang="en-US" sz="2100" b="1" dirty="0">
                <a:solidFill>
                  <a:srgbClr val="009900"/>
                </a:solidFill>
              </a:rPr>
              <a:t>β =</a:t>
            </a:r>
            <a:r>
              <a:rPr lang="en-US" b="1" dirty="0">
                <a:solidFill>
                  <a:srgbClr val="660066"/>
                </a:solidFill>
              </a:rPr>
              <a:t> </a:t>
            </a:r>
            <a:r>
              <a:rPr lang="en-US" b="1" dirty="0" smtClean="0">
                <a:solidFill>
                  <a:srgbClr val="FF0000"/>
                </a:solidFill>
              </a:rPr>
              <a:t>0.605</a:t>
            </a:r>
            <a:r>
              <a:rPr lang="pt-BR" b="1" dirty="0" smtClean="0">
                <a:solidFill>
                  <a:srgbClr val="009900"/>
                </a:solidFill>
              </a:rPr>
              <a:t>)</a:t>
            </a:r>
            <a:endParaRPr lang="en-US" b="1" dirty="0">
              <a:solidFill>
                <a:srgbClr val="009900"/>
              </a:solidFill>
            </a:endParaRPr>
          </a:p>
          <a:p>
            <a:pPr lvl="1"/>
            <a:endParaRPr lang="en-US" b="1" dirty="0">
              <a:solidFill>
                <a:srgbClr val="009900"/>
              </a:solidFill>
            </a:endParaRPr>
          </a:p>
        </p:txBody>
      </p:sp>
      <p:sp>
        <p:nvSpPr>
          <p:cNvPr id="9" name="Rectangle 8"/>
          <p:cNvSpPr/>
          <p:nvPr/>
        </p:nvSpPr>
        <p:spPr>
          <a:xfrm>
            <a:off x="943900" y="6258241"/>
            <a:ext cx="2191947" cy="461665"/>
          </a:xfrm>
          <a:prstGeom prst="rect">
            <a:avLst/>
          </a:prstGeom>
        </p:spPr>
        <p:txBody>
          <a:bodyPr wrap="none">
            <a:spAutoFit/>
          </a:bodyPr>
          <a:lstStyle/>
          <a:p>
            <a:r>
              <a:rPr lang="en-US" sz="2400" b="1" dirty="0">
                <a:solidFill>
                  <a:srgbClr val="FF0000"/>
                </a:solidFill>
                <a:latin typeface="Calibri" pitchFamily="34" charset="0"/>
                <a:cs typeface="Calibri" pitchFamily="34" charset="0"/>
              </a:rPr>
              <a:t>Reject Null H</a:t>
            </a:r>
            <a:r>
              <a:rPr lang="en-US" sz="2400" b="1" baseline="-25000" dirty="0">
                <a:solidFill>
                  <a:srgbClr val="FF0000"/>
                </a:solidFill>
                <a:latin typeface="Calibri" pitchFamily="34" charset="0"/>
                <a:cs typeface="Calibri" pitchFamily="34" charset="0"/>
              </a:rPr>
              <a:t>O</a:t>
            </a:r>
            <a:r>
              <a:rPr lang="en-US" sz="2400" b="1" dirty="0">
                <a:solidFill>
                  <a:srgbClr val="FF0000"/>
                </a:solidFill>
                <a:latin typeface="Calibri" pitchFamily="34" charset="0"/>
                <a:cs typeface="Calibri" pitchFamily="34" charset="0"/>
              </a:rPr>
              <a:t>5</a:t>
            </a:r>
          </a:p>
        </p:txBody>
      </p:sp>
      <p:sp>
        <p:nvSpPr>
          <p:cNvPr id="10" name="TextBox 9"/>
          <p:cNvSpPr txBox="1"/>
          <p:nvPr/>
        </p:nvSpPr>
        <p:spPr>
          <a:xfrm>
            <a:off x="943901" y="1712890"/>
            <a:ext cx="1687132"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QM Courses</a:t>
            </a:r>
          </a:p>
        </p:txBody>
      </p:sp>
      <p:sp>
        <p:nvSpPr>
          <p:cNvPr id="11" name="TextBox 10"/>
          <p:cNvSpPr txBox="1"/>
          <p:nvPr/>
        </p:nvSpPr>
        <p:spPr>
          <a:xfrm>
            <a:off x="5629664" y="1712890"/>
            <a:ext cx="2213570"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Non-QM Courses</a:t>
            </a:r>
          </a:p>
        </p:txBody>
      </p:sp>
      <p:sp>
        <p:nvSpPr>
          <p:cNvPr id="12" name="Content Placeholder 1"/>
          <p:cNvSpPr>
            <a:spLocks noGrp="1"/>
          </p:cNvSpPr>
          <p:nvPr>
            <p:ph sz="half" idx="1"/>
          </p:nvPr>
        </p:nvSpPr>
        <p:spPr>
          <a:xfrm>
            <a:off x="4988863" y="2228045"/>
            <a:ext cx="3638282" cy="3952922"/>
          </a:xfrm>
        </p:spPr>
        <p:txBody>
          <a:bodyPr>
            <a:normAutofit fontScale="92500" lnSpcReduction="10000"/>
          </a:bodyPr>
          <a:lstStyle/>
          <a:p>
            <a:r>
              <a:rPr lang="en-US" b="1" dirty="0">
                <a:latin typeface="Calibri" pitchFamily="34" charset="0"/>
                <a:cs typeface="Calibri" pitchFamily="34" charset="0"/>
              </a:rPr>
              <a:t>Block 1 - Stepwise</a:t>
            </a:r>
          </a:p>
          <a:p>
            <a:pPr lvl="1"/>
            <a:r>
              <a:rPr lang="en-US" b="1" dirty="0">
                <a:solidFill>
                  <a:schemeClr val="bg1">
                    <a:lumMod val="75000"/>
                  </a:schemeClr>
                </a:solidFill>
              </a:rPr>
              <a:t>Age </a:t>
            </a:r>
            <a:endParaRPr lang="en-US" b="1" dirty="0" smtClean="0">
              <a:solidFill>
                <a:schemeClr val="bg1">
                  <a:lumMod val="75000"/>
                </a:schemeClr>
              </a:solidFill>
            </a:endParaRPr>
          </a:p>
          <a:p>
            <a:pPr lvl="1"/>
            <a:r>
              <a:rPr lang="en-US" sz="2100" b="1" dirty="0">
                <a:solidFill>
                  <a:srgbClr val="660066"/>
                </a:solidFill>
              </a:rPr>
              <a:t>Gender</a:t>
            </a:r>
            <a:r>
              <a:rPr lang="en-US" b="1" dirty="0" smtClean="0">
                <a:solidFill>
                  <a:schemeClr val="bg1">
                    <a:lumMod val="75000"/>
                  </a:schemeClr>
                </a:solidFill>
                <a:latin typeface="Calibri" pitchFamily="34" charset="0"/>
                <a:cs typeface="Calibri" pitchFamily="34" charset="0"/>
              </a:rPr>
              <a:t>  </a:t>
            </a:r>
            <a:br>
              <a:rPr lang="en-US" b="1" dirty="0" smtClean="0">
                <a:solidFill>
                  <a:schemeClr val="bg1">
                    <a:lumMod val="75000"/>
                  </a:schemeClr>
                </a:solidFill>
                <a:latin typeface="Calibri" pitchFamily="34" charset="0"/>
                <a:cs typeface="Calibri" pitchFamily="34" charset="0"/>
              </a:rPr>
            </a:br>
            <a:r>
              <a:rPr lang="en-US" b="1" dirty="0" smtClean="0">
                <a:solidFill>
                  <a:srgbClr val="4F2270"/>
                </a:solidFill>
              </a:rPr>
              <a:t>(</a:t>
            </a:r>
            <a:r>
              <a:rPr lang="en-US" b="1" i="1" dirty="0">
                <a:solidFill>
                  <a:srgbClr val="4F2270"/>
                </a:solidFill>
              </a:rPr>
              <a:t>ΔR</a:t>
            </a:r>
            <a:r>
              <a:rPr lang="en-US" b="1" i="1" baseline="30000" dirty="0">
                <a:solidFill>
                  <a:srgbClr val="4F2270"/>
                </a:solidFill>
              </a:rPr>
              <a:t>2</a:t>
            </a:r>
            <a:r>
              <a:rPr lang="pt-BR" b="1" i="1" dirty="0">
                <a:solidFill>
                  <a:srgbClr val="4F2270"/>
                </a:solidFill>
              </a:rPr>
              <a:t> </a:t>
            </a:r>
            <a:r>
              <a:rPr lang="pt-BR" b="1" dirty="0">
                <a:solidFill>
                  <a:srgbClr val="4F2270"/>
                </a:solidFill>
              </a:rPr>
              <a:t>= </a:t>
            </a:r>
            <a:r>
              <a:rPr lang="pt-BR" b="1" dirty="0" smtClean="0">
                <a:solidFill>
                  <a:srgbClr val="FF0000"/>
                </a:solidFill>
              </a:rPr>
              <a:t>0.086</a:t>
            </a:r>
            <a:r>
              <a:rPr lang="pt-BR" sz="2100" b="1" dirty="0">
                <a:solidFill>
                  <a:srgbClr val="660066"/>
                </a:solidFill>
              </a:rPr>
              <a:t>,</a:t>
            </a:r>
            <a:r>
              <a:rPr lang="pt-BR" b="1" dirty="0" smtClean="0">
                <a:solidFill>
                  <a:srgbClr val="FF0000"/>
                </a:solidFill>
              </a:rPr>
              <a:t> </a:t>
            </a:r>
            <a:r>
              <a:rPr lang="en-US" b="1" dirty="0" smtClean="0">
                <a:solidFill>
                  <a:srgbClr val="660066"/>
                </a:solidFill>
              </a:rPr>
              <a:t>β </a:t>
            </a:r>
            <a:r>
              <a:rPr lang="en-US" b="1" dirty="0">
                <a:solidFill>
                  <a:srgbClr val="660066"/>
                </a:solidFill>
              </a:rPr>
              <a:t>= </a:t>
            </a:r>
            <a:r>
              <a:rPr lang="en-US" b="1" dirty="0" smtClean="0">
                <a:solidFill>
                  <a:srgbClr val="FF0000"/>
                </a:solidFill>
              </a:rPr>
              <a:t>-0.269</a:t>
            </a:r>
            <a:r>
              <a:rPr lang="pt-BR" b="1" dirty="0" smtClean="0">
                <a:solidFill>
                  <a:srgbClr val="4F2270"/>
                </a:solidFill>
              </a:rPr>
              <a:t>)</a:t>
            </a:r>
            <a:endParaRPr lang="en-US" b="1" dirty="0">
              <a:solidFill>
                <a:schemeClr val="bg1">
                  <a:lumMod val="75000"/>
                </a:schemeClr>
              </a:solidFill>
              <a:latin typeface="Calibri" pitchFamily="34" charset="0"/>
              <a:cs typeface="Calibri" pitchFamily="34" charset="0"/>
            </a:endParaRPr>
          </a:p>
          <a:p>
            <a:pPr lvl="1"/>
            <a:r>
              <a:rPr lang="en-US" b="1" dirty="0">
                <a:solidFill>
                  <a:schemeClr val="bg1">
                    <a:lumMod val="75000"/>
                  </a:schemeClr>
                </a:solidFill>
              </a:rPr>
              <a:t>Ethnicity </a:t>
            </a:r>
            <a:endParaRPr lang="en-US" b="1" dirty="0" smtClean="0">
              <a:solidFill>
                <a:schemeClr val="bg1">
                  <a:lumMod val="75000"/>
                </a:schemeClr>
              </a:solidFill>
            </a:endParaRPr>
          </a:p>
          <a:p>
            <a:r>
              <a:rPr lang="en-US" b="1" dirty="0" smtClean="0"/>
              <a:t>Block 2 - Stepwise</a:t>
            </a:r>
          </a:p>
          <a:p>
            <a:pPr lvl="1"/>
            <a:r>
              <a:rPr lang="en-US" b="1" dirty="0" smtClean="0">
                <a:solidFill>
                  <a:srgbClr val="BFBFBF"/>
                </a:solidFill>
              </a:rPr>
              <a:t>Number </a:t>
            </a:r>
            <a:r>
              <a:rPr lang="en-US" b="1" dirty="0">
                <a:solidFill>
                  <a:srgbClr val="BFBFBF"/>
                </a:solidFill>
              </a:rPr>
              <a:t>of Online Courses this Semester</a:t>
            </a:r>
          </a:p>
          <a:p>
            <a:pPr lvl="1"/>
            <a:r>
              <a:rPr lang="en-US" sz="2100" b="1" dirty="0">
                <a:solidFill>
                  <a:srgbClr val="BFBFBF"/>
                </a:solidFill>
              </a:rPr>
              <a:t>Number of Online Courses taken in the </a:t>
            </a:r>
            <a:r>
              <a:rPr lang="en-US" sz="2100" b="1" dirty="0" smtClean="0">
                <a:solidFill>
                  <a:srgbClr val="BFBFBF"/>
                </a:solidFill>
              </a:rPr>
              <a:t>Past</a:t>
            </a:r>
            <a:endParaRPr lang="en-US" sz="2100" b="1" dirty="0">
              <a:solidFill>
                <a:srgbClr val="BFBFBF"/>
              </a:solidFill>
            </a:endParaRPr>
          </a:p>
          <a:p>
            <a:r>
              <a:rPr lang="en-US" b="1" dirty="0"/>
              <a:t>Block </a:t>
            </a:r>
            <a:r>
              <a:rPr lang="en-US" b="1" dirty="0" smtClean="0"/>
              <a:t>3 </a:t>
            </a:r>
            <a:r>
              <a:rPr lang="en-US" b="1" dirty="0"/>
              <a:t>– Enter</a:t>
            </a:r>
          </a:p>
          <a:p>
            <a:pPr lvl="1"/>
            <a:r>
              <a:rPr lang="en-US" b="1" dirty="0" smtClean="0">
                <a:solidFill>
                  <a:srgbClr val="009900"/>
                </a:solidFill>
              </a:rPr>
              <a:t>QM General Standard 5 </a:t>
            </a:r>
            <a:r>
              <a:rPr lang="en-US" b="1" dirty="0">
                <a:solidFill>
                  <a:srgbClr val="009900"/>
                </a:solidFill>
              </a:rPr>
              <a:t>(</a:t>
            </a:r>
            <a:r>
              <a:rPr lang="en-US" b="1" i="1" dirty="0">
                <a:solidFill>
                  <a:srgbClr val="009900"/>
                </a:solidFill>
              </a:rPr>
              <a:t>ΔR</a:t>
            </a:r>
            <a:r>
              <a:rPr lang="en-US" b="1" i="1" baseline="30000" dirty="0">
                <a:solidFill>
                  <a:srgbClr val="009900"/>
                </a:solidFill>
              </a:rPr>
              <a:t>2</a:t>
            </a:r>
            <a:r>
              <a:rPr lang="pt-BR" b="1" i="1" dirty="0">
                <a:solidFill>
                  <a:srgbClr val="009900"/>
                </a:solidFill>
              </a:rPr>
              <a:t> </a:t>
            </a:r>
            <a:r>
              <a:rPr lang="pt-BR" b="1" dirty="0">
                <a:solidFill>
                  <a:srgbClr val="009900"/>
                </a:solidFill>
              </a:rPr>
              <a:t>= </a:t>
            </a:r>
            <a:r>
              <a:rPr lang="pt-BR" b="1" dirty="0" smtClean="0">
                <a:solidFill>
                  <a:srgbClr val="FF0000"/>
                </a:solidFill>
              </a:rPr>
              <a:t>0.300</a:t>
            </a:r>
            <a:r>
              <a:rPr lang="pt-BR" sz="2100" b="1" dirty="0">
                <a:solidFill>
                  <a:srgbClr val="009900"/>
                </a:solidFill>
              </a:rPr>
              <a:t>,</a:t>
            </a:r>
            <a:r>
              <a:rPr lang="pt-BR" b="1" dirty="0" smtClean="0">
                <a:solidFill>
                  <a:srgbClr val="FF0000"/>
                </a:solidFill>
              </a:rPr>
              <a:t> </a:t>
            </a:r>
            <a:r>
              <a:rPr lang="en-US" sz="2100" b="1" dirty="0">
                <a:solidFill>
                  <a:srgbClr val="009900"/>
                </a:solidFill>
              </a:rPr>
              <a:t>β =</a:t>
            </a:r>
            <a:r>
              <a:rPr lang="en-US" b="1" dirty="0">
                <a:solidFill>
                  <a:srgbClr val="660066"/>
                </a:solidFill>
              </a:rPr>
              <a:t> </a:t>
            </a:r>
            <a:r>
              <a:rPr lang="en-US" b="1" dirty="0" smtClean="0">
                <a:solidFill>
                  <a:srgbClr val="FF0000"/>
                </a:solidFill>
              </a:rPr>
              <a:t>0.555</a:t>
            </a:r>
            <a:r>
              <a:rPr lang="pt-BR" b="1" dirty="0" smtClean="0">
                <a:solidFill>
                  <a:srgbClr val="009900"/>
                </a:solidFill>
              </a:rPr>
              <a:t>)</a:t>
            </a:r>
            <a:endParaRPr lang="en-US" b="1" dirty="0">
              <a:solidFill>
                <a:srgbClr val="009900"/>
              </a:solidFill>
            </a:endParaRPr>
          </a:p>
          <a:p>
            <a:pPr lvl="1"/>
            <a:endParaRPr lang="en-US" b="1" dirty="0">
              <a:solidFill>
                <a:srgbClr val="009900"/>
              </a:solidFill>
            </a:endParaRPr>
          </a:p>
        </p:txBody>
      </p:sp>
      <p:sp>
        <p:nvSpPr>
          <p:cNvPr id="13" name="Rectangle 12"/>
          <p:cNvSpPr/>
          <p:nvPr/>
        </p:nvSpPr>
        <p:spPr>
          <a:xfrm>
            <a:off x="5629664" y="6258241"/>
            <a:ext cx="2191947" cy="461665"/>
          </a:xfrm>
          <a:prstGeom prst="rect">
            <a:avLst/>
          </a:prstGeom>
        </p:spPr>
        <p:txBody>
          <a:bodyPr wrap="none">
            <a:spAutoFit/>
          </a:bodyPr>
          <a:lstStyle/>
          <a:p>
            <a:r>
              <a:rPr lang="en-US" sz="2400" b="1" dirty="0">
                <a:solidFill>
                  <a:srgbClr val="FF0000"/>
                </a:solidFill>
                <a:latin typeface="Calibri" pitchFamily="34" charset="0"/>
                <a:cs typeface="Calibri" pitchFamily="34" charset="0"/>
              </a:rPr>
              <a:t>Reject Null H</a:t>
            </a:r>
            <a:r>
              <a:rPr lang="en-US" sz="2400" b="1" baseline="-25000" dirty="0">
                <a:solidFill>
                  <a:srgbClr val="FF0000"/>
                </a:solidFill>
                <a:latin typeface="Calibri" pitchFamily="34" charset="0"/>
                <a:cs typeface="Calibri" pitchFamily="34" charset="0"/>
              </a:rPr>
              <a:t>O</a:t>
            </a:r>
            <a:r>
              <a:rPr lang="en-US" sz="2400" b="1" dirty="0">
                <a:solidFill>
                  <a:srgbClr val="FF0000"/>
                </a:solidFill>
                <a:latin typeface="Calibri" pitchFamily="34" charset="0"/>
                <a:cs typeface="Calibri" pitchFamily="34" charset="0"/>
              </a:rPr>
              <a:t>5</a:t>
            </a:r>
          </a:p>
        </p:txBody>
      </p:sp>
    </p:spTree>
    <p:extLst>
      <p:ext uri="{BB962C8B-B14F-4D97-AF65-F5344CB8AC3E}">
        <p14:creationId xmlns:p14="http://schemas.microsoft.com/office/powerpoint/2010/main" val="169964085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56682"/>
            <a:ext cx="8229600" cy="659257"/>
          </a:xfrm>
        </p:spPr>
        <p:txBody>
          <a:bodyPr>
            <a:normAutofit fontScale="90000"/>
          </a:bodyPr>
          <a:lstStyle/>
          <a:p>
            <a:r>
              <a:rPr lang="en-US" dirty="0" smtClean="0">
                <a:latin typeface="Calibri" pitchFamily="34" charset="0"/>
                <a:cs typeface="Calibri" pitchFamily="34" charset="0"/>
              </a:rPr>
              <a:t>Results Summary for QM Courses</a:t>
            </a:r>
            <a:endParaRPr lang="en-US" dirty="0">
              <a:latin typeface="Calibri" pitchFamily="34" charset="0"/>
              <a:cs typeface="Calibri" pitchFamily="34" charset="0"/>
            </a:endParaRPr>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2191153477"/>
              </p:ext>
            </p:extLst>
          </p:nvPr>
        </p:nvGraphicFramePr>
        <p:xfrm>
          <a:off x="122548" y="1215939"/>
          <a:ext cx="8931300" cy="5295462"/>
        </p:xfrm>
        <a:graphic>
          <a:graphicData uri="http://schemas.openxmlformats.org/drawingml/2006/table">
            <a:tbl>
              <a:tblPr bandRow="1">
                <a:tableStyleId>{5940675A-B579-460E-94D1-54222C63F5DA}</a:tableStyleId>
              </a:tblPr>
              <a:tblGrid>
                <a:gridCol w="1616100"/>
                <a:gridCol w="914400"/>
                <a:gridCol w="1300766"/>
                <a:gridCol w="1378040"/>
                <a:gridCol w="1197735"/>
                <a:gridCol w="1313645"/>
                <a:gridCol w="1210614"/>
              </a:tblGrid>
              <a:tr h="217791">
                <a:tc rowSpan="2">
                  <a:txBody>
                    <a:bodyPr/>
                    <a:lstStyle/>
                    <a:p>
                      <a:endParaRPr lang="en-US" sz="1600" b="1" dirty="0" smtClean="0"/>
                    </a:p>
                    <a:p>
                      <a:r>
                        <a:rPr lang="en-US" sz="1600" b="1" dirty="0" smtClean="0"/>
                        <a:t>Independent </a:t>
                      </a:r>
                    </a:p>
                    <a:p>
                      <a:r>
                        <a:rPr lang="en-US" sz="1600" b="1" dirty="0" smtClean="0"/>
                        <a:t>Variables</a:t>
                      </a:r>
                      <a:endParaRPr lang="en-US" sz="1600" b="1" dirty="0">
                        <a:latin typeface="+mn-lt"/>
                        <a:cs typeface="Arial"/>
                      </a:endParaRPr>
                    </a:p>
                  </a:txBody>
                  <a:tcPr/>
                </a:tc>
                <a:tc gridSpan="6">
                  <a:txBody>
                    <a:bodyPr/>
                    <a:lstStyle/>
                    <a:p>
                      <a:pPr algn="ctr"/>
                      <a:r>
                        <a:rPr lang="en-US" sz="1600" b="1" dirty="0" smtClean="0">
                          <a:solidFill>
                            <a:schemeClr val="tx1"/>
                          </a:solidFill>
                          <a:latin typeface="+mn-lt"/>
                          <a:cs typeface="Arial"/>
                        </a:rPr>
                        <a:t>Dependent Variables</a:t>
                      </a:r>
                      <a:endParaRPr lang="en-US" sz="1600" b="1" dirty="0">
                        <a:solidFill>
                          <a:schemeClr val="tx1"/>
                        </a:solidFill>
                        <a:latin typeface="+mn-lt"/>
                        <a:cs typeface="Arial"/>
                      </a:endParaRPr>
                    </a:p>
                  </a:txBody>
                  <a:tcPr/>
                </a:tc>
                <a:tc hMerge="1">
                  <a:txBody>
                    <a:bodyPr/>
                    <a:lstStyle/>
                    <a:p>
                      <a:endParaRPr lang="en-US" sz="1600" b="0" dirty="0">
                        <a:solidFill>
                          <a:srgbClr val="3366FF"/>
                        </a:solidFill>
                        <a:latin typeface="+mn-lt"/>
                        <a:cs typeface="Arial"/>
                      </a:endParaRPr>
                    </a:p>
                  </a:txBody>
                  <a:tcPr/>
                </a:tc>
                <a:tc hMerge="1">
                  <a:txBody>
                    <a:bodyPr/>
                    <a:lstStyle/>
                    <a:p>
                      <a:endParaRPr lang="en-US" sz="1600" b="0" dirty="0">
                        <a:solidFill>
                          <a:srgbClr val="3366FF"/>
                        </a:solidFill>
                        <a:latin typeface="+mn-lt"/>
                        <a:cs typeface="Arial"/>
                      </a:endParaRPr>
                    </a:p>
                  </a:txBody>
                  <a:tcPr/>
                </a:tc>
                <a:tc hMerge="1">
                  <a:txBody>
                    <a:bodyPr/>
                    <a:lstStyle/>
                    <a:p>
                      <a:endParaRPr lang="en-US" sz="1600" b="0" dirty="0">
                        <a:solidFill>
                          <a:srgbClr val="3366FF"/>
                        </a:solidFill>
                        <a:latin typeface="+mn-lt"/>
                        <a:cs typeface="Arial"/>
                      </a:endParaRPr>
                    </a:p>
                  </a:txBody>
                  <a:tcPr/>
                </a:tc>
                <a:tc hMerge="1">
                  <a:txBody>
                    <a:bodyPr/>
                    <a:lstStyle/>
                    <a:p>
                      <a:pPr algn="ctr"/>
                      <a:endParaRPr lang="en-US" sz="1600" b="1" dirty="0">
                        <a:solidFill>
                          <a:schemeClr val="tx1"/>
                        </a:solidFill>
                        <a:latin typeface="+mn-lt"/>
                        <a:cs typeface="Arial"/>
                      </a:endParaRPr>
                    </a:p>
                  </a:txBody>
                  <a:tcPr/>
                </a:tc>
                <a:tc hMerge="1">
                  <a:txBody>
                    <a:bodyPr/>
                    <a:lstStyle/>
                    <a:p>
                      <a:pPr algn="ctr"/>
                      <a:endParaRPr lang="en-US" sz="1600" b="1" dirty="0">
                        <a:solidFill>
                          <a:schemeClr val="tx1"/>
                        </a:solidFill>
                        <a:latin typeface="+mn-lt"/>
                        <a:cs typeface="Arial"/>
                      </a:endParaRPr>
                    </a:p>
                  </a:txBody>
                  <a:tcPr/>
                </a:tc>
              </a:tr>
              <a:tr h="631339">
                <a:tc vMerge="1">
                  <a:txBody>
                    <a:bodyPr/>
                    <a:lstStyle/>
                    <a:p>
                      <a:endParaRPr lang="en-US" sz="1600" b="0" dirty="0">
                        <a:latin typeface="+mn-lt"/>
                        <a:cs typeface="Arial"/>
                      </a:endParaRPr>
                    </a:p>
                  </a:txBody>
                  <a:tcPr/>
                </a:tc>
                <a:tc>
                  <a:txBody>
                    <a:bodyPr/>
                    <a:lstStyle/>
                    <a:p>
                      <a:pPr algn="ctr"/>
                      <a:r>
                        <a:rPr lang="en-US" sz="1500" b="1" dirty="0" smtClean="0">
                          <a:solidFill>
                            <a:srgbClr val="0000FF"/>
                          </a:solidFill>
                        </a:rPr>
                        <a:t>Exp.</a:t>
                      </a:r>
                      <a:r>
                        <a:rPr lang="en-US" sz="1500" b="1" baseline="0" dirty="0" smtClean="0">
                          <a:solidFill>
                            <a:srgbClr val="0000FF"/>
                          </a:solidFill>
                        </a:rPr>
                        <a:t> </a:t>
                      </a:r>
                      <a:r>
                        <a:rPr lang="en-US" sz="1500" b="1" dirty="0" smtClean="0">
                          <a:solidFill>
                            <a:srgbClr val="0000FF"/>
                          </a:solidFill>
                        </a:rPr>
                        <a:t>Grade</a:t>
                      </a:r>
                      <a:endParaRPr lang="en-US" sz="1500" b="1" dirty="0">
                        <a:solidFill>
                          <a:srgbClr val="0000FF"/>
                        </a:solidFill>
                        <a:latin typeface="+mn-lt"/>
                        <a:cs typeface="Arial"/>
                      </a:endParaRPr>
                    </a:p>
                  </a:txBody>
                  <a:tcPr/>
                </a:tc>
                <a:tc>
                  <a:txBody>
                    <a:bodyPr/>
                    <a:lstStyle/>
                    <a:p>
                      <a:pPr algn="ctr"/>
                      <a:r>
                        <a:rPr lang="en-US" sz="1500" b="1" dirty="0" smtClean="0">
                          <a:solidFill>
                            <a:srgbClr val="0000FF"/>
                          </a:solidFill>
                        </a:rPr>
                        <a:t>Overall OL Interaction</a:t>
                      </a:r>
                      <a:endParaRPr lang="en-US" sz="1500" b="1" dirty="0">
                        <a:solidFill>
                          <a:srgbClr val="0000FF"/>
                        </a:solidFill>
                        <a:latin typeface="+mn-lt"/>
                        <a:cs typeface="Arial"/>
                      </a:endParaRPr>
                    </a:p>
                  </a:txBody>
                  <a:tcPr/>
                </a:tc>
                <a:tc>
                  <a:txBody>
                    <a:bodyPr/>
                    <a:lstStyle/>
                    <a:p>
                      <a:pPr algn="ctr"/>
                      <a:r>
                        <a:rPr lang="en-US" sz="1500" b="1" dirty="0" smtClean="0">
                          <a:solidFill>
                            <a:srgbClr val="0000FF"/>
                          </a:solidFill>
                        </a:rPr>
                        <a:t>Sense of Community</a:t>
                      </a:r>
                      <a:endParaRPr lang="en-US" sz="1500" b="1" dirty="0">
                        <a:solidFill>
                          <a:srgbClr val="0000FF"/>
                        </a:solidFill>
                        <a:latin typeface="+mn-lt"/>
                        <a:cs typeface="Arial"/>
                      </a:endParaRPr>
                    </a:p>
                  </a:txBody>
                  <a:tcPr/>
                </a:tc>
                <a:tc>
                  <a:txBody>
                    <a:bodyPr/>
                    <a:lstStyle/>
                    <a:p>
                      <a:pPr algn="ctr"/>
                      <a:r>
                        <a:rPr lang="en-US" sz="1500" b="1" dirty="0" smtClean="0">
                          <a:solidFill>
                            <a:srgbClr val="0000FF"/>
                          </a:solidFill>
                        </a:rPr>
                        <a:t>Quality of OL Posts</a:t>
                      </a:r>
                      <a:endParaRPr lang="en-US" sz="1500" b="1" dirty="0">
                        <a:solidFill>
                          <a:srgbClr val="0000FF"/>
                        </a:solidFill>
                        <a:latin typeface="+mn-lt"/>
                        <a:cs typeface="Arial"/>
                      </a:endParaRPr>
                    </a:p>
                  </a:txBody>
                  <a:tcPr/>
                </a:tc>
                <a:tc>
                  <a:txBody>
                    <a:bodyPr/>
                    <a:lstStyle/>
                    <a:p>
                      <a:pPr algn="ctr"/>
                      <a:r>
                        <a:rPr lang="en-US" sz="1500" b="1" dirty="0" smtClean="0">
                          <a:solidFill>
                            <a:srgbClr val="0000FF"/>
                          </a:solidFill>
                          <a:latin typeface="+mn-lt"/>
                          <a:cs typeface="Arial"/>
                        </a:rPr>
                        <a:t>Technology</a:t>
                      </a:r>
                      <a:endParaRPr lang="en-US" sz="1500" b="1" dirty="0">
                        <a:solidFill>
                          <a:srgbClr val="0000FF"/>
                        </a:solidFill>
                        <a:latin typeface="+mn-lt"/>
                        <a:cs typeface="Arial"/>
                      </a:endParaRPr>
                    </a:p>
                  </a:txBody>
                  <a:tcPr/>
                </a:tc>
                <a:tc>
                  <a:txBody>
                    <a:bodyPr/>
                    <a:lstStyle/>
                    <a:p>
                      <a:pPr algn="ctr"/>
                      <a:r>
                        <a:rPr lang="en-US" sz="1500" b="1" dirty="0" smtClean="0">
                          <a:solidFill>
                            <a:srgbClr val="0000FF"/>
                          </a:solidFill>
                          <a:latin typeface="+mn-lt"/>
                          <a:cs typeface="Arial"/>
                        </a:rPr>
                        <a:t>LMX-7</a:t>
                      </a:r>
                      <a:endParaRPr lang="en-US" sz="1500" b="1" dirty="0">
                        <a:solidFill>
                          <a:srgbClr val="0000FF"/>
                        </a:solidFill>
                        <a:latin typeface="+mn-lt"/>
                        <a:cs typeface="Arial"/>
                      </a:endParaRPr>
                    </a:p>
                  </a:txBody>
                  <a:tcPr/>
                </a:tc>
              </a:tr>
              <a:tr h="585750">
                <a:tc>
                  <a:txBody>
                    <a:bodyPr/>
                    <a:lstStyle/>
                    <a:p>
                      <a:r>
                        <a:rPr lang="en-US" sz="1500" b="1" dirty="0" smtClean="0">
                          <a:solidFill>
                            <a:srgbClr val="660066"/>
                          </a:solidFill>
                        </a:rPr>
                        <a:t>Age</a:t>
                      </a:r>
                      <a:endParaRPr lang="en-US" sz="1500" b="1" dirty="0">
                        <a:solidFill>
                          <a:srgbClr val="660066"/>
                        </a:solidFill>
                        <a:latin typeface="+mn-lt"/>
                        <a:cs typeface="Arial"/>
                      </a:endParaRPr>
                    </a:p>
                  </a:txBody>
                  <a:tcPr/>
                </a:tc>
                <a:tc>
                  <a:txBody>
                    <a:bodyPr/>
                    <a:lstStyle/>
                    <a:p>
                      <a:endParaRPr lang="en-US" sz="1500" b="1" dirty="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r>
              <a:tr h="631064">
                <a:tc>
                  <a:txBody>
                    <a:bodyPr/>
                    <a:lstStyle/>
                    <a:p>
                      <a:r>
                        <a:rPr lang="en-US" sz="1500" b="1" dirty="0" smtClean="0">
                          <a:solidFill>
                            <a:srgbClr val="660066"/>
                          </a:solidFill>
                          <a:latin typeface="+mn-lt"/>
                          <a:cs typeface="Arial"/>
                        </a:rPr>
                        <a:t>Gender</a:t>
                      </a:r>
                      <a:endParaRPr lang="en-US" sz="1500" b="1" dirty="0">
                        <a:solidFill>
                          <a:srgbClr val="660066"/>
                        </a:solidFill>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dirty="0" smtClean="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r>
              <a:tr h="656823">
                <a:tc>
                  <a:txBody>
                    <a:bodyPr/>
                    <a:lstStyle/>
                    <a:p>
                      <a:r>
                        <a:rPr lang="en-US" sz="1500" b="1" dirty="0" smtClean="0">
                          <a:solidFill>
                            <a:srgbClr val="660066"/>
                          </a:solidFill>
                          <a:latin typeface="+mn-lt"/>
                          <a:cs typeface="Arial"/>
                        </a:rPr>
                        <a:t>Ethnicity</a:t>
                      </a:r>
                      <a:endParaRPr lang="en-US" sz="1500" b="1" dirty="0">
                        <a:solidFill>
                          <a:srgbClr val="660066"/>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r>
              <a:tr h="818402">
                <a:tc>
                  <a:txBody>
                    <a:bodyPr/>
                    <a:lstStyle/>
                    <a:p>
                      <a:r>
                        <a:rPr lang="en-US" sz="1500" b="1" dirty="0" smtClean="0">
                          <a:solidFill>
                            <a:srgbClr val="660066"/>
                          </a:solidFill>
                        </a:rPr>
                        <a:t>Number of Courses</a:t>
                      </a:r>
                      <a:r>
                        <a:rPr lang="en-US" sz="1500" b="1" baseline="0" dirty="0" smtClean="0">
                          <a:solidFill>
                            <a:srgbClr val="660066"/>
                          </a:solidFill>
                        </a:rPr>
                        <a:t> taken in the past</a:t>
                      </a:r>
                      <a:endParaRPr lang="en-US" sz="1500" b="1" dirty="0">
                        <a:solidFill>
                          <a:srgbClr val="660066"/>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a:t>
                      </a:r>
                      <a:r>
                        <a:rPr lang="pt-BR" sz="1500" b="1" baseline="0" dirty="0" smtClean="0"/>
                        <a:t> </a:t>
                      </a:r>
                      <a:r>
                        <a:rPr lang="pt-BR" sz="1500" b="1" dirty="0" smtClean="0">
                          <a:solidFill>
                            <a:srgbClr val="FF0000"/>
                          </a:solidFill>
                        </a:rPr>
                        <a:t>.068</a:t>
                      </a:r>
                    </a:p>
                    <a:p>
                      <a:r>
                        <a:rPr lang="en-US" sz="1500" b="1" dirty="0" smtClean="0"/>
                        <a:t>β = </a:t>
                      </a:r>
                      <a:r>
                        <a:rPr lang="en-US" sz="1500" b="1" dirty="0" smtClean="0">
                          <a:solidFill>
                            <a:srgbClr val="FF0000"/>
                          </a:solidFill>
                        </a:rPr>
                        <a:t>-0.240</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i="1" baseline="0" dirty="0" smtClean="0"/>
                        <a:t>r</a:t>
                      </a:r>
                      <a:r>
                        <a:rPr lang="en-US" sz="1500" b="1" i="1" baseline="-25000" dirty="0" smtClean="0"/>
                        <a:t>p</a:t>
                      </a:r>
                      <a:r>
                        <a:rPr lang="en-US" sz="1500" b="1" dirty="0" smtClean="0"/>
                        <a:t> =</a:t>
                      </a:r>
                      <a:r>
                        <a:rPr lang="en-US" sz="1500" b="1" dirty="0" smtClean="0">
                          <a:solidFill>
                            <a:srgbClr val="FF0000"/>
                          </a:solidFill>
                          <a:effectLst/>
                        </a:rPr>
                        <a:t> -0.242</a:t>
                      </a:r>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.117</a:t>
                      </a:r>
                    </a:p>
                    <a:p>
                      <a:r>
                        <a:rPr lang="en-US" sz="1500" b="1" dirty="0" smtClean="0"/>
                        <a:t>β = </a:t>
                      </a:r>
                      <a:r>
                        <a:rPr lang="en-US" sz="1500" b="1" dirty="0" smtClean="0">
                          <a:solidFill>
                            <a:srgbClr val="FF0000"/>
                          </a:solidFill>
                        </a:rPr>
                        <a:t>-0.261</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-0.216</a:t>
                      </a:r>
                      <a:endParaRPr lang="en-US" sz="1500" b="1" dirty="0" smtClean="0">
                        <a:solidFill>
                          <a:srgbClr val="FF0000"/>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.061</a:t>
                      </a:r>
                    </a:p>
                    <a:p>
                      <a:r>
                        <a:rPr lang="en-US" sz="1500" b="1" dirty="0" smtClean="0"/>
                        <a:t>β = </a:t>
                      </a:r>
                      <a:r>
                        <a:rPr lang="en-US" sz="1500" b="1" dirty="0" smtClean="0">
                          <a:solidFill>
                            <a:srgbClr val="FF0000"/>
                          </a:solidFill>
                        </a:rPr>
                        <a:t>-0.235</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-0.133</a:t>
                      </a:r>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.077</a:t>
                      </a:r>
                    </a:p>
                    <a:p>
                      <a:r>
                        <a:rPr lang="en-US" sz="1500" b="1" dirty="0" smtClean="0"/>
                        <a:t>β = </a:t>
                      </a:r>
                      <a:r>
                        <a:rPr lang="en-US" sz="1500" b="1" dirty="0" smtClean="0">
                          <a:solidFill>
                            <a:srgbClr val="FF0000"/>
                          </a:solidFill>
                        </a:rPr>
                        <a:t>-0.237</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-0.127</a:t>
                      </a:r>
                      <a:endParaRPr lang="en-US" sz="1500" b="1" dirty="0" smtClean="0">
                        <a:solidFill>
                          <a:srgbClr val="FF0000"/>
                        </a:solidFill>
                        <a:latin typeface="+mn-lt"/>
                        <a:cs typeface="Arial"/>
                      </a:endParaRPr>
                    </a:p>
                  </a:txBody>
                  <a:tcPr/>
                </a:tc>
              </a:tr>
              <a:tr h="818402">
                <a:tc>
                  <a:txBody>
                    <a:bodyPr/>
                    <a:lstStyle/>
                    <a:p>
                      <a:r>
                        <a:rPr lang="en-US" sz="1500" b="1" dirty="0" smtClean="0">
                          <a:solidFill>
                            <a:srgbClr val="660066"/>
                          </a:solidFill>
                        </a:rPr>
                        <a:t>Number</a:t>
                      </a:r>
                      <a:r>
                        <a:rPr lang="en-US" sz="1500" b="1" baseline="0" dirty="0" smtClean="0">
                          <a:solidFill>
                            <a:srgbClr val="660066"/>
                          </a:solidFill>
                        </a:rPr>
                        <a:t> of Courses this Semester</a:t>
                      </a:r>
                      <a:endParaRPr lang="en-US" sz="1500" b="1" dirty="0">
                        <a:solidFill>
                          <a:srgbClr val="660066"/>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.117</a:t>
                      </a:r>
                    </a:p>
                    <a:p>
                      <a:r>
                        <a:rPr lang="en-US" sz="1500" b="1" dirty="0" smtClean="0"/>
                        <a:t>β = </a:t>
                      </a:r>
                      <a:r>
                        <a:rPr lang="en-US" sz="1500" b="1" dirty="0" smtClean="0">
                          <a:solidFill>
                            <a:srgbClr val="FF0000"/>
                          </a:solidFill>
                        </a:rPr>
                        <a:t>0.259</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i="1" baseline="0" dirty="0" smtClean="0"/>
                        <a:t>r</a:t>
                      </a:r>
                      <a:r>
                        <a:rPr lang="en-US" sz="1500" b="1" i="1" baseline="-25000" dirty="0" smtClean="0"/>
                        <a:t>p</a:t>
                      </a:r>
                      <a:r>
                        <a:rPr lang="en-US" sz="1500" b="1" dirty="0" smtClean="0"/>
                        <a:t> =</a:t>
                      </a:r>
                      <a:r>
                        <a:rPr lang="en-US" sz="1500" b="1" dirty="0" smtClean="0">
                          <a:solidFill>
                            <a:srgbClr val="FF0000"/>
                          </a:solidFill>
                          <a:effectLst/>
                        </a:rPr>
                        <a:t> 0.216</a:t>
                      </a:r>
                      <a:endParaRPr lang="en-US" sz="1500" b="1" dirty="0" smtClean="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r>
              <a:tr h="818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008000"/>
                          </a:solidFill>
                        </a:rPr>
                        <a:t>QM General Standard 5</a:t>
                      </a:r>
                    </a:p>
                  </a:txBody>
                  <a:tcPr/>
                </a:tc>
                <a:tc>
                  <a:txBody>
                    <a:bodyPr/>
                    <a:lstStyle/>
                    <a:p>
                      <a:endParaRPr lang="en-US" sz="1500" b="1" dirty="0">
                        <a:solidFill>
                          <a:schemeClr val="tx1"/>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.277</a:t>
                      </a:r>
                    </a:p>
                    <a:p>
                      <a:r>
                        <a:rPr lang="en-US" sz="1500" b="1" dirty="0" smtClean="0"/>
                        <a:t>β = </a:t>
                      </a:r>
                      <a:r>
                        <a:rPr lang="en-US" sz="1500" b="1" dirty="0" smtClean="0">
                          <a:solidFill>
                            <a:srgbClr val="FF0000"/>
                          </a:solidFill>
                        </a:rPr>
                        <a:t>0.576</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0.586</a:t>
                      </a:r>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.188</a:t>
                      </a:r>
                    </a:p>
                    <a:p>
                      <a:r>
                        <a:rPr lang="en-US" sz="1500" b="1" dirty="0" smtClean="0"/>
                        <a:t>β = </a:t>
                      </a:r>
                      <a:r>
                        <a:rPr lang="en-US" sz="1500" b="1" dirty="0" smtClean="0">
                          <a:solidFill>
                            <a:srgbClr val="FF0000"/>
                          </a:solidFill>
                        </a:rPr>
                        <a:t>0.474</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i="1" baseline="0" dirty="0" smtClean="0"/>
                        <a:t>r</a:t>
                      </a:r>
                      <a:r>
                        <a:rPr lang="en-US" sz="1500" b="1" i="1" baseline="-25000" dirty="0" smtClean="0"/>
                        <a:t>p</a:t>
                      </a:r>
                      <a:r>
                        <a:rPr lang="en-US" sz="1500" b="1" dirty="0" smtClean="0"/>
                        <a:t> =</a:t>
                      </a:r>
                      <a:r>
                        <a:rPr lang="en-US" sz="1500" b="1" dirty="0" smtClean="0">
                          <a:solidFill>
                            <a:srgbClr val="FF0000"/>
                          </a:solidFill>
                          <a:effectLst/>
                        </a:rPr>
                        <a:t> 0.492</a:t>
                      </a:r>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.198</a:t>
                      </a:r>
                    </a:p>
                    <a:p>
                      <a:r>
                        <a:rPr lang="en-US" sz="1500" b="1" dirty="0" smtClean="0"/>
                        <a:t>β = </a:t>
                      </a:r>
                      <a:r>
                        <a:rPr lang="en-US" sz="1500" b="1" dirty="0" smtClean="0">
                          <a:solidFill>
                            <a:srgbClr val="FF0000"/>
                          </a:solidFill>
                        </a:rPr>
                        <a:t>0.486</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i="1" baseline="0" dirty="0" smtClean="0"/>
                        <a:t>r</a:t>
                      </a:r>
                      <a:r>
                        <a:rPr lang="en-US" sz="1500" b="1" i="1" baseline="-25000" dirty="0" smtClean="0"/>
                        <a:t>p</a:t>
                      </a:r>
                      <a:r>
                        <a:rPr lang="en-US" sz="1500" b="1" dirty="0" smtClean="0"/>
                        <a:t> =</a:t>
                      </a:r>
                      <a:r>
                        <a:rPr lang="en-US" sz="1500" b="1" dirty="0" smtClean="0">
                          <a:solidFill>
                            <a:srgbClr val="FF0000"/>
                          </a:solidFill>
                          <a:effectLst/>
                        </a:rPr>
                        <a:t> 0.486</a:t>
                      </a:r>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a:t>
                      </a:r>
                      <a:r>
                        <a:rPr lang="pt-BR" sz="1500" b="1" dirty="0" smtClean="0">
                          <a:solidFill>
                            <a:srgbClr val="FF0000"/>
                          </a:solidFill>
                        </a:rPr>
                        <a:t>.068</a:t>
                      </a:r>
                    </a:p>
                    <a:p>
                      <a:r>
                        <a:rPr lang="en-US" sz="1500" b="1" dirty="0" smtClean="0"/>
                        <a:t>β = </a:t>
                      </a:r>
                      <a:r>
                        <a:rPr lang="en-US" sz="1500" b="1" dirty="0" smtClean="0">
                          <a:solidFill>
                            <a:srgbClr val="FF0000"/>
                          </a:solidFill>
                        </a:rPr>
                        <a:t>0.284</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0.361</a:t>
                      </a:r>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a:t>
                      </a:r>
                      <a:r>
                        <a:rPr lang="pt-BR" sz="1500" b="1" dirty="0" smtClean="0">
                          <a:solidFill>
                            <a:srgbClr val="FF0000"/>
                          </a:solidFill>
                        </a:rPr>
                        <a:t>.307</a:t>
                      </a:r>
                    </a:p>
                    <a:p>
                      <a:r>
                        <a:rPr lang="en-US" sz="1500" b="1" dirty="0" smtClean="0"/>
                        <a:t>β = </a:t>
                      </a:r>
                      <a:r>
                        <a:rPr lang="en-US" sz="1500" b="1" dirty="0" smtClean="0">
                          <a:solidFill>
                            <a:srgbClr val="FF0000"/>
                          </a:solidFill>
                        </a:rPr>
                        <a:t>0.605</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0.609</a:t>
                      </a:r>
                      <a:endParaRPr lang="en-US" sz="1500" b="1" dirty="0" smtClean="0">
                        <a:solidFill>
                          <a:srgbClr val="FF0000"/>
                        </a:solidFill>
                        <a:latin typeface="+mn-lt"/>
                        <a:cs typeface="Arial"/>
                      </a:endParaRPr>
                    </a:p>
                  </a:txBody>
                  <a:tcPr/>
                </a:tc>
              </a:tr>
            </a:tbl>
          </a:graphicData>
        </a:graphic>
      </p:graphicFrame>
    </p:spTree>
    <p:extLst>
      <p:ext uri="{BB962C8B-B14F-4D97-AF65-F5344CB8AC3E}">
        <p14:creationId xmlns:p14="http://schemas.microsoft.com/office/powerpoint/2010/main" val="3432365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data</a:t>
            </a:r>
            <a:endParaRPr lang="en-US" dirty="0"/>
          </a:p>
        </p:txBody>
      </p:sp>
      <p:sp>
        <p:nvSpPr>
          <p:cNvPr id="3" name="Content Placeholder 2"/>
          <p:cNvSpPr>
            <a:spLocks noGrp="1"/>
          </p:cNvSpPr>
          <p:nvPr>
            <p:ph idx="1"/>
          </p:nvPr>
        </p:nvSpPr>
        <p:spPr/>
        <p:txBody>
          <a:bodyPr>
            <a:normAutofit fontScale="92500"/>
          </a:bodyPr>
          <a:lstStyle/>
          <a:p>
            <a:r>
              <a:rPr lang="en-US" dirty="0"/>
              <a:t>Survey collected data on demographics</a:t>
            </a:r>
          </a:p>
          <a:p>
            <a:r>
              <a:rPr lang="en-US" dirty="0"/>
              <a:t>Although we collected data on student activity within the course, the activity was not tied to the individual student responses. So, the data applied to all students, not just those that responded to the survey </a:t>
            </a:r>
          </a:p>
          <a:p>
            <a:r>
              <a:rPr lang="en-US" dirty="0"/>
              <a:t>We wanted to compare student &amp; reviewer perceptions on the quality standards in the rubric. </a:t>
            </a:r>
          </a:p>
          <a:p>
            <a:r>
              <a:rPr lang="en-US" dirty="0"/>
              <a:t>We compared students opinions on the course quality standards before and after redevelopment and by course</a:t>
            </a:r>
          </a:p>
          <a:p>
            <a:endParaRPr lang="en-US" dirty="0"/>
          </a:p>
        </p:txBody>
      </p:sp>
    </p:spTree>
    <p:extLst>
      <p:ext uri="{BB962C8B-B14F-4D97-AF65-F5344CB8AC3E}">
        <p14:creationId xmlns:p14="http://schemas.microsoft.com/office/powerpoint/2010/main" val="15675953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56682"/>
            <a:ext cx="8229600" cy="659257"/>
          </a:xfrm>
        </p:spPr>
        <p:txBody>
          <a:bodyPr>
            <a:normAutofit fontScale="90000"/>
          </a:bodyPr>
          <a:lstStyle/>
          <a:p>
            <a:r>
              <a:rPr lang="en-US" dirty="0" smtClean="0">
                <a:latin typeface="Calibri" pitchFamily="34" charset="0"/>
                <a:cs typeface="Calibri" pitchFamily="34" charset="0"/>
              </a:rPr>
              <a:t>Results Summary for non-QM Courses</a:t>
            </a:r>
            <a:endParaRPr lang="en-US" dirty="0">
              <a:latin typeface="Calibri" pitchFamily="34" charset="0"/>
              <a:cs typeface="Calibri" pitchFamily="34" charset="0"/>
            </a:endParaRPr>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1524043116"/>
              </p:ext>
            </p:extLst>
          </p:nvPr>
        </p:nvGraphicFramePr>
        <p:xfrm>
          <a:off x="83911" y="1202260"/>
          <a:ext cx="8995694" cy="5441638"/>
        </p:xfrm>
        <a:graphic>
          <a:graphicData uri="http://schemas.openxmlformats.org/drawingml/2006/table">
            <a:tbl>
              <a:tblPr bandRow="1">
                <a:tableStyleId>{5940675A-B579-460E-94D1-54222C63F5DA}</a:tableStyleId>
              </a:tblPr>
              <a:tblGrid>
                <a:gridCol w="1616100"/>
                <a:gridCol w="914400"/>
                <a:gridCol w="1300766"/>
                <a:gridCol w="1378040"/>
                <a:gridCol w="1275008"/>
                <a:gridCol w="1146220"/>
                <a:gridCol w="1365160"/>
              </a:tblGrid>
              <a:tr h="217791">
                <a:tc rowSpan="2">
                  <a:txBody>
                    <a:bodyPr/>
                    <a:lstStyle/>
                    <a:p>
                      <a:endParaRPr lang="en-US" sz="1600" b="1" dirty="0" smtClean="0"/>
                    </a:p>
                    <a:p>
                      <a:r>
                        <a:rPr lang="en-US" sz="1600" b="1" dirty="0" smtClean="0"/>
                        <a:t>Independent </a:t>
                      </a:r>
                    </a:p>
                    <a:p>
                      <a:r>
                        <a:rPr lang="en-US" sz="1600" b="1" dirty="0" smtClean="0"/>
                        <a:t>Variables</a:t>
                      </a:r>
                      <a:endParaRPr lang="en-US" sz="1600" b="1" dirty="0">
                        <a:latin typeface="+mn-lt"/>
                        <a:cs typeface="Arial"/>
                      </a:endParaRPr>
                    </a:p>
                  </a:txBody>
                  <a:tcPr/>
                </a:tc>
                <a:tc gridSpan="6">
                  <a:txBody>
                    <a:bodyPr/>
                    <a:lstStyle/>
                    <a:p>
                      <a:pPr algn="ctr"/>
                      <a:r>
                        <a:rPr lang="en-US" sz="1600" b="1" dirty="0" smtClean="0">
                          <a:solidFill>
                            <a:schemeClr val="tx1"/>
                          </a:solidFill>
                          <a:latin typeface="+mn-lt"/>
                          <a:cs typeface="Arial"/>
                        </a:rPr>
                        <a:t>Dependent Variables</a:t>
                      </a:r>
                      <a:endParaRPr lang="en-US" sz="1600" b="1" dirty="0">
                        <a:solidFill>
                          <a:schemeClr val="tx1"/>
                        </a:solidFill>
                        <a:latin typeface="+mn-lt"/>
                        <a:cs typeface="Arial"/>
                      </a:endParaRPr>
                    </a:p>
                  </a:txBody>
                  <a:tcPr/>
                </a:tc>
                <a:tc hMerge="1">
                  <a:txBody>
                    <a:bodyPr/>
                    <a:lstStyle/>
                    <a:p>
                      <a:endParaRPr lang="en-US" sz="1600" b="0" dirty="0">
                        <a:solidFill>
                          <a:srgbClr val="3366FF"/>
                        </a:solidFill>
                        <a:latin typeface="+mn-lt"/>
                        <a:cs typeface="Arial"/>
                      </a:endParaRPr>
                    </a:p>
                  </a:txBody>
                  <a:tcPr/>
                </a:tc>
                <a:tc hMerge="1">
                  <a:txBody>
                    <a:bodyPr/>
                    <a:lstStyle/>
                    <a:p>
                      <a:endParaRPr lang="en-US" sz="1600" b="0" dirty="0">
                        <a:solidFill>
                          <a:srgbClr val="3366FF"/>
                        </a:solidFill>
                        <a:latin typeface="+mn-lt"/>
                        <a:cs typeface="Arial"/>
                      </a:endParaRPr>
                    </a:p>
                  </a:txBody>
                  <a:tcPr/>
                </a:tc>
                <a:tc hMerge="1">
                  <a:txBody>
                    <a:bodyPr/>
                    <a:lstStyle/>
                    <a:p>
                      <a:endParaRPr lang="en-US" sz="1600" b="0" dirty="0">
                        <a:solidFill>
                          <a:srgbClr val="3366FF"/>
                        </a:solidFill>
                        <a:latin typeface="+mn-lt"/>
                        <a:cs typeface="Arial"/>
                      </a:endParaRPr>
                    </a:p>
                  </a:txBody>
                  <a:tcPr/>
                </a:tc>
                <a:tc hMerge="1">
                  <a:txBody>
                    <a:bodyPr/>
                    <a:lstStyle/>
                    <a:p>
                      <a:pPr algn="ctr"/>
                      <a:endParaRPr lang="en-US" sz="1600" b="1" dirty="0">
                        <a:solidFill>
                          <a:schemeClr val="tx1"/>
                        </a:solidFill>
                        <a:latin typeface="+mn-lt"/>
                        <a:cs typeface="Arial"/>
                      </a:endParaRPr>
                    </a:p>
                  </a:txBody>
                  <a:tcPr/>
                </a:tc>
                <a:tc hMerge="1">
                  <a:txBody>
                    <a:bodyPr/>
                    <a:lstStyle/>
                    <a:p>
                      <a:pPr algn="ctr"/>
                      <a:endParaRPr lang="en-US" sz="1600" b="1" dirty="0">
                        <a:solidFill>
                          <a:schemeClr val="tx1"/>
                        </a:solidFill>
                        <a:latin typeface="+mn-lt"/>
                        <a:cs typeface="Arial"/>
                      </a:endParaRPr>
                    </a:p>
                  </a:txBody>
                  <a:tcPr/>
                </a:tc>
              </a:tr>
              <a:tr h="631339">
                <a:tc vMerge="1">
                  <a:txBody>
                    <a:bodyPr/>
                    <a:lstStyle/>
                    <a:p>
                      <a:endParaRPr lang="en-US" sz="1600" b="0" dirty="0">
                        <a:latin typeface="+mn-lt"/>
                        <a:cs typeface="Arial"/>
                      </a:endParaRPr>
                    </a:p>
                  </a:txBody>
                  <a:tcPr/>
                </a:tc>
                <a:tc>
                  <a:txBody>
                    <a:bodyPr/>
                    <a:lstStyle/>
                    <a:p>
                      <a:pPr algn="ctr"/>
                      <a:r>
                        <a:rPr lang="en-US" sz="1500" b="1" dirty="0" smtClean="0">
                          <a:solidFill>
                            <a:srgbClr val="0000FF"/>
                          </a:solidFill>
                        </a:rPr>
                        <a:t>Exp.</a:t>
                      </a:r>
                      <a:r>
                        <a:rPr lang="en-US" sz="1500" b="1" baseline="0" dirty="0" smtClean="0">
                          <a:solidFill>
                            <a:srgbClr val="0000FF"/>
                          </a:solidFill>
                        </a:rPr>
                        <a:t> </a:t>
                      </a:r>
                      <a:r>
                        <a:rPr lang="en-US" sz="1500" b="1" dirty="0" smtClean="0">
                          <a:solidFill>
                            <a:srgbClr val="0000FF"/>
                          </a:solidFill>
                        </a:rPr>
                        <a:t>Grade</a:t>
                      </a:r>
                      <a:endParaRPr lang="en-US" sz="1500" b="1" dirty="0">
                        <a:solidFill>
                          <a:srgbClr val="0000FF"/>
                        </a:solidFill>
                        <a:latin typeface="+mn-lt"/>
                        <a:cs typeface="Arial"/>
                      </a:endParaRPr>
                    </a:p>
                  </a:txBody>
                  <a:tcPr/>
                </a:tc>
                <a:tc>
                  <a:txBody>
                    <a:bodyPr/>
                    <a:lstStyle/>
                    <a:p>
                      <a:pPr algn="ctr"/>
                      <a:r>
                        <a:rPr lang="en-US" sz="1500" b="1" dirty="0" smtClean="0">
                          <a:solidFill>
                            <a:srgbClr val="0000FF"/>
                          </a:solidFill>
                        </a:rPr>
                        <a:t>Overall OL Interaction</a:t>
                      </a:r>
                      <a:endParaRPr lang="en-US" sz="1500" b="1" dirty="0">
                        <a:solidFill>
                          <a:srgbClr val="0000FF"/>
                        </a:solidFill>
                        <a:latin typeface="+mn-lt"/>
                        <a:cs typeface="Arial"/>
                      </a:endParaRPr>
                    </a:p>
                  </a:txBody>
                  <a:tcPr/>
                </a:tc>
                <a:tc>
                  <a:txBody>
                    <a:bodyPr/>
                    <a:lstStyle/>
                    <a:p>
                      <a:pPr algn="ctr"/>
                      <a:r>
                        <a:rPr lang="en-US" sz="1500" b="1" dirty="0" smtClean="0">
                          <a:solidFill>
                            <a:srgbClr val="0000FF"/>
                          </a:solidFill>
                        </a:rPr>
                        <a:t>Sense of Community</a:t>
                      </a:r>
                      <a:endParaRPr lang="en-US" sz="1500" b="1" dirty="0">
                        <a:solidFill>
                          <a:srgbClr val="0000FF"/>
                        </a:solidFill>
                        <a:latin typeface="+mn-lt"/>
                        <a:cs typeface="Arial"/>
                      </a:endParaRPr>
                    </a:p>
                  </a:txBody>
                  <a:tcPr/>
                </a:tc>
                <a:tc>
                  <a:txBody>
                    <a:bodyPr/>
                    <a:lstStyle/>
                    <a:p>
                      <a:pPr algn="ctr"/>
                      <a:r>
                        <a:rPr lang="en-US" sz="1500" b="1" dirty="0" smtClean="0">
                          <a:solidFill>
                            <a:srgbClr val="0000FF"/>
                          </a:solidFill>
                        </a:rPr>
                        <a:t>Quality of OL Posts</a:t>
                      </a:r>
                      <a:endParaRPr lang="en-US" sz="1500" b="1" dirty="0">
                        <a:solidFill>
                          <a:srgbClr val="0000FF"/>
                        </a:solidFill>
                        <a:latin typeface="+mn-lt"/>
                        <a:cs typeface="Arial"/>
                      </a:endParaRPr>
                    </a:p>
                  </a:txBody>
                  <a:tcPr/>
                </a:tc>
                <a:tc>
                  <a:txBody>
                    <a:bodyPr/>
                    <a:lstStyle/>
                    <a:p>
                      <a:pPr algn="ctr"/>
                      <a:r>
                        <a:rPr lang="en-US" sz="1500" b="1" dirty="0" smtClean="0">
                          <a:solidFill>
                            <a:srgbClr val="0000FF"/>
                          </a:solidFill>
                          <a:latin typeface="+mn-lt"/>
                          <a:cs typeface="Arial"/>
                        </a:rPr>
                        <a:t>Technology</a:t>
                      </a:r>
                      <a:endParaRPr lang="en-US" sz="1500" b="1" dirty="0">
                        <a:solidFill>
                          <a:srgbClr val="0000FF"/>
                        </a:solidFill>
                        <a:latin typeface="+mn-lt"/>
                        <a:cs typeface="Arial"/>
                      </a:endParaRPr>
                    </a:p>
                  </a:txBody>
                  <a:tcPr/>
                </a:tc>
                <a:tc>
                  <a:txBody>
                    <a:bodyPr/>
                    <a:lstStyle/>
                    <a:p>
                      <a:pPr algn="ctr"/>
                      <a:r>
                        <a:rPr lang="en-US" sz="1500" b="1" dirty="0" smtClean="0">
                          <a:solidFill>
                            <a:srgbClr val="0000FF"/>
                          </a:solidFill>
                          <a:latin typeface="+mn-lt"/>
                          <a:cs typeface="Arial"/>
                        </a:rPr>
                        <a:t>LMX-7</a:t>
                      </a:r>
                      <a:endParaRPr lang="en-US" sz="1500" b="1" dirty="0">
                        <a:solidFill>
                          <a:srgbClr val="0000FF"/>
                        </a:solidFill>
                        <a:latin typeface="+mn-lt"/>
                        <a:cs typeface="Arial"/>
                      </a:endParaRPr>
                    </a:p>
                  </a:txBody>
                  <a:tcPr/>
                </a:tc>
              </a:tr>
              <a:tr h="585750">
                <a:tc>
                  <a:txBody>
                    <a:bodyPr/>
                    <a:lstStyle/>
                    <a:p>
                      <a:r>
                        <a:rPr lang="en-US" sz="1500" b="1" dirty="0" smtClean="0">
                          <a:solidFill>
                            <a:srgbClr val="660066"/>
                          </a:solidFill>
                        </a:rPr>
                        <a:t>Age</a:t>
                      </a:r>
                      <a:endParaRPr lang="en-US" sz="1500" b="1" dirty="0">
                        <a:solidFill>
                          <a:srgbClr val="660066"/>
                        </a:solidFill>
                        <a:latin typeface="+mn-lt"/>
                        <a:cs typeface="Arial"/>
                      </a:endParaRPr>
                    </a:p>
                  </a:txBody>
                  <a:tcPr/>
                </a:tc>
                <a:tc>
                  <a:txBody>
                    <a:bodyPr/>
                    <a:lstStyle/>
                    <a:p>
                      <a:endParaRPr lang="en-US" sz="1500" b="1" dirty="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r>
              <a:tr h="631064">
                <a:tc>
                  <a:txBody>
                    <a:bodyPr/>
                    <a:lstStyle/>
                    <a:p>
                      <a:r>
                        <a:rPr lang="en-US" sz="1500" b="1" dirty="0" smtClean="0">
                          <a:solidFill>
                            <a:srgbClr val="660066"/>
                          </a:solidFill>
                          <a:latin typeface="+mn-lt"/>
                          <a:cs typeface="Arial"/>
                        </a:rPr>
                        <a:t>Gender</a:t>
                      </a:r>
                      <a:endParaRPr lang="en-US" sz="1500" b="1" dirty="0">
                        <a:solidFill>
                          <a:srgbClr val="660066"/>
                        </a:solidFill>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dirty="0" smtClean="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.086</a:t>
                      </a:r>
                    </a:p>
                    <a:p>
                      <a:r>
                        <a:rPr lang="en-US" sz="1500" b="1" dirty="0" smtClean="0"/>
                        <a:t>β = </a:t>
                      </a:r>
                      <a:r>
                        <a:rPr lang="en-US" sz="1500" b="1" dirty="0" smtClean="0">
                          <a:solidFill>
                            <a:srgbClr val="FF0000"/>
                          </a:solidFill>
                        </a:rPr>
                        <a:t>-0.269</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-0.242</a:t>
                      </a:r>
                      <a:endParaRPr lang="en-US" sz="1500" b="1" dirty="0" smtClean="0">
                        <a:solidFill>
                          <a:srgbClr val="FF0000"/>
                        </a:solidFill>
                        <a:latin typeface="+mn-lt"/>
                        <a:cs typeface="Arial"/>
                      </a:endParaRPr>
                    </a:p>
                  </a:txBody>
                  <a:tcPr/>
                </a:tc>
              </a:tr>
              <a:tr h="656823">
                <a:tc>
                  <a:txBody>
                    <a:bodyPr/>
                    <a:lstStyle/>
                    <a:p>
                      <a:r>
                        <a:rPr lang="en-US" sz="1500" b="1" dirty="0" smtClean="0">
                          <a:solidFill>
                            <a:srgbClr val="660066"/>
                          </a:solidFill>
                        </a:rPr>
                        <a:t>Ethnicity</a:t>
                      </a:r>
                      <a:endParaRPr lang="en-US" sz="1500" b="1" dirty="0">
                        <a:solidFill>
                          <a:srgbClr val="660066"/>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smtClean="0">
                        <a:solidFill>
                          <a:srgbClr val="FF0000"/>
                        </a:solidFill>
                        <a:latin typeface="+mn-lt"/>
                        <a:cs typeface="Arial"/>
                      </a:endParaRPr>
                    </a:p>
                  </a:txBody>
                  <a:tcPr/>
                </a:tc>
              </a:tr>
              <a:tr h="818402">
                <a:tc>
                  <a:txBody>
                    <a:bodyPr/>
                    <a:lstStyle/>
                    <a:p>
                      <a:r>
                        <a:rPr lang="en-US" sz="1500" b="1" dirty="0" smtClean="0">
                          <a:solidFill>
                            <a:srgbClr val="660066"/>
                          </a:solidFill>
                        </a:rPr>
                        <a:t>Number of Courses</a:t>
                      </a:r>
                      <a:r>
                        <a:rPr lang="en-US" sz="1500" b="1" baseline="0" dirty="0" smtClean="0">
                          <a:solidFill>
                            <a:srgbClr val="660066"/>
                          </a:solidFill>
                        </a:rPr>
                        <a:t> taken in the past</a:t>
                      </a:r>
                      <a:endParaRPr lang="en-US" sz="1500" b="1" dirty="0">
                        <a:solidFill>
                          <a:srgbClr val="660066"/>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.08</a:t>
                      </a:r>
                    </a:p>
                    <a:p>
                      <a:r>
                        <a:rPr lang="en-US" sz="1500" b="1" dirty="0" smtClean="0"/>
                        <a:t>β = </a:t>
                      </a:r>
                      <a:r>
                        <a:rPr lang="en-US" sz="1500" b="1" dirty="0" smtClean="0">
                          <a:solidFill>
                            <a:srgbClr val="FF0000"/>
                          </a:solidFill>
                        </a:rPr>
                        <a:t>0.301</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0.239</a:t>
                      </a:r>
                      <a:endParaRPr lang="en-US" sz="1500" b="1" dirty="0" smtClean="0">
                        <a:solidFill>
                          <a:srgbClr val="FF0000"/>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r>
              <a:tr h="818402">
                <a:tc>
                  <a:txBody>
                    <a:bodyPr/>
                    <a:lstStyle/>
                    <a:p>
                      <a:r>
                        <a:rPr lang="en-US" sz="1500" b="1" dirty="0" smtClean="0">
                          <a:solidFill>
                            <a:srgbClr val="660066"/>
                          </a:solidFill>
                        </a:rPr>
                        <a:t>Number</a:t>
                      </a:r>
                      <a:r>
                        <a:rPr lang="en-US" sz="1500" b="1" baseline="0" dirty="0" smtClean="0">
                          <a:solidFill>
                            <a:srgbClr val="660066"/>
                          </a:solidFill>
                        </a:rPr>
                        <a:t> of Courses this Semester</a:t>
                      </a:r>
                      <a:endParaRPr lang="en-US" sz="1500" b="1" dirty="0">
                        <a:solidFill>
                          <a:srgbClr val="660066"/>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a:solidFill>
                          <a:schemeClr val="tx1"/>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c>
                  <a:txBody>
                    <a:bodyPr/>
                    <a:lstStyle/>
                    <a:p>
                      <a:endParaRPr lang="en-US" sz="1500" b="1" dirty="0" smtClean="0">
                        <a:solidFill>
                          <a:srgbClr val="FF0000"/>
                        </a:solidFill>
                        <a:latin typeface="+mn-lt"/>
                        <a:cs typeface="Arial"/>
                      </a:endParaRPr>
                    </a:p>
                  </a:txBody>
                  <a:tcPr/>
                </a:tc>
              </a:tr>
              <a:tr h="818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008000"/>
                          </a:solidFill>
                        </a:rPr>
                        <a:t>QM General Standard 5</a:t>
                      </a:r>
                    </a:p>
                  </a:txBody>
                  <a:tcPr/>
                </a:tc>
                <a:tc>
                  <a:txBody>
                    <a:bodyPr/>
                    <a:lstStyle/>
                    <a:p>
                      <a:endParaRPr lang="en-US" sz="1500" b="1" dirty="0">
                        <a:solidFill>
                          <a:schemeClr val="tx1"/>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.275</a:t>
                      </a:r>
                    </a:p>
                    <a:p>
                      <a:r>
                        <a:rPr lang="en-US" sz="1500" b="1" dirty="0" smtClean="0"/>
                        <a:t>β = </a:t>
                      </a:r>
                      <a:r>
                        <a:rPr lang="en-US" sz="1500" b="1" dirty="0" smtClean="0">
                          <a:solidFill>
                            <a:srgbClr val="FF0000"/>
                          </a:solidFill>
                        </a:rPr>
                        <a:t>.531</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.562</a:t>
                      </a:r>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.238</a:t>
                      </a:r>
                    </a:p>
                    <a:p>
                      <a:r>
                        <a:rPr lang="en-US" sz="1500" b="1" dirty="0" smtClean="0"/>
                        <a:t>β = </a:t>
                      </a:r>
                      <a:r>
                        <a:rPr lang="en-US" sz="1500" b="1" dirty="0" smtClean="0">
                          <a:solidFill>
                            <a:srgbClr val="FF0000"/>
                          </a:solidFill>
                        </a:rPr>
                        <a:t>.494</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i="1" baseline="0" dirty="0" smtClean="0"/>
                        <a:t>r</a:t>
                      </a:r>
                      <a:r>
                        <a:rPr lang="en-US" sz="1500" b="1" i="1" baseline="-25000" dirty="0" smtClean="0"/>
                        <a:t>p</a:t>
                      </a:r>
                      <a:r>
                        <a:rPr lang="en-US" sz="1500" b="1" dirty="0" smtClean="0"/>
                        <a:t> =</a:t>
                      </a:r>
                      <a:r>
                        <a:rPr lang="en-US" sz="1500" b="1" dirty="0" smtClean="0">
                          <a:solidFill>
                            <a:srgbClr val="FF0000"/>
                          </a:solidFill>
                          <a:effectLst/>
                        </a:rPr>
                        <a:t> .517</a:t>
                      </a:r>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 </a:t>
                      </a:r>
                      <a:r>
                        <a:rPr lang="pt-BR" sz="1500" b="1" dirty="0" smtClean="0">
                          <a:solidFill>
                            <a:srgbClr val="FF0000"/>
                          </a:solidFill>
                        </a:rPr>
                        <a:t>.253</a:t>
                      </a:r>
                    </a:p>
                    <a:p>
                      <a:r>
                        <a:rPr lang="en-US" sz="1500" b="1" dirty="0" smtClean="0"/>
                        <a:t>β = </a:t>
                      </a:r>
                      <a:r>
                        <a:rPr lang="en-US" sz="1500" b="1" dirty="0" smtClean="0">
                          <a:solidFill>
                            <a:srgbClr val="FF0000"/>
                          </a:solidFill>
                        </a:rPr>
                        <a:t>.509</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i="1" baseline="0" dirty="0" smtClean="0"/>
                        <a:t>r</a:t>
                      </a:r>
                      <a:r>
                        <a:rPr lang="en-US" sz="1500" b="1" i="1" baseline="-25000" dirty="0" smtClean="0"/>
                        <a:t>p</a:t>
                      </a:r>
                      <a:r>
                        <a:rPr lang="en-US" sz="1500" b="1" dirty="0" smtClean="0"/>
                        <a:t> =</a:t>
                      </a:r>
                      <a:r>
                        <a:rPr lang="en-US" sz="1500" b="1" dirty="0" smtClean="0">
                          <a:solidFill>
                            <a:srgbClr val="FF0000"/>
                          </a:solidFill>
                          <a:effectLst/>
                        </a:rPr>
                        <a:t> .522</a:t>
                      </a:r>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a:t>
                      </a:r>
                      <a:r>
                        <a:rPr lang="pt-BR" sz="1500" b="1" dirty="0" smtClean="0">
                          <a:solidFill>
                            <a:srgbClr val="FF0000"/>
                          </a:solidFill>
                        </a:rPr>
                        <a:t>.151</a:t>
                      </a:r>
                    </a:p>
                    <a:p>
                      <a:r>
                        <a:rPr lang="en-US" sz="1500" b="1" dirty="0" smtClean="0"/>
                        <a:t>β = </a:t>
                      </a:r>
                      <a:r>
                        <a:rPr lang="en-US" sz="1500" b="1" dirty="0" smtClean="0">
                          <a:solidFill>
                            <a:srgbClr val="FF0000"/>
                          </a:solidFill>
                        </a:rPr>
                        <a:t>.394</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.391</a:t>
                      </a:r>
                      <a:endParaRPr lang="en-US" sz="1500" b="1" dirty="0" smtClean="0">
                        <a:solidFill>
                          <a:srgbClr val="FF0000"/>
                        </a:solidFill>
                        <a:latin typeface="+mn-lt"/>
                        <a:cs typeface="Arial"/>
                      </a:endParaRPr>
                    </a:p>
                  </a:txBody>
                  <a:tcPr/>
                </a:tc>
                <a:tc>
                  <a:txBody>
                    <a:bodyPr/>
                    <a:lstStyle/>
                    <a:p>
                      <a:r>
                        <a:rPr lang="en-US" sz="1500" b="1" i="1" dirty="0" smtClean="0"/>
                        <a:t>ΔR</a:t>
                      </a:r>
                      <a:r>
                        <a:rPr lang="en-US" sz="1500" b="1" i="1" baseline="30000" dirty="0" smtClean="0"/>
                        <a:t>2</a:t>
                      </a:r>
                      <a:r>
                        <a:rPr lang="pt-BR" sz="1500" b="1" dirty="0" smtClean="0"/>
                        <a:t> =</a:t>
                      </a:r>
                      <a:r>
                        <a:rPr lang="pt-BR" sz="1500" b="1" dirty="0" smtClean="0">
                          <a:solidFill>
                            <a:srgbClr val="FF0000"/>
                          </a:solidFill>
                        </a:rPr>
                        <a:t>.300</a:t>
                      </a:r>
                    </a:p>
                    <a:p>
                      <a:r>
                        <a:rPr lang="en-US" sz="1500" b="1" dirty="0" smtClean="0"/>
                        <a:t>β = </a:t>
                      </a:r>
                      <a:r>
                        <a:rPr lang="en-US" sz="1500" b="1" dirty="0" smtClean="0">
                          <a:solidFill>
                            <a:srgbClr val="FF0000"/>
                          </a:solidFill>
                        </a:rPr>
                        <a:t>.555</a:t>
                      </a:r>
                    </a:p>
                    <a:p>
                      <a:r>
                        <a:rPr lang="en-US" sz="1500" b="1" i="1" baseline="0" dirty="0" err="1" smtClean="0"/>
                        <a:t>r</a:t>
                      </a:r>
                      <a:r>
                        <a:rPr lang="en-US" sz="1500" b="1" i="1" baseline="-25000" dirty="0" err="1" smtClean="0"/>
                        <a:t>p</a:t>
                      </a:r>
                      <a:r>
                        <a:rPr lang="en-US" sz="1500" b="1" dirty="0" smtClean="0"/>
                        <a:t> =</a:t>
                      </a:r>
                      <a:r>
                        <a:rPr lang="en-US" sz="1500" b="1" dirty="0" smtClean="0">
                          <a:solidFill>
                            <a:srgbClr val="FF0000"/>
                          </a:solidFill>
                          <a:effectLst/>
                        </a:rPr>
                        <a:t> .557</a:t>
                      </a:r>
                      <a:endParaRPr lang="en-US" sz="1500" b="1" dirty="0" smtClean="0">
                        <a:solidFill>
                          <a:srgbClr val="FF0000"/>
                        </a:solidFill>
                        <a:latin typeface="+mn-lt"/>
                        <a:cs typeface="Arial"/>
                      </a:endParaRPr>
                    </a:p>
                  </a:txBody>
                  <a:tcPr/>
                </a:tc>
              </a:tr>
            </a:tbl>
          </a:graphicData>
        </a:graphic>
      </p:graphicFrame>
    </p:spTree>
    <p:extLst>
      <p:ext uri="{BB962C8B-B14F-4D97-AF65-F5344CB8AC3E}">
        <p14:creationId xmlns:p14="http://schemas.microsoft.com/office/powerpoint/2010/main" val="263926064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01887"/>
            <a:ext cx="9144000" cy="1470025"/>
          </a:xfrm>
        </p:spPr>
        <p:txBody>
          <a:bodyPr/>
          <a:lstStyle/>
          <a:p>
            <a:pPr algn="ctr"/>
            <a:r>
              <a:rPr lang="en-US" dirty="0" smtClean="0">
                <a:latin typeface="Calibri" pitchFamily="34" charset="0"/>
                <a:cs typeface="Calibri" pitchFamily="34" charset="0"/>
              </a:rPr>
              <a:t>Closing Thoughts and Recommendations</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83269766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Limitations of the Study</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pPr eaLnBrk="1" hangingPunct="1"/>
            <a:r>
              <a:rPr lang="en-US" dirty="0">
                <a:latin typeface="Calibri" pitchFamily="34" charset="0"/>
                <a:cs typeface="Calibri" pitchFamily="34" charset="0"/>
              </a:rPr>
              <a:t>Predominantly a large Hispanic student sample </a:t>
            </a:r>
            <a:endParaRPr lang="en-US" dirty="0" smtClean="0">
              <a:latin typeface="Calibri" pitchFamily="34" charset="0"/>
              <a:cs typeface="Calibri" pitchFamily="34" charset="0"/>
            </a:endParaRPr>
          </a:p>
          <a:p>
            <a:pPr eaLnBrk="1" hangingPunct="1"/>
            <a:endParaRPr lang="en-US" dirty="0" smtClean="0">
              <a:latin typeface="Calibri" pitchFamily="34" charset="0"/>
              <a:cs typeface="Calibri" pitchFamily="34" charset="0"/>
            </a:endParaRPr>
          </a:p>
          <a:p>
            <a:pPr eaLnBrk="1" hangingPunct="1"/>
            <a:r>
              <a:rPr lang="en-US" dirty="0" smtClean="0">
                <a:latin typeface="Calibri" pitchFamily="34" charset="0"/>
                <a:cs typeface="Calibri" pitchFamily="34" charset="0"/>
              </a:rPr>
              <a:t>Restrictions </a:t>
            </a:r>
            <a:r>
              <a:rPr lang="en-US" dirty="0">
                <a:latin typeface="Calibri" pitchFamily="34" charset="0"/>
                <a:cs typeface="Calibri" pitchFamily="34" charset="0"/>
              </a:rPr>
              <a:t>on generalizability to populations outside a </a:t>
            </a:r>
            <a:r>
              <a:rPr lang="en-US" dirty="0" smtClean="0">
                <a:latin typeface="Calibri" pitchFamily="34" charset="0"/>
                <a:cs typeface="Calibri" pitchFamily="34" charset="0"/>
              </a:rPr>
              <a:t>south Texas region</a:t>
            </a:r>
          </a:p>
          <a:p>
            <a:pPr eaLnBrk="1" hangingPunct="1"/>
            <a:endParaRPr lang="en-US" dirty="0" smtClean="0">
              <a:latin typeface="Calibri" pitchFamily="34" charset="0"/>
              <a:cs typeface="Calibri" pitchFamily="34" charset="0"/>
            </a:endParaRPr>
          </a:p>
          <a:p>
            <a:pPr eaLnBrk="1" hangingPunct="1"/>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283175649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440"/>
            <a:ext cx="8229600" cy="1066800"/>
          </a:xfrm>
        </p:spPr>
        <p:txBody>
          <a:bodyPr>
            <a:normAutofit/>
          </a:bodyPr>
          <a:lstStyle/>
          <a:p>
            <a:r>
              <a:rPr lang="en-US" dirty="0" smtClean="0">
                <a:latin typeface="Calibri" pitchFamily="34" charset="0"/>
                <a:cs typeface="Calibri" pitchFamily="34" charset="0"/>
              </a:rPr>
              <a:t>Recommendations for Further Study</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391212" y="1403457"/>
            <a:ext cx="8229600" cy="5198890"/>
          </a:xfrm>
        </p:spPr>
        <p:txBody>
          <a:bodyPr/>
          <a:lstStyle/>
          <a:p>
            <a:r>
              <a:rPr lang="en-US" dirty="0"/>
              <a:t>Further explore LMX to measure Academic Performance in online courses</a:t>
            </a:r>
          </a:p>
          <a:p>
            <a:r>
              <a:rPr lang="en-US" dirty="0"/>
              <a:t>Explore why Hispanics reported lower online engagement than non-Hispanic</a:t>
            </a:r>
          </a:p>
          <a:p>
            <a:pPr lvl="1"/>
            <a:r>
              <a:rPr lang="en-US" sz="2400" dirty="0">
                <a:solidFill>
                  <a:srgbClr val="000000"/>
                </a:solidFill>
              </a:rPr>
              <a:t>Compare reported engagement to actual engagement </a:t>
            </a:r>
          </a:p>
          <a:p>
            <a:pPr lvl="1"/>
            <a:r>
              <a:rPr lang="en-US" sz="2400" dirty="0">
                <a:solidFill>
                  <a:srgbClr val="000000"/>
                </a:solidFill>
              </a:rPr>
              <a:t>Explore possibility that Hispanics, compare to non-Hispanic, are conservative in the reported engagement</a:t>
            </a:r>
          </a:p>
          <a:p>
            <a:pPr lvl="1"/>
            <a:r>
              <a:rPr lang="en-US" sz="2400" dirty="0">
                <a:solidFill>
                  <a:srgbClr val="000000"/>
                </a:solidFill>
              </a:rPr>
              <a:t>Perform qualitative research </a:t>
            </a:r>
          </a:p>
          <a:p>
            <a:pPr lvl="1"/>
            <a:r>
              <a:rPr lang="en-US" sz="2400" dirty="0">
                <a:solidFill>
                  <a:srgbClr val="000000"/>
                </a:solidFill>
              </a:rPr>
              <a:t>Incorporate a research-based student assessment tool – compare two groups</a:t>
            </a:r>
          </a:p>
        </p:txBody>
      </p:sp>
    </p:spTree>
    <p:extLst>
      <p:ext uri="{BB962C8B-B14F-4D97-AF65-F5344CB8AC3E}">
        <p14:creationId xmlns:p14="http://schemas.microsoft.com/office/powerpoint/2010/main" val="382218596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Take Away</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r>
              <a:rPr lang="en-US" dirty="0"/>
              <a:t>Implications for online faculty</a:t>
            </a:r>
          </a:p>
          <a:p>
            <a:pPr lvl="1"/>
            <a:r>
              <a:rPr lang="en-US" sz="2800" dirty="0">
                <a:solidFill>
                  <a:schemeClr val="tx1"/>
                </a:solidFill>
              </a:rPr>
              <a:t>Implement strategies to address Hispanic students’ needs in online environments</a:t>
            </a:r>
          </a:p>
          <a:p>
            <a:pPr lvl="1"/>
            <a:r>
              <a:rPr lang="en-US" sz="2800" dirty="0">
                <a:solidFill>
                  <a:schemeClr val="tx1"/>
                </a:solidFill>
              </a:rPr>
              <a:t>Foster relationships with students that enable risk taking and critical thinking</a:t>
            </a:r>
          </a:p>
          <a:p>
            <a:pPr lvl="1"/>
            <a:r>
              <a:rPr lang="en-US" sz="2800" dirty="0">
                <a:solidFill>
                  <a:schemeClr val="tx1"/>
                </a:solidFill>
              </a:rPr>
              <a:t>Use transformational leadership language in a consistent manner</a:t>
            </a:r>
          </a:p>
        </p:txBody>
      </p:sp>
    </p:spTree>
    <p:extLst>
      <p:ext uri="{BB962C8B-B14F-4D97-AF65-F5344CB8AC3E}">
        <p14:creationId xmlns:p14="http://schemas.microsoft.com/office/powerpoint/2010/main" val="22857266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Purpose of the Study</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457200" y="1526006"/>
            <a:ext cx="8229600" cy="5083227"/>
          </a:xfrm>
        </p:spPr>
        <p:txBody>
          <a:bodyPr/>
          <a:lstStyle/>
          <a:p>
            <a:pPr marL="0" indent="0">
              <a:buClr>
                <a:schemeClr val="tx1"/>
              </a:buClr>
              <a:buNone/>
            </a:pPr>
            <a:r>
              <a:rPr lang="en-US" dirty="0">
                <a:latin typeface="Calibri" pitchFamily="34" charset="0"/>
                <a:cs typeface="Calibri" pitchFamily="34" charset="0"/>
              </a:rPr>
              <a:t>The purpose of the study is to identify the relationships between student’s perception of his/her </a:t>
            </a:r>
            <a:r>
              <a:rPr lang="en-US" b="1" dirty="0">
                <a:solidFill>
                  <a:srgbClr val="008000"/>
                </a:solidFill>
                <a:latin typeface="Calibri" pitchFamily="34" charset="0"/>
                <a:cs typeface="Calibri" pitchFamily="34" charset="0"/>
              </a:rPr>
              <a:t>Level of </a:t>
            </a:r>
            <a:r>
              <a:rPr lang="en-US" b="1" dirty="0">
                <a:solidFill>
                  <a:srgbClr val="009900"/>
                </a:solidFill>
                <a:latin typeface="Calibri" pitchFamily="34" charset="0"/>
                <a:cs typeface="Calibri" pitchFamily="34" charset="0"/>
              </a:rPr>
              <a:t>Interaction </a:t>
            </a:r>
            <a:r>
              <a:rPr lang="en-US" b="1" dirty="0" smtClean="0">
                <a:solidFill>
                  <a:srgbClr val="009900"/>
                </a:solidFill>
                <a:latin typeface="Calibri" pitchFamily="34" charset="0"/>
                <a:cs typeface="Calibri" pitchFamily="34" charset="0"/>
              </a:rPr>
              <a:t> and Engagement </a:t>
            </a:r>
            <a:r>
              <a:rPr lang="en-US" dirty="0" smtClean="0">
                <a:solidFill>
                  <a:srgbClr val="000000"/>
                </a:solidFill>
                <a:latin typeface="Calibri" pitchFamily="34" charset="0"/>
                <a:cs typeface="Calibri" pitchFamily="34" charset="0"/>
              </a:rPr>
              <a:t>with </a:t>
            </a:r>
            <a:r>
              <a:rPr lang="en-US" dirty="0">
                <a:solidFill>
                  <a:srgbClr val="000000"/>
                </a:solidFill>
                <a:latin typeface="Calibri" pitchFamily="34" charset="0"/>
                <a:cs typeface="Calibri" pitchFamily="34" charset="0"/>
              </a:rPr>
              <a:t>the </a:t>
            </a:r>
            <a:r>
              <a:rPr lang="en-US" dirty="0">
                <a:latin typeface="Calibri" pitchFamily="34" charset="0"/>
                <a:cs typeface="Calibri" pitchFamily="34" charset="0"/>
              </a:rPr>
              <a:t>instructor as</a:t>
            </a:r>
            <a:r>
              <a:rPr lang="en-US" b="1" dirty="0">
                <a:solidFill>
                  <a:srgbClr val="008000"/>
                </a:solidFill>
                <a:latin typeface="Calibri" pitchFamily="34" charset="0"/>
                <a:cs typeface="Calibri" pitchFamily="34" charset="0"/>
              </a:rPr>
              <a:t> </a:t>
            </a:r>
            <a:r>
              <a:rPr lang="en-US" dirty="0">
                <a:latin typeface="Calibri" pitchFamily="34" charset="0"/>
                <a:cs typeface="Calibri" pitchFamily="34" charset="0"/>
              </a:rPr>
              <a:t>measured by the </a:t>
            </a:r>
            <a:r>
              <a:rPr lang="en-US" i="1" dirty="0" smtClean="0">
                <a:latin typeface="Calibri" pitchFamily="34" charset="0"/>
                <a:cs typeface="Calibri" pitchFamily="34" charset="0"/>
              </a:rPr>
              <a:t>Quality Matters General Standard 5 </a:t>
            </a:r>
            <a:r>
              <a:rPr lang="en-US" dirty="0" smtClean="0">
                <a:latin typeface="Calibri" pitchFamily="34" charset="0"/>
                <a:cs typeface="Calibri" pitchFamily="34" charset="0"/>
              </a:rPr>
              <a:t>and </a:t>
            </a:r>
            <a:r>
              <a:rPr lang="en-US" dirty="0">
                <a:latin typeface="Calibri" pitchFamily="34" charset="0"/>
                <a:cs typeface="Calibri" pitchFamily="34" charset="0"/>
              </a:rPr>
              <a:t>student’s post-secondary </a:t>
            </a:r>
            <a:r>
              <a:rPr lang="en-US" b="1" dirty="0">
                <a:solidFill>
                  <a:srgbClr val="0000FF"/>
                </a:solidFill>
                <a:latin typeface="Calibri" pitchFamily="34" charset="0"/>
                <a:cs typeface="Calibri" pitchFamily="34" charset="0"/>
              </a:rPr>
              <a:t>Academic Performance </a:t>
            </a:r>
            <a:r>
              <a:rPr lang="en-US" dirty="0">
                <a:solidFill>
                  <a:srgbClr val="000000"/>
                </a:solidFill>
                <a:latin typeface="Calibri" pitchFamily="34" charset="0"/>
                <a:ea typeface="Helvetica" charset="0"/>
                <a:cs typeface="Calibri" pitchFamily="34" charset="0"/>
                <a:sym typeface="Helvetica" charset="0"/>
              </a:rPr>
              <a:t>in an online </a:t>
            </a:r>
            <a:r>
              <a:rPr lang="en-US" dirty="0" smtClean="0">
                <a:solidFill>
                  <a:srgbClr val="000000"/>
                </a:solidFill>
                <a:latin typeface="Calibri" pitchFamily="34" charset="0"/>
                <a:ea typeface="Helvetica" charset="0"/>
                <a:cs typeface="Calibri" pitchFamily="34" charset="0"/>
                <a:sym typeface="Helvetica" charset="0"/>
              </a:rPr>
              <a:t>course as measured by </a:t>
            </a:r>
            <a:r>
              <a:rPr lang="en-US" b="1" dirty="0">
                <a:solidFill>
                  <a:srgbClr val="0000FF"/>
                </a:solidFill>
                <a:sym typeface="Helvetica" charset="0"/>
              </a:rPr>
              <a:t>Expected Grade, </a:t>
            </a:r>
            <a:r>
              <a:rPr lang="en-US" b="1" dirty="0" smtClean="0">
                <a:solidFill>
                  <a:srgbClr val="0000FF"/>
                </a:solidFill>
                <a:sym typeface="Helvetica" charset="0"/>
              </a:rPr>
              <a:t>Overall Online Interaction, </a:t>
            </a:r>
            <a:r>
              <a:rPr lang="en-US" b="1" dirty="0" smtClean="0">
                <a:solidFill>
                  <a:srgbClr val="0000FF"/>
                </a:solidFill>
                <a:latin typeface="Calibri" pitchFamily="34" charset="0"/>
                <a:cs typeface="Calibri" pitchFamily="34" charset="0"/>
              </a:rPr>
              <a:t>Sense of Community, Quality of Online </a:t>
            </a:r>
            <a:r>
              <a:rPr lang="en-US" b="1" dirty="0" smtClean="0">
                <a:solidFill>
                  <a:srgbClr val="0000FF"/>
                </a:solidFill>
              </a:rPr>
              <a:t>Discussions, Technology, and the Leader-Member Exchange Score (LMX-7).</a:t>
            </a:r>
            <a:endParaRPr lang="en-US" sz="2200" b="1" dirty="0" smtClean="0">
              <a:solidFill>
                <a:srgbClr val="0000FF"/>
              </a:solidFill>
              <a:latin typeface="Calibri" pitchFamily="34" charset="0"/>
              <a:cs typeface="Calibri" pitchFamily="34" charset="0"/>
            </a:endParaRPr>
          </a:p>
          <a:p>
            <a:pPr lvl="1">
              <a:lnSpc>
                <a:spcPct val="110000"/>
              </a:lnSpc>
            </a:pPr>
            <a:endParaRPr lang="en-US" sz="2200" b="1" dirty="0" smtClean="0">
              <a:solidFill>
                <a:srgbClr val="0000FF"/>
              </a:solidFill>
              <a:latin typeface="Calibri" pitchFamily="34" charset="0"/>
              <a:cs typeface="Calibri" pitchFamily="34" charset="0"/>
            </a:endParaRPr>
          </a:p>
          <a:p>
            <a:pPr lvl="1">
              <a:lnSpc>
                <a:spcPct val="110000"/>
              </a:lnSpc>
            </a:pPr>
            <a:endParaRPr lang="en-US" sz="2200"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latin typeface="Calibri" pitchFamily="34" charset="0"/>
                <a:cs typeface="Calibri" pitchFamily="34" charset="0"/>
              </a:rPr>
              <a:t>Definitions</a:t>
            </a:r>
            <a:endParaRPr lang="en-US"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Custom 10">
      <a:dk1>
        <a:srgbClr val="000000"/>
      </a:dk1>
      <a:lt1>
        <a:srgbClr val="FFFFFF"/>
      </a:lt1>
      <a:dk2>
        <a:srgbClr val="434342"/>
      </a:dk2>
      <a:lt2>
        <a:srgbClr val="D8D8D8"/>
      </a:lt2>
      <a:accent1>
        <a:srgbClr val="0578A2"/>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31322</TotalTime>
  <Words>3509</Words>
  <Application>Microsoft Macintosh PowerPoint</Application>
  <PresentationFormat>On-screen Show (4:3)</PresentationFormat>
  <Paragraphs>585</Paragraphs>
  <Slides>74</Slides>
  <Notes>28</Notes>
  <HiddenSlides>0</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1_Office Theme</vt:lpstr>
      <vt:lpstr>Urban</vt:lpstr>
      <vt:lpstr>PowerPoint Presentation</vt:lpstr>
      <vt:lpstr>About the Presenters</vt:lpstr>
      <vt:lpstr>Adoption of Online Learning</vt:lpstr>
      <vt:lpstr>Study Goals</vt:lpstr>
      <vt:lpstr>The Process</vt:lpstr>
      <vt:lpstr>Selection of Courses</vt:lpstr>
      <vt:lpstr>About the data</vt:lpstr>
      <vt:lpstr>Purpose of the Study</vt:lpstr>
      <vt:lpstr>Definitions</vt:lpstr>
      <vt:lpstr>Quality Matters General Standard 5</vt:lpstr>
      <vt:lpstr>Leader Member Exchange</vt:lpstr>
      <vt:lpstr>Expected Grade </vt:lpstr>
      <vt:lpstr>Overall Online Interaction</vt:lpstr>
      <vt:lpstr>Sense of Community</vt:lpstr>
      <vt:lpstr>Quality of Online Discussion</vt:lpstr>
      <vt:lpstr>Technology</vt:lpstr>
      <vt:lpstr>Demographics</vt:lpstr>
      <vt:lpstr>Research Questions</vt:lpstr>
      <vt:lpstr>Research Question 1</vt:lpstr>
      <vt:lpstr>Research Question 2</vt:lpstr>
      <vt:lpstr>Research Question 3</vt:lpstr>
      <vt:lpstr>Research Question 4</vt:lpstr>
      <vt:lpstr>Research Question 5</vt:lpstr>
      <vt:lpstr>Research Question 6</vt:lpstr>
      <vt:lpstr>Research Variables</vt:lpstr>
      <vt:lpstr>Independent Variables</vt:lpstr>
      <vt:lpstr>Dependent Variables</vt:lpstr>
      <vt:lpstr>Demographic Variables</vt:lpstr>
      <vt:lpstr>Methodology</vt:lpstr>
      <vt:lpstr>Sampling Plan</vt:lpstr>
      <vt:lpstr>Ethical Considerations</vt:lpstr>
      <vt:lpstr>Descriptive Statistics Of Students</vt:lpstr>
      <vt:lpstr>PowerPoint Presentation</vt:lpstr>
      <vt:lpstr>Students’ Age</vt:lpstr>
      <vt:lpstr>Students’ Gender</vt:lpstr>
      <vt:lpstr>Students’ Ethnicity</vt:lpstr>
      <vt:lpstr>PowerPoint Presentation</vt:lpstr>
      <vt:lpstr>Online Courses Enrolled in Current Semester</vt:lpstr>
      <vt:lpstr>Number of Online Courses taken in the Past</vt:lpstr>
      <vt:lpstr>PowerPoint Presentation</vt:lpstr>
      <vt:lpstr>Quality Matters General Standard 5</vt:lpstr>
      <vt:lpstr>PowerPoint Presentation</vt:lpstr>
      <vt:lpstr>Students’ Expected Grade for the Online Course</vt:lpstr>
      <vt:lpstr>Students’ Perceived Overall Online Interaction</vt:lpstr>
      <vt:lpstr>Students’ Perceived Sense of Community</vt:lpstr>
      <vt:lpstr>Students’ Perceived Quality of Online Discussions</vt:lpstr>
      <vt:lpstr>Technology Tools Used in Course</vt:lpstr>
      <vt:lpstr>Students’ Perceived Level of Interaction (LMX-7)</vt:lpstr>
      <vt:lpstr>Multiple Regression Analysis</vt:lpstr>
      <vt:lpstr>Multiple Regression Blocks</vt:lpstr>
      <vt:lpstr>Results of Multiple Regression for Null Hypothesis 1</vt:lpstr>
      <vt:lpstr>Null Hypothesis (Ho1)</vt:lpstr>
      <vt:lpstr>Do any of these variables predict  Expected Grade?</vt:lpstr>
      <vt:lpstr>Results of Multiple Regression for Null Hypothesis 2</vt:lpstr>
      <vt:lpstr>Null Hypothesis (Ho2)</vt:lpstr>
      <vt:lpstr>Do any of these variables predict  Overall Online Interaction?</vt:lpstr>
      <vt:lpstr>Results of Multiple Regression for Null Hypothesis 3</vt:lpstr>
      <vt:lpstr>Null Hypothesis (Ho3)</vt:lpstr>
      <vt:lpstr>Do any of these variables predict  Sense of Community?</vt:lpstr>
      <vt:lpstr>Results of Multiple Regression for Null Hypothesis 4</vt:lpstr>
      <vt:lpstr>Null Hypothesis (Ho4)</vt:lpstr>
      <vt:lpstr>Do any of these variables predict  Quality of Online Discussions?</vt:lpstr>
      <vt:lpstr>Results of Multiple Regression for Null Hypothesis 5</vt:lpstr>
      <vt:lpstr>Null Hypothesis (Ho5)</vt:lpstr>
      <vt:lpstr>Do any of these variables predict  Technology?</vt:lpstr>
      <vt:lpstr>Results of Multiple Regression for Null Hypothesis 6</vt:lpstr>
      <vt:lpstr>Null Hypothesis (Ho6)</vt:lpstr>
      <vt:lpstr>Do any of these variables predict  Level of Interaction (LMX-7)?</vt:lpstr>
      <vt:lpstr>Results Summary for QM Courses</vt:lpstr>
      <vt:lpstr>Results Summary for non-QM Courses</vt:lpstr>
      <vt:lpstr>Closing Thoughts and Recommendations</vt:lpstr>
      <vt:lpstr>Limitations of the Study</vt:lpstr>
      <vt:lpstr>Recommendations for Further Study</vt:lpstr>
      <vt:lpstr>Take Away</vt:lpstr>
    </vt:vector>
  </TitlesOfParts>
  <Company>Texas State Technical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relationship between personality traits, leadership styles and academic performance in online courses</dc:title>
  <dc:creator>Ram  de la Rosa</dc:creator>
  <cp:lastModifiedBy>Ram de la Rosa</cp:lastModifiedBy>
  <cp:revision>943</cp:revision>
  <cp:lastPrinted>2013-03-17T17:04:42Z</cp:lastPrinted>
  <dcterms:created xsi:type="dcterms:W3CDTF">2012-08-29T02:56:14Z</dcterms:created>
  <dcterms:modified xsi:type="dcterms:W3CDTF">2014-09-16T13:07:05Z</dcterms:modified>
</cp:coreProperties>
</file>