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  <p:sldMasterId id="2147483652" r:id="rId2"/>
  </p:sldMasterIdLst>
  <p:notesMasterIdLst>
    <p:notesMasterId r:id="rId48"/>
  </p:notesMasterIdLst>
  <p:sldIdLst>
    <p:sldId id="256" r:id="rId3"/>
    <p:sldId id="257" r:id="rId4"/>
    <p:sldId id="258" r:id="rId5"/>
    <p:sldId id="268" r:id="rId6"/>
    <p:sldId id="276" r:id="rId7"/>
    <p:sldId id="275" r:id="rId8"/>
    <p:sldId id="277" r:id="rId9"/>
    <p:sldId id="306" r:id="rId10"/>
    <p:sldId id="259" r:id="rId11"/>
    <p:sldId id="271" r:id="rId12"/>
    <p:sldId id="272" r:id="rId13"/>
    <p:sldId id="281" r:id="rId14"/>
    <p:sldId id="315" r:id="rId15"/>
    <p:sldId id="282" r:id="rId16"/>
    <p:sldId id="285" r:id="rId17"/>
    <p:sldId id="291" r:id="rId18"/>
    <p:sldId id="290" r:id="rId19"/>
    <p:sldId id="286" r:id="rId20"/>
    <p:sldId id="287" r:id="rId21"/>
    <p:sldId id="284" r:id="rId22"/>
    <p:sldId id="325" r:id="rId23"/>
    <p:sldId id="326" r:id="rId24"/>
    <p:sldId id="288" r:id="rId25"/>
    <p:sldId id="283" r:id="rId26"/>
    <p:sldId id="293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294" r:id="rId38"/>
    <p:sldId id="299" r:id="rId39"/>
    <p:sldId id="278" r:id="rId40"/>
    <p:sldId id="304" r:id="rId41"/>
    <p:sldId id="305" r:id="rId42"/>
    <p:sldId id="300" r:id="rId43"/>
    <p:sldId id="301" r:id="rId44"/>
    <p:sldId id="302" r:id="rId45"/>
    <p:sldId id="327" r:id="rId46"/>
    <p:sldId id="329" r:id="rId47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73222" autoAdjust="0"/>
  </p:normalViewPr>
  <p:slideViewPr>
    <p:cSldViewPr snapToGrid="0">
      <p:cViewPr varScale="1">
        <p:scale>
          <a:sx n="75" d="100"/>
          <a:sy n="75" d="100"/>
        </p:scale>
        <p:origin x="-128" y="-1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oande.sig.oregonstate.edu\Ecampus\Shared\Quality%20Matters\Tracking%20-%20Trainings,%20Course%20Reviews%20and%20Teams\QMReviewsMasterPlanningWorksheet.xlsx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Ex1.xml.rels><?xml version="1.0" encoding="UTF-8" standalone="yes"?>
<Relationships xmlns="http://schemas.openxmlformats.org/package/2006/relationships"><Relationship Id="rId1" Type="http://schemas.openxmlformats.org/officeDocument/2006/relationships/oleObject" Target="file:///X:\Shared\Quality%20Matters\Tracking%20-%20Trainings,%20Course%20Reviews%20and%20Teams\QMReviewsMasterPlanningWorksheet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25"/>
          <c:y val="0.146875"/>
          <c:w val="0.548422408136483"/>
          <c:h val="0.80312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63-46C5-910E-7F2AE71503CE}"/>
              </c:ext>
            </c:extLst>
          </c:dPt>
          <c:dPt>
            <c:idx val="1"/>
            <c:bubble3D val="0"/>
            <c:spPr>
              <a:solidFill>
                <a:srgbClr val="FFA86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63-46C5-910E-7F2AE71503CE}"/>
              </c:ext>
            </c:extLst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463-46C5-910E-7F2AE71503CE}"/>
              </c:ext>
            </c:extLst>
          </c:dPt>
          <c:cat>
            <c:strRef>
              <c:f>Sheet1!$A$2:$A$4</c:f>
              <c:strCache>
                <c:ptCount val="3"/>
                <c:pt idx="0">
                  <c:v>QM Certified immediately</c:v>
                </c:pt>
                <c:pt idx="1">
                  <c:v>QM Certified with minor adjustments</c:v>
                </c:pt>
                <c:pt idx="2">
                  <c:v>Process stalled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0.8</c:v>
                </c:pt>
                <c:pt idx="1">
                  <c:v>0.19</c:v>
                </c:pt>
                <c:pt idx="2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463-46C5-910E-7F2AE71503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8333333333333"/>
          <c:y val="0.323177903543307"/>
          <c:w val="0.341666666666667"/>
          <c:h val="0.464159940944882"/>
        </c:manualLayout>
      </c:layout>
      <c:overlay val="0"/>
      <c:spPr>
        <a:solidFill>
          <a:srgbClr val="DDDDDD">
            <a:alpha val="43137"/>
          </a:srgbClr>
        </a:solidFill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OSU Ecampus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QM</a:t>
            </a:r>
            <a:r>
              <a:rPr lang="en-US" sz="2400" b="1" baseline="0" dirty="0"/>
              <a:t> Template Usage</a:t>
            </a:r>
            <a:endParaRPr lang="en-US" sz="24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Sheet1!$B$37</c:f>
              <c:strCache>
                <c:ptCount val="1"/>
                <c:pt idx="0">
                  <c:v># of new developments/redevelopments using template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Sheet1!$A$38:$A$49</c:f>
              <c:strCache>
                <c:ptCount val="12"/>
                <c:pt idx="0">
                  <c:v>W14</c:v>
                </c:pt>
                <c:pt idx="1">
                  <c:v>S14</c:v>
                </c:pt>
                <c:pt idx="2">
                  <c:v>U14</c:v>
                </c:pt>
                <c:pt idx="3">
                  <c:v>F14</c:v>
                </c:pt>
                <c:pt idx="4">
                  <c:v>W15</c:v>
                </c:pt>
                <c:pt idx="5">
                  <c:v>S15</c:v>
                </c:pt>
                <c:pt idx="6">
                  <c:v>U15</c:v>
                </c:pt>
                <c:pt idx="7">
                  <c:v>F15</c:v>
                </c:pt>
                <c:pt idx="8">
                  <c:v>W16</c:v>
                </c:pt>
                <c:pt idx="9">
                  <c:v>S16</c:v>
                </c:pt>
                <c:pt idx="10">
                  <c:v>U16</c:v>
                </c:pt>
                <c:pt idx="11">
                  <c:v>F16</c:v>
                </c:pt>
              </c:strCache>
            </c:strRef>
          </c:cat>
          <c:val>
            <c:numRef>
              <c:f>Sheet1!$B$38:$B$49</c:f>
              <c:numCache>
                <c:formatCode>General</c:formatCode>
                <c:ptCount val="12"/>
                <c:pt idx="0">
                  <c:v>30.0</c:v>
                </c:pt>
                <c:pt idx="1">
                  <c:v>35.0</c:v>
                </c:pt>
                <c:pt idx="2">
                  <c:v>38.0</c:v>
                </c:pt>
                <c:pt idx="3">
                  <c:v>52.0</c:v>
                </c:pt>
                <c:pt idx="4">
                  <c:v>62.0</c:v>
                </c:pt>
                <c:pt idx="5">
                  <c:v>52.0</c:v>
                </c:pt>
                <c:pt idx="6">
                  <c:v>35.0</c:v>
                </c:pt>
                <c:pt idx="7">
                  <c:v>60.0</c:v>
                </c:pt>
                <c:pt idx="8">
                  <c:v>48.0</c:v>
                </c:pt>
                <c:pt idx="9">
                  <c:v>46.0</c:v>
                </c:pt>
                <c:pt idx="10">
                  <c:v>25.0</c:v>
                </c:pt>
                <c:pt idx="11">
                  <c:v>56.0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6D-43F9-B6D7-42F61A551B2D}"/>
            </c:ext>
          </c:extLst>
        </c:ser>
        <c:ser>
          <c:idx val="1"/>
          <c:order val="1"/>
          <c:tx>
            <c:strRef>
              <c:f>Sheet1!$C$37</c:f>
              <c:strCache>
                <c:ptCount val="1"/>
                <c:pt idx="0">
                  <c:v># of migrated courses using template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Sheet1!$A$38:$A$49</c:f>
              <c:strCache>
                <c:ptCount val="12"/>
                <c:pt idx="0">
                  <c:v>W14</c:v>
                </c:pt>
                <c:pt idx="1">
                  <c:v>S14</c:v>
                </c:pt>
                <c:pt idx="2">
                  <c:v>U14</c:v>
                </c:pt>
                <c:pt idx="3">
                  <c:v>F14</c:v>
                </c:pt>
                <c:pt idx="4">
                  <c:v>W15</c:v>
                </c:pt>
                <c:pt idx="5">
                  <c:v>S15</c:v>
                </c:pt>
                <c:pt idx="6">
                  <c:v>U15</c:v>
                </c:pt>
                <c:pt idx="7">
                  <c:v>F15</c:v>
                </c:pt>
                <c:pt idx="8">
                  <c:v>W16</c:v>
                </c:pt>
                <c:pt idx="9">
                  <c:v>S16</c:v>
                </c:pt>
                <c:pt idx="10">
                  <c:v>U16</c:v>
                </c:pt>
                <c:pt idx="11">
                  <c:v>F16</c:v>
                </c:pt>
              </c:strCache>
            </c:strRef>
          </c:cat>
          <c:val>
            <c:numRef>
              <c:f>Sheet1!$C$38:$C$49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116.0</c:v>
                </c:pt>
                <c:pt idx="4">
                  <c:v>310.0</c:v>
                </c:pt>
                <c:pt idx="5">
                  <c:v>75.0</c:v>
                </c:pt>
                <c:pt idx="6">
                  <c:v>59.0</c:v>
                </c:pt>
                <c:pt idx="7">
                  <c:v>8.0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6D-43F9-B6D7-42F61A551B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9909672"/>
        <c:axId val="2119913368"/>
      </c:barChart>
      <c:lineChart>
        <c:grouping val="standard"/>
        <c:varyColors val="0"/>
        <c:ser>
          <c:idx val="2"/>
          <c:order val="2"/>
          <c:tx>
            <c:strRef>
              <c:f>Sheet1!$D$37</c:f>
              <c:strCache>
                <c:ptCount val="1"/>
                <c:pt idx="0">
                  <c:v>Total Courses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Sheet1!$A$38:$A$49</c:f>
              <c:strCache>
                <c:ptCount val="12"/>
                <c:pt idx="0">
                  <c:v>W14</c:v>
                </c:pt>
                <c:pt idx="1">
                  <c:v>S14</c:v>
                </c:pt>
                <c:pt idx="2">
                  <c:v>U14</c:v>
                </c:pt>
                <c:pt idx="3">
                  <c:v>F14</c:v>
                </c:pt>
                <c:pt idx="4">
                  <c:v>W15</c:v>
                </c:pt>
                <c:pt idx="5">
                  <c:v>S15</c:v>
                </c:pt>
                <c:pt idx="6">
                  <c:v>U15</c:v>
                </c:pt>
                <c:pt idx="7">
                  <c:v>F15</c:v>
                </c:pt>
                <c:pt idx="8">
                  <c:v>W16</c:v>
                </c:pt>
                <c:pt idx="9">
                  <c:v>S16</c:v>
                </c:pt>
                <c:pt idx="10">
                  <c:v>U16</c:v>
                </c:pt>
                <c:pt idx="11">
                  <c:v>F16</c:v>
                </c:pt>
              </c:strCache>
            </c:strRef>
          </c:cat>
          <c:val>
            <c:numRef>
              <c:f>Sheet1!$D$38:$D$49</c:f>
              <c:numCache>
                <c:formatCode>General</c:formatCode>
                <c:ptCount val="12"/>
                <c:pt idx="0">
                  <c:v>30.0</c:v>
                </c:pt>
                <c:pt idx="1">
                  <c:v>65.0</c:v>
                </c:pt>
                <c:pt idx="2">
                  <c:v>103.0</c:v>
                </c:pt>
                <c:pt idx="3">
                  <c:v>155.0</c:v>
                </c:pt>
                <c:pt idx="4">
                  <c:v>333.0</c:v>
                </c:pt>
                <c:pt idx="5">
                  <c:v>695.0</c:v>
                </c:pt>
                <c:pt idx="6">
                  <c:v>805.0</c:v>
                </c:pt>
                <c:pt idx="7">
                  <c:v>924.0</c:v>
                </c:pt>
                <c:pt idx="8">
                  <c:v>980.0</c:v>
                </c:pt>
                <c:pt idx="9">
                  <c:v>1026.0</c:v>
                </c:pt>
                <c:pt idx="10">
                  <c:v>1051.0</c:v>
                </c:pt>
                <c:pt idx="11">
                  <c:v>1107.0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76D-43F9-B6D7-42F61A551B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926616"/>
        <c:axId val="2119920296"/>
      </c:lineChart>
      <c:catAx>
        <c:axId val="2119909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9913368"/>
        <c:crosses val="autoZero"/>
        <c:auto val="1"/>
        <c:lblAlgn val="ctr"/>
        <c:lblOffset val="100"/>
        <c:noMultiLvlLbl val="0"/>
      </c:catAx>
      <c:valAx>
        <c:axId val="2119913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/>
                  <a:t> Courses per term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9909672"/>
        <c:crosses val="autoZero"/>
        <c:crossBetween val="between"/>
      </c:valAx>
      <c:valAx>
        <c:axId val="2119920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/>
                  <a:t>Total Courses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9926616"/>
        <c:crosses val="max"/>
        <c:crossBetween val="between"/>
      </c:valAx>
      <c:catAx>
        <c:axId val="2119926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199202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Sheet1!$A$24:$A$30</cx:f>
        <cx:lvl ptCount="7">
          <cx:pt idx="0">F13</cx:pt>
          <cx:pt idx="1">S14</cx:pt>
          <cx:pt idx="2">F14</cx:pt>
          <cx:pt idx="3">S15</cx:pt>
          <cx:pt idx="4">F15</cx:pt>
          <cx:pt idx="5">S16</cx:pt>
          <cx:pt idx="6">F16</cx:pt>
        </cx:lvl>
      </cx:strDim>
      <cx:numDim type="val">
        <cx:f>Sheet1!$B$24:$B$30</cx:f>
        <cx:lvl ptCount="7" formatCode="General">
          <cx:pt idx="0">5</cx:pt>
          <cx:pt idx="1">7</cx:pt>
          <cx:pt idx="2">10</cx:pt>
          <cx:pt idx="3">0</cx:pt>
          <cx:pt idx="4">10</cx:pt>
          <cx:pt idx="5">6</cx:pt>
          <cx:pt idx="6">10</cx:pt>
        </cx:lvl>
      </cx:numDim>
    </cx:data>
  </cx:chartData>
  <cx:chart>
    <cx:title pos="t" align="ctr" overlay="0">
      <cx:tx>
        <cx:rich>
          <a:bodyPr rot="0" spcFirstLastPara="1" vertOverflow="ellipsis" vert="horz" wrap="square" lIns="38100" tIns="19050" rIns="38100" bIns="19050" anchor="ctr" anchorCtr="1" compatLnSpc="0"/>
          <a:lstStyle/>
          <a:p>
            <a:pPr algn="ctr"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</a:rPr>
              <a:t>OSU Ecampus</a:t>
            </a:r>
          </a:p>
          <a:p>
            <a:pPr algn="ctr"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</a:rPr>
              <a:t>Number of courses certified</a:t>
            </a:r>
          </a:p>
        </cx:rich>
      </cx:tx>
    </cx:title>
    <cx:plotArea>
      <cx:plotAreaRegion>
        <cx:series layoutId="waterfall" uniqueId="{177A1715-CE53-4F40-896D-4E744FDACC5A}">
          <cx:tx>
            <cx:txData>
              <cx:f>Sheet1!$B$23</cx:f>
              <cx:v># of courses certified</cx:v>
            </cx:txData>
          </cx:tx>
          <cx:spPr>
            <a:solidFill>
              <a:schemeClr val="accent2">
                <a:lumMod val="50000"/>
              </a:schemeClr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cx:spPr>
          <cx:dataPt idx="6"/>
          <cx:dataLabels>
            <cx:txPr>
              <a:bodyPr spcFirstLastPara="1" vertOverflow="ellipsis" wrap="square" lIns="0" tIns="0" rIns="0" bIns="0" anchor="ctr" anchorCtr="1"/>
              <a:lstStyle/>
              <a:p>
                <a:pPr>
                  <a:defRPr sz="1600" baseline="0"/>
                </a:pPr>
                <a:endParaRPr lang="en-US" sz="1600" baseline="0"/>
              </a:p>
            </cx:txPr>
            <cx:visibility seriesName="0" categoryName="0" value="1"/>
          </cx:dataLabels>
          <cx:dataId val="0"/>
          <cx:layoutPr>
            <cx:subtotals/>
          </cx:layoutPr>
        </cx:series>
      </cx:plotAreaRegion>
      <cx:axis id="0">
        <cx:catScaling gapWidth="0.5"/>
        <cx:majorGridlines/>
        <cx:tickLabels/>
        <cx:txPr>
          <a:bodyPr spcFirstLastPara="1" vertOverflow="ellipsis" wrap="square" lIns="0" tIns="0" rIns="0" bIns="0" anchor="ctr" anchorCtr="1"/>
          <a:lstStyle/>
          <a:p>
            <a:pPr>
              <a:defRPr sz="1600" baseline="0"/>
            </a:pPr>
            <a:endParaRPr lang="en-US" sz="1600" baseline="0"/>
          </a:p>
        </cx:txPr>
      </cx:axis>
      <cx:axis id="1">
        <cx:valScaling/>
        <cx:tickLabels/>
        <cx:txPr>
          <a:bodyPr spcFirstLastPara="1" vertOverflow="ellipsis" wrap="square" lIns="0" tIns="0" rIns="0" bIns="0" anchor="ctr" anchorCtr="1"/>
          <a:lstStyle/>
          <a:p>
            <a:pPr>
              <a:defRPr sz="1600" baseline="0"/>
            </a:pPr>
            <a:endParaRPr lang="en-US" sz="1600" baseline="0"/>
          </a:p>
        </cx:txPr>
      </cx:axis>
    </cx:plotArea>
  </cx:chart>
  <cx:spPr>
    <a:ln w="15875">
      <a:solidFill>
        <a:schemeClr val="tx1"/>
      </a:solidFill>
    </a:ln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  <cs:bodyPr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dk1"/>
    </cs:fontRef>
  </cs:dropLine>
  <cs:errorBar>
    <cs:lnRef idx="0"/>
    <cs:fillRef idx="0"/>
    <cs:effectRef idx="0"/>
    <cs:fontRef idx="minor">
      <a:schemeClr val="dk1"/>
    </cs:fontRef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tx1">
            <a:lumMod val="15000"/>
            <a:lumOff val="85000"/>
          </a:schemeClr>
        </a:fgClr>
        <a:bgClr>
          <a:schemeClr val="bg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</cs:hiLoLine>
  <cs:leaderLine>
    <cs:lnRef idx="0"/>
    <cs:fillRef idx="0"/>
    <cs:effectRef idx="0"/>
    <cs:fontRef idx="minor">
      <a:schemeClr val="dk1"/>
    </cs:fontRef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tx1">
            <a:lumMod val="15000"/>
            <a:lumOff val="85000"/>
          </a:schemeClr>
        </a:fgClr>
        <a:bgClr>
          <a:schemeClr val="bg1"/>
        </a:bgClr>
      </a:pattFill>
    </cs:spPr>
  </cs:plotArea>
  <cs:plotArea3D>
    <cs:lnRef idx="0"/>
    <cs:fillRef idx="0"/>
    <cs:effectRef idx="0"/>
    <cs:fontRef idx="minor">
      <a:schemeClr val="dk1"/>
    </cs:fontRef>
    <cs:spPr>
      <a:pattFill prst="ltDnDiag">
        <a:fgClr>
          <a:schemeClr val="tx1">
            <a:lumMod val="15000"/>
            <a:lumOff val="85000"/>
          </a:schemeClr>
        </a:fgClr>
        <a:bgClr>
          <a:schemeClr val="bg1"/>
        </a:bgClr>
      </a:patt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/>
    <cs:bodyPr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  <cs:bodyPr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  <cs:bodyPr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tx1">
            <a:lumMod val="15000"/>
            <a:lumOff val="85000"/>
          </a:schemeClr>
        </a:fgClr>
        <a:bgClr>
          <a:schemeClr val="bg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D9D6C5-EE76-4109-90B8-BEFE768D0AF0}" type="doc">
      <dgm:prSet loTypeId="urn:microsoft.com/office/officeart/2005/8/layout/chart3" loCatId="cycle" qsTypeId="urn:microsoft.com/office/officeart/2005/8/quickstyle/simple2" qsCatId="simple" csTypeId="urn:microsoft.com/office/officeart/2005/8/colors/accent0_2" csCatId="mainScheme" phldr="1"/>
      <dgm:spPr/>
    </dgm:pt>
    <dgm:pt modelId="{9B9263D2-8961-40FF-AE52-DC9AFA6FBE46}">
      <dgm:prSet phldrT="[Text]"/>
      <dgm:spPr/>
      <dgm:t>
        <a:bodyPr/>
        <a:lstStyle/>
        <a:p>
          <a:r>
            <a:rPr lang="en-US" dirty="0" smtClean="0"/>
            <a:t>Marketing &amp; Enrollment Services</a:t>
          </a:r>
          <a:endParaRPr lang="en-US" dirty="0"/>
        </a:p>
      </dgm:t>
    </dgm:pt>
    <dgm:pt modelId="{816E263C-1846-4BBE-A3CC-6AD336042005}" type="parTrans" cxnId="{B6E7372A-46F5-4C39-8804-8C001127D442}">
      <dgm:prSet/>
      <dgm:spPr/>
      <dgm:t>
        <a:bodyPr/>
        <a:lstStyle/>
        <a:p>
          <a:endParaRPr lang="en-US"/>
        </a:p>
      </dgm:t>
    </dgm:pt>
    <dgm:pt modelId="{744C0D19-DC8E-449F-9FB3-9D5C12F132ED}" type="sibTrans" cxnId="{B6E7372A-46F5-4C39-8804-8C001127D442}">
      <dgm:prSet/>
      <dgm:spPr/>
      <dgm:t>
        <a:bodyPr/>
        <a:lstStyle/>
        <a:p>
          <a:endParaRPr lang="en-US"/>
        </a:p>
      </dgm:t>
    </dgm:pt>
    <dgm:pt modelId="{C57B2C42-2577-4270-B882-23AC289EFC37}">
      <dgm:prSet phldrT="[Text]"/>
      <dgm:spPr/>
      <dgm:t>
        <a:bodyPr/>
        <a:lstStyle/>
        <a:p>
          <a:r>
            <a:rPr lang="en-US" dirty="0" smtClean="0"/>
            <a:t>Department and Learner Services</a:t>
          </a:r>
          <a:endParaRPr lang="en-US" dirty="0"/>
        </a:p>
      </dgm:t>
    </dgm:pt>
    <dgm:pt modelId="{701234ED-7F42-4F14-B71A-0C4E34649195}" type="parTrans" cxnId="{228A57F8-BA30-4F16-AC09-E3559313F0EF}">
      <dgm:prSet/>
      <dgm:spPr/>
      <dgm:t>
        <a:bodyPr/>
        <a:lstStyle/>
        <a:p>
          <a:endParaRPr lang="en-US"/>
        </a:p>
      </dgm:t>
    </dgm:pt>
    <dgm:pt modelId="{1BEA7FF5-0B57-4118-95A7-A225F550E7D7}" type="sibTrans" cxnId="{228A57F8-BA30-4F16-AC09-E3559313F0EF}">
      <dgm:prSet/>
      <dgm:spPr/>
      <dgm:t>
        <a:bodyPr/>
        <a:lstStyle/>
        <a:p>
          <a:endParaRPr lang="en-US"/>
        </a:p>
      </dgm:t>
    </dgm:pt>
    <dgm:pt modelId="{612B5746-2768-4070-96E6-CF482104F01A}">
      <dgm:prSet phldrT="[Text]"/>
      <dgm:spPr/>
      <dgm:t>
        <a:bodyPr/>
        <a:lstStyle/>
        <a:p>
          <a:r>
            <a:rPr lang="en-US" dirty="0" smtClean="0"/>
            <a:t>Course Development &amp; Training</a:t>
          </a:r>
          <a:endParaRPr lang="en-US" dirty="0"/>
        </a:p>
      </dgm:t>
    </dgm:pt>
    <dgm:pt modelId="{B8584B68-9DEC-4DBE-AD77-71F6BE6CCED1}" type="parTrans" cxnId="{413319AE-E825-42A9-B58F-5AF8F8FFE620}">
      <dgm:prSet/>
      <dgm:spPr/>
      <dgm:t>
        <a:bodyPr/>
        <a:lstStyle/>
        <a:p>
          <a:endParaRPr lang="en-US"/>
        </a:p>
      </dgm:t>
    </dgm:pt>
    <dgm:pt modelId="{CD2183CE-0F86-4D04-B3F3-329DD5857600}" type="sibTrans" cxnId="{413319AE-E825-42A9-B58F-5AF8F8FFE620}">
      <dgm:prSet/>
      <dgm:spPr/>
      <dgm:t>
        <a:bodyPr/>
        <a:lstStyle/>
        <a:p>
          <a:endParaRPr lang="en-US"/>
        </a:p>
      </dgm:t>
    </dgm:pt>
    <dgm:pt modelId="{D4D9C256-079A-4D88-8039-9C6839E757CD}" type="pres">
      <dgm:prSet presAssocID="{BBD9D6C5-EE76-4109-90B8-BEFE768D0AF0}" presName="compositeShape" presStyleCnt="0">
        <dgm:presLayoutVars>
          <dgm:chMax val="7"/>
          <dgm:dir/>
          <dgm:resizeHandles val="exact"/>
        </dgm:presLayoutVars>
      </dgm:prSet>
      <dgm:spPr/>
    </dgm:pt>
    <dgm:pt modelId="{4A044D0C-42FC-4AE3-9667-1D897B77B702}" type="pres">
      <dgm:prSet presAssocID="{BBD9D6C5-EE76-4109-90B8-BEFE768D0AF0}" presName="wedge1" presStyleLbl="node1" presStyleIdx="0" presStyleCnt="3" custLinFactNeighborX="-5219" custLinFactNeighborY="1837"/>
      <dgm:spPr/>
      <dgm:t>
        <a:bodyPr/>
        <a:lstStyle/>
        <a:p>
          <a:endParaRPr lang="en-US"/>
        </a:p>
      </dgm:t>
    </dgm:pt>
    <dgm:pt modelId="{0D429CC1-CC6C-4102-8E93-CCABB71CB978}" type="pres">
      <dgm:prSet presAssocID="{BBD9D6C5-EE76-4109-90B8-BEFE768D0AF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902914-0090-40F5-B704-876B8637CEA3}" type="pres">
      <dgm:prSet presAssocID="{BBD9D6C5-EE76-4109-90B8-BEFE768D0AF0}" presName="wedge2" presStyleLbl="node1" presStyleIdx="1" presStyleCnt="3" custLinFactNeighborX="-64" custLinFactNeighborY="-1139"/>
      <dgm:spPr/>
      <dgm:t>
        <a:bodyPr/>
        <a:lstStyle/>
        <a:p>
          <a:endParaRPr lang="en-US"/>
        </a:p>
      </dgm:t>
    </dgm:pt>
    <dgm:pt modelId="{EC37B3B9-4CAB-446D-B3E2-9C8C547C925C}" type="pres">
      <dgm:prSet presAssocID="{BBD9D6C5-EE76-4109-90B8-BEFE768D0AF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085721-DE95-4856-B105-3AA6A0B96442}" type="pres">
      <dgm:prSet presAssocID="{BBD9D6C5-EE76-4109-90B8-BEFE768D0AF0}" presName="wedge3" presStyleLbl="node1" presStyleIdx="2" presStyleCnt="3" custLinFactNeighborX="-64" custLinFactNeighborY="-1139"/>
      <dgm:spPr/>
      <dgm:t>
        <a:bodyPr/>
        <a:lstStyle/>
        <a:p>
          <a:endParaRPr lang="en-US"/>
        </a:p>
      </dgm:t>
    </dgm:pt>
    <dgm:pt modelId="{8D64849F-BD7B-4621-896C-0C525F5D4146}" type="pres">
      <dgm:prSet presAssocID="{BBD9D6C5-EE76-4109-90B8-BEFE768D0AF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B97BC5-235D-4129-9834-40AF178D527B}" type="presOf" srcId="{C57B2C42-2577-4270-B882-23AC289EFC37}" destId="{34902914-0090-40F5-B704-876B8637CEA3}" srcOrd="0" destOrd="0" presId="urn:microsoft.com/office/officeart/2005/8/layout/chart3"/>
    <dgm:cxn modelId="{5741D4C7-926F-432F-B3A9-F1D01CC2D48C}" type="presOf" srcId="{612B5746-2768-4070-96E6-CF482104F01A}" destId="{E5085721-DE95-4856-B105-3AA6A0B96442}" srcOrd="0" destOrd="0" presId="urn:microsoft.com/office/officeart/2005/8/layout/chart3"/>
    <dgm:cxn modelId="{413319AE-E825-42A9-B58F-5AF8F8FFE620}" srcId="{BBD9D6C5-EE76-4109-90B8-BEFE768D0AF0}" destId="{612B5746-2768-4070-96E6-CF482104F01A}" srcOrd="2" destOrd="0" parTransId="{B8584B68-9DEC-4DBE-AD77-71F6BE6CCED1}" sibTransId="{CD2183CE-0F86-4D04-B3F3-329DD5857600}"/>
    <dgm:cxn modelId="{B6E7372A-46F5-4C39-8804-8C001127D442}" srcId="{BBD9D6C5-EE76-4109-90B8-BEFE768D0AF0}" destId="{9B9263D2-8961-40FF-AE52-DC9AFA6FBE46}" srcOrd="0" destOrd="0" parTransId="{816E263C-1846-4BBE-A3CC-6AD336042005}" sibTransId="{744C0D19-DC8E-449F-9FB3-9D5C12F132ED}"/>
    <dgm:cxn modelId="{C681FB08-E2ED-453D-A35C-C34ACA6E77EF}" type="presOf" srcId="{9B9263D2-8961-40FF-AE52-DC9AFA6FBE46}" destId="{0D429CC1-CC6C-4102-8E93-CCABB71CB978}" srcOrd="1" destOrd="0" presId="urn:microsoft.com/office/officeart/2005/8/layout/chart3"/>
    <dgm:cxn modelId="{85DF3697-B45C-4665-A2D8-69BD3397A498}" type="presOf" srcId="{C57B2C42-2577-4270-B882-23AC289EFC37}" destId="{EC37B3B9-4CAB-446D-B3E2-9C8C547C925C}" srcOrd="1" destOrd="0" presId="urn:microsoft.com/office/officeart/2005/8/layout/chart3"/>
    <dgm:cxn modelId="{0002F2C7-0A0C-49CE-9BB4-18CFDA26075B}" type="presOf" srcId="{9B9263D2-8961-40FF-AE52-DC9AFA6FBE46}" destId="{4A044D0C-42FC-4AE3-9667-1D897B77B702}" srcOrd="0" destOrd="0" presId="urn:microsoft.com/office/officeart/2005/8/layout/chart3"/>
    <dgm:cxn modelId="{8F5BA24F-FB0B-444C-BB6F-BCE38543BF97}" type="presOf" srcId="{BBD9D6C5-EE76-4109-90B8-BEFE768D0AF0}" destId="{D4D9C256-079A-4D88-8039-9C6839E757CD}" srcOrd="0" destOrd="0" presId="urn:microsoft.com/office/officeart/2005/8/layout/chart3"/>
    <dgm:cxn modelId="{C3251596-4C32-44CA-A22D-0C92669A2F48}" type="presOf" srcId="{612B5746-2768-4070-96E6-CF482104F01A}" destId="{8D64849F-BD7B-4621-896C-0C525F5D4146}" srcOrd="1" destOrd="0" presId="urn:microsoft.com/office/officeart/2005/8/layout/chart3"/>
    <dgm:cxn modelId="{228A57F8-BA30-4F16-AC09-E3559313F0EF}" srcId="{BBD9D6C5-EE76-4109-90B8-BEFE768D0AF0}" destId="{C57B2C42-2577-4270-B882-23AC289EFC37}" srcOrd="1" destOrd="0" parTransId="{701234ED-7F42-4F14-B71A-0C4E34649195}" sibTransId="{1BEA7FF5-0B57-4118-95A7-A225F550E7D7}"/>
    <dgm:cxn modelId="{D52DBB61-DFC8-47EA-8900-0E525327338C}" type="presParOf" srcId="{D4D9C256-079A-4D88-8039-9C6839E757CD}" destId="{4A044D0C-42FC-4AE3-9667-1D897B77B702}" srcOrd="0" destOrd="0" presId="urn:microsoft.com/office/officeart/2005/8/layout/chart3"/>
    <dgm:cxn modelId="{D79E21CF-2BC2-4F7C-81C4-F4A38D85DB04}" type="presParOf" srcId="{D4D9C256-079A-4D88-8039-9C6839E757CD}" destId="{0D429CC1-CC6C-4102-8E93-CCABB71CB978}" srcOrd="1" destOrd="0" presId="urn:microsoft.com/office/officeart/2005/8/layout/chart3"/>
    <dgm:cxn modelId="{BF00F861-B394-40B2-9037-24FA340A330B}" type="presParOf" srcId="{D4D9C256-079A-4D88-8039-9C6839E757CD}" destId="{34902914-0090-40F5-B704-876B8637CEA3}" srcOrd="2" destOrd="0" presId="urn:microsoft.com/office/officeart/2005/8/layout/chart3"/>
    <dgm:cxn modelId="{DD3CE29F-4B98-4919-B088-836FAE024630}" type="presParOf" srcId="{D4D9C256-079A-4D88-8039-9C6839E757CD}" destId="{EC37B3B9-4CAB-446D-B3E2-9C8C547C925C}" srcOrd="3" destOrd="0" presId="urn:microsoft.com/office/officeart/2005/8/layout/chart3"/>
    <dgm:cxn modelId="{41CA5BBB-FE11-4F5C-8476-ECFC9F36AA74}" type="presParOf" srcId="{D4D9C256-079A-4D88-8039-9C6839E757CD}" destId="{E5085721-DE95-4856-B105-3AA6A0B96442}" srcOrd="4" destOrd="0" presId="urn:microsoft.com/office/officeart/2005/8/layout/chart3"/>
    <dgm:cxn modelId="{2B5B01A6-D584-41E9-8681-6BA128C576D0}" type="presParOf" srcId="{D4D9C256-079A-4D88-8039-9C6839E757CD}" destId="{8D64849F-BD7B-4621-896C-0C525F5D4146}" srcOrd="5" destOrd="0" presId="urn:microsoft.com/office/officeart/2005/8/layout/chart3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D9D6C5-EE76-4109-90B8-BEFE768D0AF0}" type="doc">
      <dgm:prSet loTypeId="urn:microsoft.com/office/officeart/2005/8/layout/chart3" loCatId="cycle" qsTypeId="urn:microsoft.com/office/officeart/2005/8/quickstyle/simple2" qsCatId="simple" csTypeId="urn:microsoft.com/office/officeart/2005/8/colors/accent0_2" csCatId="mainScheme" phldr="1"/>
      <dgm:spPr/>
    </dgm:pt>
    <dgm:pt modelId="{9B9263D2-8961-40FF-AE52-DC9AFA6FBE46}">
      <dgm:prSet phldrT="[Text]"/>
      <dgm:spPr>
        <a:solidFill>
          <a:schemeClr val="accent2">
            <a:lumMod val="60000"/>
            <a:lumOff val="40000"/>
          </a:scheme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Marketing &amp; Enrollment Services</a:t>
          </a:r>
          <a:endParaRPr lang="en-US" dirty="0"/>
        </a:p>
      </dgm:t>
    </dgm:pt>
    <dgm:pt modelId="{816E263C-1846-4BBE-A3CC-6AD336042005}" type="parTrans" cxnId="{B6E7372A-46F5-4C39-8804-8C001127D442}">
      <dgm:prSet/>
      <dgm:spPr/>
      <dgm:t>
        <a:bodyPr/>
        <a:lstStyle/>
        <a:p>
          <a:endParaRPr lang="en-US"/>
        </a:p>
      </dgm:t>
    </dgm:pt>
    <dgm:pt modelId="{744C0D19-DC8E-449F-9FB3-9D5C12F132ED}" type="sibTrans" cxnId="{B6E7372A-46F5-4C39-8804-8C001127D442}">
      <dgm:prSet/>
      <dgm:spPr/>
      <dgm:t>
        <a:bodyPr/>
        <a:lstStyle/>
        <a:p>
          <a:endParaRPr lang="en-US"/>
        </a:p>
      </dgm:t>
    </dgm:pt>
    <dgm:pt modelId="{C57B2C42-2577-4270-B882-23AC289EFC37}">
      <dgm:prSet phldrT="[Text]"/>
      <dgm:spPr>
        <a:noFill/>
        <a:effectLst/>
      </dgm:spPr>
      <dgm:t>
        <a:bodyPr/>
        <a:lstStyle/>
        <a:p>
          <a:r>
            <a:rPr lang="en-US" dirty="0" smtClean="0"/>
            <a:t>Department of Learner Services</a:t>
          </a:r>
          <a:endParaRPr lang="en-US" dirty="0"/>
        </a:p>
      </dgm:t>
    </dgm:pt>
    <dgm:pt modelId="{701234ED-7F42-4F14-B71A-0C4E34649195}" type="parTrans" cxnId="{228A57F8-BA30-4F16-AC09-E3559313F0EF}">
      <dgm:prSet/>
      <dgm:spPr/>
      <dgm:t>
        <a:bodyPr/>
        <a:lstStyle/>
        <a:p>
          <a:endParaRPr lang="en-US"/>
        </a:p>
      </dgm:t>
    </dgm:pt>
    <dgm:pt modelId="{1BEA7FF5-0B57-4118-95A7-A225F550E7D7}" type="sibTrans" cxnId="{228A57F8-BA30-4F16-AC09-E3559313F0EF}">
      <dgm:prSet/>
      <dgm:spPr/>
      <dgm:t>
        <a:bodyPr/>
        <a:lstStyle/>
        <a:p>
          <a:endParaRPr lang="en-US"/>
        </a:p>
      </dgm:t>
    </dgm:pt>
    <dgm:pt modelId="{612B5746-2768-4070-96E6-CF482104F01A}">
      <dgm:prSet phldrT="[Text]"/>
      <dgm:spPr>
        <a:noFill/>
        <a:effectLst/>
      </dgm:spPr>
      <dgm:t>
        <a:bodyPr/>
        <a:lstStyle/>
        <a:p>
          <a:r>
            <a:rPr lang="en-US" dirty="0" smtClean="0"/>
            <a:t>Course Development &amp; Training</a:t>
          </a:r>
          <a:endParaRPr lang="en-US" dirty="0"/>
        </a:p>
      </dgm:t>
    </dgm:pt>
    <dgm:pt modelId="{B8584B68-9DEC-4DBE-AD77-71F6BE6CCED1}" type="parTrans" cxnId="{413319AE-E825-42A9-B58F-5AF8F8FFE620}">
      <dgm:prSet/>
      <dgm:spPr/>
      <dgm:t>
        <a:bodyPr/>
        <a:lstStyle/>
        <a:p>
          <a:endParaRPr lang="en-US"/>
        </a:p>
      </dgm:t>
    </dgm:pt>
    <dgm:pt modelId="{CD2183CE-0F86-4D04-B3F3-329DD5857600}" type="sibTrans" cxnId="{413319AE-E825-42A9-B58F-5AF8F8FFE620}">
      <dgm:prSet/>
      <dgm:spPr/>
      <dgm:t>
        <a:bodyPr/>
        <a:lstStyle/>
        <a:p>
          <a:endParaRPr lang="en-US"/>
        </a:p>
      </dgm:t>
    </dgm:pt>
    <dgm:pt modelId="{D4D9C256-079A-4D88-8039-9C6839E757CD}" type="pres">
      <dgm:prSet presAssocID="{BBD9D6C5-EE76-4109-90B8-BEFE768D0AF0}" presName="compositeShape" presStyleCnt="0">
        <dgm:presLayoutVars>
          <dgm:chMax val="7"/>
          <dgm:dir/>
          <dgm:resizeHandles val="exact"/>
        </dgm:presLayoutVars>
      </dgm:prSet>
      <dgm:spPr/>
    </dgm:pt>
    <dgm:pt modelId="{4A044D0C-42FC-4AE3-9667-1D897B77B702}" type="pres">
      <dgm:prSet presAssocID="{BBD9D6C5-EE76-4109-90B8-BEFE768D0AF0}" presName="wedge1" presStyleLbl="node1" presStyleIdx="0" presStyleCnt="3" custLinFactNeighborX="-5119" custLinFactNeighborY="2898"/>
      <dgm:spPr/>
      <dgm:t>
        <a:bodyPr/>
        <a:lstStyle/>
        <a:p>
          <a:endParaRPr lang="en-US"/>
        </a:p>
      </dgm:t>
    </dgm:pt>
    <dgm:pt modelId="{0D429CC1-CC6C-4102-8E93-CCABB71CB978}" type="pres">
      <dgm:prSet presAssocID="{BBD9D6C5-EE76-4109-90B8-BEFE768D0AF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902914-0090-40F5-B704-876B8637CEA3}" type="pres">
      <dgm:prSet presAssocID="{BBD9D6C5-EE76-4109-90B8-BEFE768D0AF0}" presName="wedge2" presStyleLbl="node1" presStyleIdx="1" presStyleCnt="3" custLinFactNeighborX="-657" custLinFactNeighborY="934"/>
      <dgm:spPr/>
      <dgm:t>
        <a:bodyPr/>
        <a:lstStyle/>
        <a:p>
          <a:endParaRPr lang="en-US"/>
        </a:p>
      </dgm:t>
    </dgm:pt>
    <dgm:pt modelId="{EC37B3B9-4CAB-446D-B3E2-9C8C547C925C}" type="pres">
      <dgm:prSet presAssocID="{BBD9D6C5-EE76-4109-90B8-BEFE768D0AF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085721-DE95-4856-B105-3AA6A0B96442}" type="pres">
      <dgm:prSet presAssocID="{BBD9D6C5-EE76-4109-90B8-BEFE768D0AF0}" presName="wedge3" presStyleLbl="node1" presStyleIdx="2" presStyleCnt="3" custLinFactNeighborX="-1041" custLinFactNeighborY="-327"/>
      <dgm:spPr/>
      <dgm:t>
        <a:bodyPr/>
        <a:lstStyle/>
        <a:p>
          <a:endParaRPr lang="en-US"/>
        </a:p>
      </dgm:t>
    </dgm:pt>
    <dgm:pt modelId="{8D64849F-BD7B-4621-896C-0C525F5D4146}" type="pres">
      <dgm:prSet presAssocID="{BBD9D6C5-EE76-4109-90B8-BEFE768D0AF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B97BC5-235D-4129-9834-40AF178D527B}" type="presOf" srcId="{C57B2C42-2577-4270-B882-23AC289EFC37}" destId="{34902914-0090-40F5-B704-876B8637CEA3}" srcOrd="0" destOrd="0" presId="urn:microsoft.com/office/officeart/2005/8/layout/chart3"/>
    <dgm:cxn modelId="{5741D4C7-926F-432F-B3A9-F1D01CC2D48C}" type="presOf" srcId="{612B5746-2768-4070-96E6-CF482104F01A}" destId="{E5085721-DE95-4856-B105-3AA6A0B96442}" srcOrd="0" destOrd="0" presId="urn:microsoft.com/office/officeart/2005/8/layout/chart3"/>
    <dgm:cxn modelId="{413319AE-E825-42A9-B58F-5AF8F8FFE620}" srcId="{BBD9D6C5-EE76-4109-90B8-BEFE768D0AF0}" destId="{612B5746-2768-4070-96E6-CF482104F01A}" srcOrd="2" destOrd="0" parTransId="{B8584B68-9DEC-4DBE-AD77-71F6BE6CCED1}" sibTransId="{CD2183CE-0F86-4D04-B3F3-329DD5857600}"/>
    <dgm:cxn modelId="{B6E7372A-46F5-4C39-8804-8C001127D442}" srcId="{BBD9D6C5-EE76-4109-90B8-BEFE768D0AF0}" destId="{9B9263D2-8961-40FF-AE52-DC9AFA6FBE46}" srcOrd="0" destOrd="0" parTransId="{816E263C-1846-4BBE-A3CC-6AD336042005}" sibTransId="{744C0D19-DC8E-449F-9FB3-9D5C12F132ED}"/>
    <dgm:cxn modelId="{C681FB08-E2ED-453D-A35C-C34ACA6E77EF}" type="presOf" srcId="{9B9263D2-8961-40FF-AE52-DC9AFA6FBE46}" destId="{0D429CC1-CC6C-4102-8E93-CCABB71CB978}" srcOrd="1" destOrd="0" presId="urn:microsoft.com/office/officeart/2005/8/layout/chart3"/>
    <dgm:cxn modelId="{85DF3697-B45C-4665-A2D8-69BD3397A498}" type="presOf" srcId="{C57B2C42-2577-4270-B882-23AC289EFC37}" destId="{EC37B3B9-4CAB-446D-B3E2-9C8C547C925C}" srcOrd="1" destOrd="0" presId="urn:microsoft.com/office/officeart/2005/8/layout/chart3"/>
    <dgm:cxn modelId="{8F5BA24F-FB0B-444C-BB6F-BCE38543BF97}" type="presOf" srcId="{BBD9D6C5-EE76-4109-90B8-BEFE768D0AF0}" destId="{D4D9C256-079A-4D88-8039-9C6839E757CD}" srcOrd="0" destOrd="0" presId="urn:microsoft.com/office/officeart/2005/8/layout/chart3"/>
    <dgm:cxn modelId="{0002F2C7-0A0C-49CE-9BB4-18CFDA26075B}" type="presOf" srcId="{9B9263D2-8961-40FF-AE52-DC9AFA6FBE46}" destId="{4A044D0C-42FC-4AE3-9667-1D897B77B702}" srcOrd="0" destOrd="0" presId="urn:microsoft.com/office/officeart/2005/8/layout/chart3"/>
    <dgm:cxn modelId="{C3251596-4C32-44CA-A22D-0C92669A2F48}" type="presOf" srcId="{612B5746-2768-4070-96E6-CF482104F01A}" destId="{8D64849F-BD7B-4621-896C-0C525F5D4146}" srcOrd="1" destOrd="0" presId="urn:microsoft.com/office/officeart/2005/8/layout/chart3"/>
    <dgm:cxn modelId="{228A57F8-BA30-4F16-AC09-E3559313F0EF}" srcId="{BBD9D6C5-EE76-4109-90B8-BEFE768D0AF0}" destId="{C57B2C42-2577-4270-B882-23AC289EFC37}" srcOrd="1" destOrd="0" parTransId="{701234ED-7F42-4F14-B71A-0C4E34649195}" sibTransId="{1BEA7FF5-0B57-4118-95A7-A225F550E7D7}"/>
    <dgm:cxn modelId="{D52DBB61-DFC8-47EA-8900-0E525327338C}" type="presParOf" srcId="{D4D9C256-079A-4D88-8039-9C6839E757CD}" destId="{4A044D0C-42FC-4AE3-9667-1D897B77B702}" srcOrd="0" destOrd="0" presId="urn:microsoft.com/office/officeart/2005/8/layout/chart3"/>
    <dgm:cxn modelId="{D79E21CF-2BC2-4F7C-81C4-F4A38D85DB04}" type="presParOf" srcId="{D4D9C256-079A-4D88-8039-9C6839E757CD}" destId="{0D429CC1-CC6C-4102-8E93-CCABB71CB978}" srcOrd="1" destOrd="0" presId="urn:microsoft.com/office/officeart/2005/8/layout/chart3"/>
    <dgm:cxn modelId="{BF00F861-B394-40B2-9037-24FA340A330B}" type="presParOf" srcId="{D4D9C256-079A-4D88-8039-9C6839E757CD}" destId="{34902914-0090-40F5-B704-876B8637CEA3}" srcOrd="2" destOrd="0" presId="urn:microsoft.com/office/officeart/2005/8/layout/chart3"/>
    <dgm:cxn modelId="{DD3CE29F-4B98-4919-B088-836FAE024630}" type="presParOf" srcId="{D4D9C256-079A-4D88-8039-9C6839E757CD}" destId="{EC37B3B9-4CAB-446D-B3E2-9C8C547C925C}" srcOrd="3" destOrd="0" presId="urn:microsoft.com/office/officeart/2005/8/layout/chart3"/>
    <dgm:cxn modelId="{41CA5BBB-FE11-4F5C-8476-ECFC9F36AA74}" type="presParOf" srcId="{D4D9C256-079A-4D88-8039-9C6839E757CD}" destId="{E5085721-DE95-4856-B105-3AA6A0B96442}" srcOrd="4" destOrd="0" presId="urn:microsoft.com/office/officeart/2005/8/layout/chart3"/>
    <dgm:cxn modelId="{2B5B01A6-D584-41E9-8681-6BA128C576D0}" type="presParOf" srcId="{D4D9C256-079A-4D88-8039-9C6839E757CD}" destId="{8D64849F-BD7B-4621-896C-0C525F5D4146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D9D6C5-EE76-4109-90B8-BEFE768D0AF0}" type="doc">
      <dgm:prSet loTypeId="urn:microsoft.com/office/officeart/2005/8/layout/chart3" loCatId="cycle" qsTypeId="urn:microsoft.com/office/officeart/2005/8/quickstyle/simple2" qsCatId="simple" csTypeId="urn:microsoft.com/office/officeart/2005/8/colors/accent0_2" csCatId="mainScheme" phldr="1"/>
      <dgm:spPr/>
    </dgm:pt>
    <dgm:pt modelId="{9B9263D2-8961-40FF-AE52-DC9AFA6FBE46}">
      <dgm:prSet phldrT="[Text]"/>
      <dgm:spPr>
        <a:noFill/>
        <a:effectLst/>
      </dgm:spPr>
      <dgm:t>
        <a:bodyPr/>
        <a:lstStyle/>
        <a:p>
          <a:r>
            <a:rPr lang="en-US" dirty="0" smtClean="0"/>
            <a:t>Marketing &amp; Enrollment Services</a:t>
          </a:r>
          <a:endParaRPr lang="en-US" dirty="0"/>
        </a:p>
      </dgm:t>
    </dgm:pt>
    <dgm:pt modelId="{816E263C-1846-4BBE-A3CC-6AD336042005}" type="parTrans" cxnId="{B6E7372A-46F5-4C39-8804-8C001127D442}">
      <dgm:prSet/>
      <dgm:spPr/>
      <dgm:t>
        <a:bodyPr/>
        <a:lstStyle/>
        <a:p>
          <a:endParaRPr lang="en-US"/>
        </a:p>
      </dgm:t>
    </dgm:pt>
    <dgm:pt modelId="{744C0D19-DC8E-449F-9FB3-9D5C12F132ED}" type="sibTrans" cxnId="{B6E7372A-46F5-4C39-8804-8C001127D442}">
      <dgm:prSet/>
      <dgm:spPr/>
      <dgm:t>
        <a:bodyPr/>
        <a:lstStyle/>
        <a:p>
          <a:endParaRPr lang="en-US"/>
        </a:p>
      </dgm:t>
    </dgm:pt>
    <dgm:pt modelId="{C57B2C42-2577-4270-B882-23AC289EFC37}">
      <dgm:prSet phldrT="[Text]"/>
      <dgm:spPr>
        <a:solidFill>
          <a:schemeClr val="accent2">
            <a:lumMod val="60000"/>
            <a:lumOff val="40000"/>
          </a:scheme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Department of Learner Services</a:t>
          </a:r>
          <a:endParaRPr lang="en-US" dirty="0"/>
        </a:p>
      </dgm:t>
    </dgm:pt>
    <dgm:pt modelId="{701234ED-7F42-4F14-B71A-0C4E34649195}" type="parTrans" cxnId="{228A57F8-BA30-4F16-AC09-E3559313F0EF}">
      <dgm:prSet/>
      <dgm:spPr/>
      <dgm:t>
        <a:bodyPr/>
        <a:lstStyle/>
        <a:p>
          <a:endParaRPr lang="en-US"/>
        </a:p>
      </dgm:t>
    </dgm:pt>
    <dgm:pt modelId="{1BEA7FF5-0B57-4118-95A7-A225F550E7D7}" type="sibTrans" cxnId="{228A57F8-BA30-4F16-AC09-E3559313F0EF}">
      <dgm:prSet/>
      <dgm:spPr/>
      <dgm:t>
        <a:bodyPr/>
        <a:lstStyle/>
        <a:p>
          <a:endParaRPr lang="en-US"/>
        </a:p>
      </dgm:t>
    </dgm:pt>
    <dgm:pt modelId="{612B5746-2768-4070-96E6-CF482104F01A}">
      <dgm:prSet phldrT="[Text]"/>
      <dgm:spPr>
        <a:noFill/>
        <a:effectLst/>
      </dgm:spPr>
      <dgm:t>
        <a:bodyPr/>
        <a:lstStyle/>
        <a:p>
          <a:r>
            <a:rPr lang="en-US" dirty="0" smtClean="0"/>
            <a:t>Course Development &amp; Training</a:t>
          </a:r>
          <a:endParaRPr lang="en-US" dirty="0"/>
        </a:p>
      </dgm:t>
    </dgm:pt>
    <dgm:pt modelId="{B8584B68-9DEC-4DBE-AD77-71F6BE6CCED1}" type="parTrans" cxnId="{413319AE-E825-42A9-B58F-5AF8F8FFE620}">
      <dgm:prSet/>
      <dgm:spPr/>
      <dgm:t>
        <a:bodyPr/>
        <a:lstStyle/>
        <a:p>
          <a:endParaRPr lang="en-US"/>
        </a:p>
      </dgm:t>
    </dgm:pt>
    <dgm:pt modelId="{CD2183CE-0F86-4D04-B3F3-329DD5857600}" type="sibTrans" cxnId="{413319AE-E825-42A9-B58F-5AF8F8FFE620}">
      <dgm:prSet/>
      <dgm:spPr/>
      <dgm:t>
        <a:bodyPr/>
        <a:lstStyle/>
        <a:p>
          <a:endParaRPr lang="en-US"/>
        </a:p>
      </dgm:t>
    </dgm:pt>
    <dgm:pt modelId="{D4D9C256-079A-4D88-8039-9C6839E757CD}" type="pres">
      <dgm:prSet presAssocID="{BBD9D6C5-EE76-4109-90B8-BEFE768D0AF0}" presName="compositeShape" presStyleCnt="0">
        <dgm:presLayoutVars>
          <dgm:chMax val="7"/>
          <dgm:dir/>
          <dgm:resizeHandles val="exact"/>
        </dgm:presLayoutVars>
      </dgm:prSet>
      <dgm:spPr/>
    </dgm:pt>
    <dgm:pt modelId="{4A044D0C-42FC-4AE3-9667-1D897B77B702}" type="pres">
      <dgm:prSet presAssocID="{BBD9D6C5-EE76-4109-90B8-BEFE768D0AF0}" presName="wedge1" presStyleLbl="node1" presStyleIdx="0" presStyleCnt="3" custLinFactNeighborX="-5119" custLinFactNeighborY="2898"/>
      <dgm:spPr/>
      <dgm:t>
        <a:bodyPr/>
        <a:lstStyle/>
        <a:p>
          <a:endParaRPr lang="en-US"/>
        </a:p>
      </dgm:t>
    </dgm:pt>
    <dgm:pt modelId="{0D429CC1-CC6C-4102-8E93-CCABB71CB978}" type="pres">
      <dgm:prSet presAssocID="{BBD9D6C5-EE76-4109-90B8-BEFE768D0AF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902914-0090-40F5-B704-876B8637CEA3}" type="pres">
      <dgm:prSet presAssocID="{BBD9D6C5-EE76-4109-90B8-BEFE768D0AF0}" presName="wedge2" presStyleLbl="node1" presStyleIdx="1" presStyleCnt="3" custLinFactNeighborX="-657" custLinFactNeighborY="934"/>
      <dgm:spPr/>
      <dgm:t>
        <a:bodyPr/>
        <a:lstStyle/>
        <a:p>
          <a:endParaRPr lang="en-US"/>
        </a:p>
      </dgm:t>
    </dgm:pt>
    <dgm:pt modelId="{EC37B3B9-4CAB-446D-B3E2-9C8C547C925C}" type="pres">
      <dgm:prSet presAssocID="{BBD9D6C5-EE76-4109-90B8-BEFE768D0AF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085721-DE95-4856-B105-3AA6A0B96442}" type="pres">
      <dgm:prSet presAssocID="{BBD9D6C5-EE76-4109-90B8-BEFE768D0AF0}" presName="wedge3" presStyleLbl="node1" presStyleIdx="2" presStyleCnt="3" custLinFactNeighborX="-1041" custLinFactNeighborY="-327"/>
      <dgm:spPr/>
      <dgm:t>
        <a:bodyPr/>
        <a:lstStyle/>
        <a:p>
          <a:endParaRPr lang="en-US"/>
        </a:p>
      </dgm:t>
    </dgm:pt>
    <dgm:pt modelId="{8D64849F-BD7B-4621-896C-0C525F5D4146}" type="pres">
      <dgm:prSet presAssocID="{BBD9D6C5-EE76-4109-90B8-BEFE768D0AF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B97BC5-235D-4129-9834-40AF178D527B}" type="presOf" srcId="{C57B2C42-2577-4270-B882-23AC289EFC37}" destId="{34902914-0090-40F5-B704-876B8637CEA3}" srcOrd="0" destOrd="0" presId="urn:microsoft.com/office/officeart/2005/8/layout/chart3"/>
    <dgm:cxn modelId="{5741D4C7-926F-432F-B3A9-F1D01CC2D48C}" type="presOf" srcId="{612B5746-2768-4070-96E6-CF482104F01A}" destId="{E5085721-DE95-4856-B105-3AA6A0B96442}" srcOrd="0" destOrd="0" presId="urn:microsoft.com/office/officeart/2005/8/layout/chart3"/>
    <dgm:cxn modelId="{413319AE-E825-42A9-B58F-5AF8F8FFE620}" srcId="{BBD9D6C5-EE76-4109-90B8-BEFE768D0AF0}" destId="{612B5746-2768-4070-96E6-CF482104F01A}" srcOrd="2" destOrd="0" parTransId="{B8584B68-9DEC-4DBE-AD77-71F6BE6CCED1}" sibTransId="{CD2183CE-0F86-4D04-B3F3-329DD5857600}"/>
    <dgm:cxn modelId="{B6E7372A-46F5-4C39-8804-8C001127D442}" srcId="{BBD9D6C5-EE76-4109-90B8-BEFE768D0AF0}" destId="{9B9263D2-8961-40FF-AE52-DC9AFA6FBE46}" srcOrd="0" destOrd="0" parTransId="{816E263C-1846-4BBE-A3CC-6AD336042005}" sibTransId="{744C0D19-DC8E-449F-9FB3-9D5C12F132ED}"/>
    <dgm:cxn modelId="{C681FB08-E2ED-453D-A35C-C34ACA6E77EF}" type="presOf" srcId="{9B9263D2-8961-40FF-AE52-DC9AFA6FBE46}" destId="{0D429CC1-CC6C-4102-8E93-CCABB71CB978}" srcOrd="1" destOrd="0" presId="urn:microsoft.com/office/officeart/2005/8/layout/chart3"/>
    <dgm:cxn modelId="{85DF3697-B45C-4665-A2D8-69BD3397A498}" type="presOf" srcId="{C57B2C42-2577-4270-B882-23AC289EFC37}" destId="{EC37B3B9-4CAB-446D-B3E2-9C8C547C925C}" srcOrd="1" destOrd="0" presId="urn:microsoft.com/office/officeart/2005/8/layout/chart3"/>
    <dgm:cxn modelId="{8F5BA24F-FB0B-444C-BB6F-BCE38543BF97}" type="presOf" srcId="{BBD9D6C5-EE76-4109-90B8-BEFE768D0AF0}" destId="{D4D9C256-079A-4D88-8039-9C6839E757CD}" srcOrd="0" destOrd="0" presId="urn:microsoft.com/office/officeart/2005/8/layout/chart3"/>
    <dgm:cxn modelId="{0002F2C7-0A0C-49CE-9BB4-18CFDA26075B}" type="presOf" srcId="{9B9263D2-8961-40FF-AE52-DC9AFA6FBE46}" destId="{4A044D0C-42FC-4AE3-9667-1D897B77B702}" srcOrd="0" destOrd="0" presId="urn:microsoft.com/office/officeart/2005/8/layout/chart3"/>
    <dgm:cxn modelId="{C3251596-4C32-44CA-A22D-0C92669A2F48}" type="presOf" srcId="{612B5746-2768-4070-96E6-CF482104F01A}" destId="{8D64849F-BD7B-4621-896C-0C525F5D4146}" srcOrd="1" destOrd="0" presId="urn:microsoft.com/office/officeart/2005/8/layout/chart3"/>
    <dgm:cxn modelId="{228A57F8-BA30-4F16-AC09-E3559313F0EF}" srcId="{BBD9D6C5-EE76-4109-90B8-BEFE768D0AF0}" destId="{C57B2C42-2577-4270-B882-23AC289EFC37}" srcOrd="1" destOrd="0" parTransId="{701234ED-7F42-4F14-B71A-0C4E34649195}" sibTransId="{1BEA7FF5-0B57-4118-95A7-A225F550E7D7}"/>
    <dgm:cxn modelId="{D52DBB61-DFC8-47EA-8900-0E525327338C}" type="presParOf" srcId="{D4D9C256-079A-4D88-8039-9C6839E757CD}" destId="{4A044D0C-42FC-4AE3-9667-1D897B77B702}" srcOrd="0" destOrd="0" presId="urn:microsoft.com/office/officeart/2005/8/layout/chart3"/>
    <dgm:cxn modelId="{D79E21CF-2BC2-4F7C-81C4-F4A38D85DB04}" type="presParOf" srcId="{D4D9C256-079A-4D88-8039-9C6839E757CD}" destId="{0D429CC1-CC6C-4102-8E93-CCABB71CB978}" srcOrd="1" destOrd="0" presId="urn:microsoft.com/office/officeart/2005/8/layout/chart3"/>
    <dgm:cxn modelId="{BF00F861-B394-40B2-9037-24FA340A330B}" type="presParOf" srcId="{D4D9C256-079A-4D88-8039-9C6839E757CD}" destId="{34902914-0090-40F5-B704-876B8637CEA3}" srcOrd="2" destOrd="0" presId="urn:microsoft.com/office/officeart/2005/8/layout/chart3"/>
    <dgm:cxn modelId="{DD3CE29F-4B98-4919-B088-836FAE024630}" type="presParOf" srcId="{D4D9C256-079A-4D88-8039-9C6839E757CD}" destId="{EC37B3B9-4CAB-446D-B3E2-9C8C547C925C}" srcOrd="3" destOrd="0" presId="urn:microsoft.com/office/officeart/2005/8/layout/chart3"/>
    <dgm:cxn modelId="{41CA5BBB-FE11-4F5C-8476-ECFC9F36AA74}" type="presParOf" srcId="{D4D9C256-079A-4D88-8039-9C6839E757CD}" destId="{E5085721-DE95-4856-B105-3AA6A0B96442}" srcOrd="4" destOrd="0" presId="urn:microsoft.com/office/officeart/2005/8/layout/chart3"/>
    <dgm:cxn modelId="{2B5B01A6-D584-41E9-8681-6BA128C576D0}" type="presParOf" srcId="{D4D9C256-079A-4D88-8039-9C6839E757CD}" destId="{8D64849F-BD7B-4621-896C-0C525F5D4146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D9D6C5-EE76-4109-90B8-BEFE768D0AF0}" type="doc">
      <dgm:prSet loTypeId="urn:microsoft.com/office/officeart/2005/8/layout/chart3" loCatId="cycle" qsTypeId="urn:microsoft.com/office/officeart/2005/8/quickstyle/simple2" qsCatId="simple" csTypeId="urn:microsoft.com/office/officeart/2005/8/colors/accent0_2" csCatId="mainScheme" phldr="1"/>
      <dgm:spPr/>
    </dgm:pt>
    <dgm:pt modelId="{9B9263D2-8961-40FF-AE52-DC9AFA6FBE46}">
      <dgm:prSet phldrT="[Text]"/>
      <dgm:spPr>
        <a:noFill/>
        <a:effectLst/>
      </dgm:spPr>
      <dgm:t>
        <a:bodyPr/>
        <a:lstStyle/>
        <a:p>
          <a:r>
            <a:rPr lang="en-US" dirty="0" smtClean="0"/>
            <a:t>Marketing &amp; Enrollment Services</a:t>
          </a:r>
          <a:endParaRPr lang="en-US" dirty="0"/>
        </a:p>
      </dgm:t>
    </dgm:pt>
    <dgm:pt modelId="{816E263C-1846-4BBE-A3CC-6AD336042005}" type="parTrans" cxnId="{B6E7372A-46F5-4C39-8804-8C001127D442}">
      <dgm:prSet/>
      <dgm:spPr/>
      <dgm:t>
        <a:bodyPr/>
        <a:lstStyle/>
        <a:p>
          <a:endParaRPr lang="en-US"/>
        </a:p>
      </dgm:t>
    </dgm:pt>
    <dgm:pt modelId="{744C0D19-DC8E-449F-9FB3-9D5C12F132ED}" type="sibTrans" cxnId="{B6E7372A-46F5-4C39-8804-8C001127D442}">
      <dgm:prSet/>
      <dgm:spPr/>
      <dgm:t>
        <a:bodyPr/>
        <a:lstStyle/>
        <a:p>
          <a:endParaRPr lang="en-US"/>
        </a:p>
      </dgm:t>
    </dgm:pt>
    <dgm:pt modelId="{C57B2C42-2577-4270-B882-23AC289EFC37}">
      <dgm:prSet phldrT="[Text]"/>
      <dgm:spPr>
        <a:noFill/>
        <a:effectLst/>
      </dgm:spPr>
      <dgm:t>
        <a:bodyPr/>
        <a:lstStyle/>
        <a:p>
          <a:r>
            <a:rPr lang="en-US" dirty="0" smtClean="0"/>
            <a:t>Department of Learner Services</a:t>
          </a:r>
          <a:endParaRPr lang="en-US" dirty="0"/>
        </a:p>
      </dgm:t>
    </dgm:pt>
    <dgm:pt modelId="{701234ED-7F42-4F14-B71A-0C4E34649195}" type="parTrans" cxnId="{228A57F8-BA30-4F16-AC09-E3559313F0EF}">
      <dgm:prSet/>
      <dgm:spPr/>
      <dgm:t>
        <a:bodyPr/>
        <a:lstStyle/>
        <a:p>
          <a:endParaRPr lang="en-US"/>
        </a:p>
      </dgm:t>
    </dgm:pt>
    <dgm:pt modelId="{1BEA7FF5-0B57-4118-95A7-A225F550E7D7}" type="sibTrans" cxnId="{228A57F8-BA30-4F16-AC09-E3559313F0EF}">
      <dgm:prSet/>
      <dgm:spPr/>
      <dgm:t>
        <a:bodyPr/>
        <a:lstStyle/>
        <a:p>
          <a:endParaRPr lang="en-US"/>
        </a:p>
      </dgm:t>
    </dgm:pt>
    <dgm:pt modelId="{612B5746-2768-4070-96E6-CF482104F01A}">
      <dgm:prSet phldrT="[Text]"/>
      <dgm:spPr>
        <a:solidFill>
          <a:schemeClr val="accent2">
            <a:lumMod val="60000"/>
            <a:lumOff val="40000"/>
          </a:scheme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Course Development &amp; Training</a:t>
          </a:r>
          <a:endParaRPr lang="en-US" dirty="0"/>
        </a:p>
      </dgm:t>
    </dgm:pt>
    <dgm:pt modelId="{B8584B68-9DEC-4DBE-AD77-71F6BE6CCED1}" type="parTrans" cxnId="{413319AE-E825-42A9-B58F-5AF8F8FFE620}">
      <dgm:prSet/>
      <dgm:spPr/>
      <dgm:t>
        <a:bodyPr/>
        <a:lstStyle/>
        <a:p>
          <a:endParaRPr lang="en-US"/>
        </a:p>
      </dgm:t>
    </dgm:pt>
    <dgm:pt modelId="{CD2183CE-0F86-4D04-B3F3-329DD5857600}" type="sibTrans" cxnId="{413319AE-E825-42A9-B58F-5AF8F8FFE620}">
      <dgm:prSet/>
      <dgm:spPr/>
      <dgm:t>
        <a:bodyPr/>
        <a:lstStyle/>
        <a:p>
          <a:endParaRPr lang="en-US"/>
        </a:p>
      </dgm:t>
    </dgm:pt>
    <dgm:pt modelId="{D4D9C256-079A-4D88-8039-9C6839E757CD}" type="pres">
      <dgm:prSet presAssocID="{BBD9D6C5-EE76-4109-90B8-BEFE768D0AF0}" presName="compositeShape" presStyleCnt="0">
        <dgm:presLayoutVars>
          <dgm:chMax val="7"/>
          <dgm:dir/>
          <dgm:resizeHandles val="exact"/>
        </dgm:presLayoutVars>
      </dgm:prSet>
      <dgm:spPr/>
    </dgm:pt>
    <dgm:pt modelId="{4A044D0C-42FC-4AE3-9667-1D897B77B702}" type="pres">
      <dgm:prSet presAssocID="{BBD9D6C5-EE76-4109-90B8-BEFE768D0AF0}" presName="wedge1" presStyleLbl="node1" presStyleIdx="0" presStyleCnt="3" custLinFactNeighborX="-5119" custLinFactNeighborY="2898"/>
      <dgm:spPr/>
      <dgm:t>
        <a:bodyPr/>
        <a:lstStyle/>
        <a:p>
          <a:endParaRPr lang="en-US"/>
        </a:p>
      </dgm:t>
    </dgm:pt>
    <dgm:pt modelId="{0D429CC1-CC6C-4102-8E93-CCABB71CB978}" type="pres">
      <dgm:prSet presAssocID="{BBD9D6C5-EE76-4109-90B8-BEFE768D0AF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902914-0090-40F5-B704-876B8637CEA3}" type="pres">
      <dgm:prSet presAssocID="{BBD9D6C5-EE76-4109-90B8-BEFE768D0AF0}" presName="wedge2" presStyleLbl="node1" presStyleIdx="1" presStyleCnt="3" custLinFactNeighborX="-657" custLinFactNeighborY="934"/>
      <dgm:spPr/>
      <dgm:t>
        <a:bodyPr/>
        <a:lstStyle/>
        <a:p>
          <a:endParaRPr lang="en-US"/>
        </a:p>
      </dgm:t>
    </dgm:pt>
    <dgm:pt modelId="{EC37B3B9-4CAB-446D-B3E2-9C8C547C925C}" type="pres">
      <dgm:prSet presAssocID="{BBD9D6C5-EE76-4109-90B8-BEFE768D0AF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085721-DE95-4856-B105-3AA6A0B96442}" type="pres">
      <dgm:prSet presAssocID="{BBD9D6C5-EE76-4109-90B8-BEFE768D0AF0}" presName="wedge3" presStyleLbl="node1" presStyleIdx="2" presStyleCnt="3" custLinFactNeighborX="-1041" custLinFactNeighborY="-327"/>
      <dgm:spPr/>
      <dgm:t>
        <a:bodyPr/>
        <a:lstStyle/>
        <a:p>
          <a:endParaRPr lang="en-US"/>
        </a:p>
      </dgm:t>
    </dgm:pt>
    <dgm:pt modelId="{8D64849F-BD7B-4621-896C-0C525F5D4146}" type="pres">
      <dgm:prSet presAssocID="{BBD9D6C5-EE76-4109-90B8-BEFE768D0AF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B97BC5-235D-4129-9834-40AF178D527B}" type="presOf" srcId="{C57B2C42-2577-4270-B882-23AC289EFC37}" destId="{34902914-0090-40F5-B704-876B8637CEA3}" srcOrd="0" destOrd="0" presId="urn:microsoft.com/office/officeart/2005/8/layout/chart3"/>
    <dgm:cxn modelId="{5741D4C7-926F-432F-B3A9-F1D01CC2D48C}" type="presOf" srcId="{612B5746-2768-4070-96E6-CF482104F01A}" destId="{E5085721-DE95-4856-B105-3AA6A0B96442}" srcOrd="0" destOrd="0" presId="urn:microsoft.com/office/officeart/2005/8/layout/chart3"/>
    <dgm:cxn modelId="{413319AE-E825-42A9-B58F-5AF8F8FFE620}" srcId="{BBD9D6C5-EE76-4109-90B8-BEFE768D0AF0}" destId="{612B5746-2768-4070-96E6-CF482104F01A}" srcOrd="2" destOrd="0" parTransId="{B8584B68-9DEC-4DBE-AD77-71F6BE6CCED1}" sibTransId="{CD2183CE-0F86-4D04-B3F3-329DD5857600}"/>
    <dgm:cxn modelId="{B6E7372A-46F5-4C39-8804-8C001127D442}" srcId="{BBD9D6C5-EE76-4109-90B8-BEFE768D0AF0}" destId="{9B9263D2-8961-40FF-AE52-DC9AFA6FBE46}" srcOrd="0" destOrd="0" parTransId="{816E263C-1846-4BBE-A3CC-6AD336042005}" sibTransId="{744C0D19-DC8E-449F-9FB3-9D5C12F132ED}"/>
    <dgm:cxn modelId="{C681FB08-E2ED-453D-A35C-C34ACA6E77EF}" type="presOf" srcId="{9B9263D2-8961-40FF-AE52-DC9AFA6FBE46}" destId="{0D429CC1-CC6C-4102-8E93-CCABB71CB978}" srcOrd="1" destOrd="0" presId="urn:microsoft.com/office/officeart/2005/8/layout/chart3"/>
    <dgm:cxn modelId="{85DF3697-B45C-4665-A2D8-69BD3397A498}" type="presOf" srcId="{C57B2C42-2577-4270-B882-23AC289EFC37}" destId="{EC37B3B9-4CAB-446D-B3E2-9C8C547C925C}" srcOrd="1" destOrd="0" presId="urn:microsoft.com/office/officeart/2005/8/layout/chart3"/>
    <dgm:cxn modelId="{8F5BA24F-FB0B-444C-BB6F-BCE38543BF97}" type="presOf" srcId="{BBD9D6C5-EE76-4109-90B8-BEFE768D0AF0}" destId="{D4D9C256-079A-4D88-8039-9C6839E757CD}" srcOrd="0" destOrd="0" presId="urn:microsoft.com/office/officeart/2005/8/layout/chart3"/>
    <dgm:cxn modelId="{0002F2C7-0A0C-49CE-9BB4-18CFDA26075B}" type="presOf" srcId="{9B9263D2-8961-40FF-AE52-DC9AFA6FBE46}" destId="{4A044D0C-42FC-4AE3-9667-1D897B77B702}" srcOrd="0" destOrd="0" presId="urn:microsoft.com/office/officeart/2005/8/layout/chart3"/>
    <dgm:cxn modelId="{C3251596-4C32-44CA-A22D-0C92669A2F48}" type="presOf" srcId="{612B5746-2768-4070-96E6-CF482104F01A}" destId="{8D64849F-BD7B-4621-896C-0C525F5D4146}" srcOrd="1" destOrd="0" presId="urn:microsoft.com/office/officeart/2005/8/layout/chart3"/>
    <dgm:cxn modelId="{228A57F8-BA30-4F16-AC09-E3559313F0EF}" srcId="{BBD9D6C5-EE76-4109-90B8-BEFE768D0AF0}" destId="{C57B2C42-2577-4270-B882-23AC289EFC37}" srcOrd="1" destOrd="0" parTransId="{701234ED-7F42-4F14-B71A-0C4E34649195}" sibTransId="{1BEA7FF5-0B57-4118-95A7-A225F550E7D7}"/>
    <dgm:cxn modelId="{D52DBB61-DFC8-47EA-8900-0E525327338C}" type="presParOf" srcId="{D4D9C256-079A-4D88-8039-9C6839E757CD}" destId="{4A044D0C-42FC-4AE3-9667-1D897B77B702}" srcOrd="0" destOrd="0" presId="urn:microsoft.com/office/officeart/2005/8/layout/chart3"/>
    <dgm:cxn modelId="{D79E21CF-2BC2-4F7C-81C4-F4A38D85DB04}" type="presParOf" srcId="{D4D9C256-079A-4D88-8039-9C6839E757CD}" destId="{0D429CC1-CC6C-4102-8E93-CCABB71CB978}" srcOrd="1" destOrd="0" presId="urn:microsoft.com/office/officeart/2005/8/layout/chart3"/>
    <dgm:cxn modelId="{BF00F861-B394-40B2-9037-24FA340A330B}" type="presParOf" srcId="{D4D9C256-079A-4D88-8039-9C6839E757CD}" destId="{34902914-0090-40F5-B704-876B8637CEA3}" srcOrd="2" destOrd="0" presId="urn:microsoft.com/office/officeart/2005/8/layout/chart3"/>
    <dgm:cxn modelId="{DD3CE29F-4B98-4919-B088-836FAE024630}" type="presParOf" srcId="{D4D9C256-079A-4D88-8039-9C6839E757CD}" destId="{EC37B3B9-4CAB-446D-B3E2-9C8C547C925C}" srcOrd="3" destOrd="0" presId="urn:microsoft.com/office/officeart/2005/8/layout/chart3"/>
    <dgm:cxn modelId="{41CA5BBB-FE11-4F5C-8476-ECFC9F36AA74}" type="presParOf" srcId="{D4D9C256-079A-4D88-8039-9C6839E757CD}" destId="{E5085721-DE95-4856-B105-3AA6A0B96442}" srcOrd="4" destOrd="0" presId="urn:microsoft.com/office/officeart/2005/8/layout/chart3"/>
    <dgm:cxn modelId="{2B5B01A6-D584-41E9-8681-6BA128C576D0}" type="presParOf" srcId="{D4D9C256-079A-4D88-8039-9C6839E757CD}" destId="{8D64849F-BD7B-4621-896C-0C525F5D4146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44D0C-42FC-4AE3-9667-1D897B77B702}">
      <dsp:nvSpPr>
        <dsp:cNvPr id="0" name=""/>
        <dsp:cNvSpPr/>
      </dsp:nvSpPr>
      <dsp:spPr>
        <a:xfrm>
          <a:off x="2155915" y="451998"/>
          <a:ext cx="4578257" cy="4578257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Marketing &amp; Enrollment Services</a:t>
          </a:r>
          <a:endParaRPr lang="en-US" sz="2000" kern="1200" dirty="0"/>
        </a:p>
      </dsp:txBody>
      <dsp:txXfrm>
        <a:off x="4645070" y="1296795"/>
        <a:ext cx="1553337" cy="1526085"/>
      </dsp:txXfrm>
    </dsp:sp>
    <dsp:sp modelId="{34902914-0090-40F5-B704-876B8637CEA3}">
      <dsp:nvSpPr>
        <dsp:cNvPr id="0" name=""/>
        <dsp:cNvSpPr/>
      </dsp:nvSpPr>
      <dsp:spPr>
        <a:xfrm>
          <a:off x="2155926" y="452006"/>
          <a:ext cx="4578257" cy="4578257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Department and Learner Services</a:t>
          </a:r>
          <a:endParaRPr lang="en-US" sz="2000" kern="1200" dirty="0"/>
        </a:p>
      </dsp:txBody>
      <dsp:txXfrm>
        <a:off x="3409497" y="3340669"/>
        <a:ext cx="2071116" cy="1417079"/>
      </dsp:txXfrm>
    </dsp:sp>
    <dsp:sp modelId="{E5085721-DE95-4856-B105-3AA6A0B96442}">
      <dsp:nvSpPr>
        <dsp:cNvPr id="0" name=""/>
        <dsp:cNvSpPr/>
      </dsp:nvSpPr>
      <dsp:spPr>
        <a:xfrm>
          <a:off x="2155926" y="452006"/>
          <a:ext cx="4578257" cy="4578257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Course Development &amp; Training</a:t>
          </a:r>
          <a:endParaRPr lang="en-US" sz="2000" kern="1200" dirty="0"/>
        </a:p>
      </dsp:txBody>
      <dsp:txXfrm>
        <a:off x="2646454" y="1351307"/>
        <a:ext cx="1553337" cy="1526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44D0C-42FC-4AE3-9667-1D897B77B702}">
      <dsp:nvSpPr>
        <dsp:cNvPr id="0" name=""/>
        <dsp:cNvSpPr/>
      </dsp:nvSpPr>
      <dsp:spPr>
        <a:xfrm>
          <a:off x="755043" y="302788"/>
          <a:ext cx="2769310" cy="276931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Marketing &amp; Enrollment Services</a:t>
          </a:r>
          <a:endParaRPr lang="en-US" sz="1200" kern="1200" dirty="0"/>
        </a:p>
      </dsp:txBody>
      <dsp:txXfrm>
        <a:off x="2260690" y="813792"/>
        <a:ext cx="939587" cy="923103"/>
      </dsp:txXfrm>
    </dsp:sp>
    <dsp:sp modelId="{34902914-0090-40F5-B704-876B8637CEA3}">
      <dsp:nvSpPr>
        <dsp:cNvPr id="0" name=""/>
        <dsp:cNvSpPr/>
      </dsp:nvSpPr>
      <dsp:spPr>
        <a:xfrm>
          <a:off x="735858" y="330819"/>
          <a:ext cx="2769310" cy="2769310"/>
        </a:xfrm>
        <a:prstGeom prst="pie">
          <a:avLst>
            <a:gd name="adj1" fmla="val 1800000"/>
            <a:gd name="adj2" fmla="val 9000000"/>
          </a:avLst>
        </a:prstGeom>
        <a:noFill/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Department of Learner Services</a:t>
          </a:r>
          <a:endParaRPr lang="en-US" sz="1200" kern="1200" dirty="0"/>
        </a:p>
      </dsp:txBody>
      <dsp:txXfrm>
        <a:off x="1494121" y="2078122"/>
        <a:ext cx="1252783" cy="857167"/>
      </dsp:txXfrm>
    </dsp:sp>
    <dsp:sp modelId="{E5085721-DE95-4856-B105-3AA6A0B96442}">
      <dsp:nvSpPr>
        <dsp:cNvPr id="0" name=""/>
        <dsp:cNvSpPr/>
      </dsp:nvSpPr>
      <dsp:spPr>
        <a:xfrm>
          <a:off x="725224" y="295898"/>
          <a:ext cx="2769310" cy="2769310"/>
        </a:xfrm>
        <a:prstGeom prst="pie">
          <a:avLst>
            <a:gd name="adj1" fmla="val 9000000"/>
            <a:gd name="adj2" fmla="val 16200000"/>
          </a:avLst>
        </a:prstGeom>
        <a:noFill/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Course Development &amp; Training</a:t>
          </a:r>
          <a:endParaRPr lang="en-US" sz="1200" kern="1200" dirty="0"/>
        </a:p>
      </dsp:txBody>
      <dsp:txXfrm>
        <a:off x="1021935" y="839869"/>
        <a:ext cx="939587" cy="9231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44D0C-42FC-4AE3-9667-1D897B77B702}">
      <dsp:nvSpPr>
        <dsp:cNvPr id="0" name=""/>
        <dsp:cNvSpPr/>
      </dsp:nvSpPr>
      <dsp:spPr>
        <a:xfrm>
          <a:off x="755043" y="302788"/>
          <a:ext cx="2769310" cy="2769310"/>
        </a:xfrm>
        <a:prstGeom prst="pie">
          <a:avLst>
            <a:gd name="adj1" fmla="val 16200000"/>
            <a:gd name="adj2" fmla="val 1800000"/>
          </a:avLst>
        </a:prstGeom>
        <a:noFill/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Marketing &amp; Enrollment Services</a:t>
          </a:r>
          <a:endParaRPr lang="en-US" sz="1200" kern="1200" dirty="0"/>
        </a:p>
      </dsp:txBody>
      <dsp:txXfrm>
        <a:off x="2260690" y="813792"/>
        <a:ext cx="939587" cy="923103"/>
      </dsp:txXfrm>
    </dsp:sp>
    <dsp:sp modelId="{34902914-0090-40F5-B704-876B8637CEA3}">
      <dsp:nvSpPr>
        <dsp:cNvPr id="0" name=""/>
        <dsp:cNvSpPr/>
      </dsp:nvSpPr>
      <dsp:spPr>
        <a:xfrm>
          <a:off x="735858" y="330819"/>
          <a:ext cx="2769310" cy="2769310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Department of Learner Services</a:t>
          </a:r>
          <a:endParaRPr lang="en-US" sz="1200" kern="1200" dirty="0"/>
        </a:p>
      </dsp:txBody>
      <dsp:txXfrm>
        <a:off x="1494121" y="2078122"/>
        <a:ext cx="1252783" cy="857167"/>
      </dsp:txXfrm>
    </dsp:sp>
    <dsp:sp modelId="{E5085721-DE95-4856-B105-3AA6A0B96442}">
      <dsp:nvSpPr>
        <dsp:cNvPr id="0" name=""/>
        <dsp:cNvSpPr/>
      </dsp:nvSpPr>
      <dsp:spPr>
        <a:xfrm>
          <a:off x="725224" y="295898"/>
          <a:ext cx="2769310" cy="2769310"/>
        </a:xfrm>
        <a:prstGeom prst="pie">
          <a:avLst>
            <a:gd name="adj1" fmla="val 9000000"/>
            <a:gd name="adj2" fmla="val 16200000"/>
          </a:avLst>
        </a:prstGeom>
        <a:noFill/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Course Development &amp; Training</a:t>
          </a:r>
          <a:endParaRPr lang="en-US" sz="1200" kern="1200" dirty="0"/>
        </a:p>
      </dsp:txBody>
      <dsp:txXfrm>
        <a:off x="1021935" y="839869"/>
        <a:ext cx="939587" cy="923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44D0C-42FC-4AE3-9667-1D897B77B702}">
      <dsp:nvSpPr>
        <dsp:cNvPr id="0" name=""/>
        <dsp:cNvSpPr/>
      </dsp:nvSpPr>
      <dsp:spPr>
        <a:xfrm>
          <a:off x="755043" y="302788"/>
          <a:ext cx="2769310" cy="2769310"/>
        </a:xfrm>
        <a:prstGeom prst="pie">
          <a:avLst>
            <a:gd name="adj1" fmla="val 16200000"/>
            <a:gd name="adj2" fmla="val 1800000"/>
          </a:avLst>
        </a:prstGeom>
        <a:noFill/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Marketing &amp; Enrollment Services</a:t>
          </a:r>
          <a:endParaRPr lang="en-US" sz="1200" kern="1200" dirty="0"/>
        </a:p>
      </dsp:txBody>
      <dsp:txXfrm>
        <a:off x="2260690" y="813792"/>
        <a:ext cx="939587" cy="923103"/>
      </dsp:txXfrm>
    </dsp:sp>
    <dsp:sp modelId="{34902914-0090-40F5-B704-876B8637CEA3}">
      <dsp:nvSpPr>
        <dsp:cNvPr id="0" name=""/>
        <dsp:cNvSpPr/>
      </dsp:nvSpPr>
      <dsp:spPr>
        <a:xfrm>
          <a:off x="735858" y="330819"/>
          <a:ext cx="2769310" cy="2769310"/>
        </a:xfrm>
        <a:prstGeom prst="pie">
          <a:avLst>
            <a:gd name="adj1" fmla="val 1800000"/>
            <a:gd name="adj2" fmla="val 9000000"/>
          </a:avLst>
        </a:prstGeom>
        <a:noFill/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Department of Learner Services</a:t>
          </a:r>
          <a:endParaRPr lang="en-US" sz="1200" kern="1200" dirty="0"/>
        </a:p>
      </dsp:txBody>
      <dsp:txXfrm>
        <a:off x="1494121" y="2078122"/>
        <a:ext cx="1252783" cy="857167"/>
      </dsp:txXfrm>
    </dsp:sp>
    <dsp:sp modelId="{E5085721-DE95-4856-B105-3AA6A0B96442}">
      <dsp:nvSpPr>
        <dsp:cNvPr id="0" name=""/>
        <dsp:cNvSpPr/>
      </dsp:nvSpPr>
      <dsp:spPr>
        <a:xfrm>
          <a:off x="725224" y="295898"/>
          <a:ext cx="2769310" cy="2769310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Course Development &amp; Training</a:t>
          </a:r>
          <a:endParaRPr lang="en-US" sz="1200" kern="1200" dirty="0"/>
        </a:p>
      </dsp:txBody>
      <dsp:txXfrm>
        <a:off x="1021935" y="839869"/>
        <a:ext cx="939587" cy="923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lIns="90575" tIns="90575" rIns="90575" bIns="9057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2948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0589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58844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11792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6474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17688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70636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2358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lIns="90575" tIns="90575" rIns="90575" bIns="9057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2948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0589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58844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11792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6474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17688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70636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2358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79"/>
          </a:xfrm>
          <a:prstGeom prst="rect">
            <a:avLst/>
          </a:prstGeom>
          <a:noFill/>
          <a:ln>
            <a:noFill/>
          </a:ln>
        </p:spPr>
        <p:txBody>
          <a:bodyPr lIns="90575" tIns="90575" rIns="90575" bIns="9057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965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lIns="90575" tIns="90575" rIns="90575" bIns="9057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2948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0589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58844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11792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6474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17688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70636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2358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8" y="8829965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lIns="93151" tIns="46563" rIns="93151" bIns="46563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74240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79"/>
          </a:xfrm>
          <a:prstGeom prst="rect">
            <a:avLst/>
          </a:prstGeom>
          <a:noFill/>
          <a:ln>
            <a:noFill/>
          </a:ln>
        </p:spPr>
        <p:txBody>
          <a:bodyPr lIns="93151" tIns="46563" rIns="93151" bIns="46563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3970938" y="8829965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lIns="93151" tIns="46563" rIns="93151" bIns="46563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765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589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498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968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759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941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184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342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298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243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515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79"/>
          </a:xfrm>
          <a:prstGeom prst="rect">
            <a:avLst/>
          </a:prstGeom>
          <a:noFill/>
          <a:ln>
            <a:noFill/>
          </a:ln>
        </p:spPr>
        <p:txBody>
          <a:bodyPr lIns="93151" tIns="46563" rIns="93151" bIns="46563" anchor="t" anchorCtr="0">
            <a:noAutofit/>
          </a:bodyPr>
          <a:lstStyle/>
          <a:p>
            <a:pPr>
              <a:buSzPct val="25000"/>
            </a:pPr>
            <a:endParaRPr lang="en-US" dirty="0"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3970938" y="8829965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lIns="93151" tIns="46563" rIns="93151" bIns="46563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348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0827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3342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6601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658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954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4546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7847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1847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148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439" cy="4183410"/>
          </a:xfrm>
          <a:prstGeom prst="rect">
            <a:avLst/>
          </a:prstGeom>
        </p:spPr>
        <p:txBody>
          <a:bodyPr lIns="90575" tIns="90575" rIns="90575" bIns="90575" anchor="t" anchorCtr="0">
            <a:noAutofit/>
          </a:bodyPr>
          <a:lstStyle/>
          <a:p>
            <a:endParaRPr dirty="0"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3970937" y="8829965"/>
            <a:ext cx="3037781" cy="464790"/>
          </a:xfrm>
          <a:prstGeom prst="rect">
            <a:avLst/>
          </a:prstGeom>
        </p:spPr>
        <p:txBody>
          <a:bodyPr lIns="93151" tIns="46563" rIns="93151" bIns="46563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8411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557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438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029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259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1370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05896" lvl="2" defTabSz="905896" fontAlgn="base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8157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8161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2783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381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4679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1344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3602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5124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28251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0152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784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8B5C-356F-4DE7-A647-48B2F497F7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12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8B5C-356F-4DE7-A647-48B2F497F7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95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8B5C-356F-4DE7-A647-48B2F497F7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44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28B5C-356F-4DE7-A647-48B2F497F7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7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439" cy="4183410"/>
          </a:xfrm>
          <a:prstGeom prst="rect">
            <a:avLst/>
          </a:prstGeom>
        </p:spPr>
        <p:txBody>
          <a:bodyPr lIns="90575" tIns="90575" rIns="90575" bIns="90575" anchor="t" anchorCtr="0">
            <a:noAutofit/>
          </a:bodyPr>
          <a:lstStyle/>
          <a:p>
            <a:endParaRPr dirty="0"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3970937" y="8829965"/>
            <a:ext cx="3037781" cy="464790"/>
          </a:xfrm>
          <a:prstGeom prst="rect">
            <a:avLst/>
          </a:prstGeom>
        </p:spPr>
        <p:txBody>
          <a:bodyPr lIns="93151" tIns="46563" rIns="93151" bIns="46563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982896" y="3300192"/>
            <a:ext cx="8016237" cy="5847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23" name="Shape 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82535" y="-2482414"/>
            <a:ext cx="2476108" cy="1857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0" y="1882808"/>
            <a:ext cx="10972799" cy="40279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28600" algn="l" rtl="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228600" algn="l" rtl="0">
              <a:spcBef>
                <a:spcPts val="360"/>
              </a:spcBef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228600" algn="l" rtl="0">
              <a:spcBef>
                <a:spcPts val="360"/>
              </a:spcBef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228600" algn="l" rtl="0">
              <a:spcBef>
                <a:spcPts val="360"/>
              </a:spcBef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09599" y="614783"/>
            <a:ext cx="9132300" cy="538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-2804160" y="6002180"/>
            <a:ext cx="2438399" cy="295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609600" y="6528930"/>
            <a:ext cx="4593968" cy="1828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-3680460" y="6002182"/>
            <a:ext cx="487680" cy="3231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D08A-2B82-4778-B0C8-192B1CAAED0B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1644-657C-4AE9-BCBB-2205EC66D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70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/>
        </p:nvSpPr>
        <p:spPr>
          <a:xfrm>
            <a:off x="726133" y="2477866"/>
            <a:ext cx="8443136" cy="3888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300" b="0" i="0" u="none" strike="noStrike" cap="none">
              <a:solidFill>
                <a:srgbClr val="3F3F3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1982896" y="3300192"/>
            <a:ext cx="8016237" cy="5847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" name="Shape 12"/>
          <p:cNvSpPr txBox="1"/>
          <p:nvPr/>
        </p:nvSpPr>
        <p:spPr>
          <a:xfrm>
            <a:off x="821269" y="2649042"/>
            <a:ext cx="8395568" cy="7453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rgbClr val="7F7F7F"/>
              </a:buClr>
              <a:buFont typeface="Arial"/>
              <a:buNone/>
            </a:pPr>
            <a:endParaRPr sz="20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11796024" y="0"/>
            <a:ext cx="395975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14"/>
          <p:cNvSpPr txBox="1"/>
          <p:nvPr/>
        </p:nvSpPr>
        <p:spPr>
          <a:xfrm>
            <a:off x="2582276" y="6085801"/>
            <a:ext cx="6876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ECAMPUS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|  OSU DEGREES ONLINE</a:t>
            </a:r>
          </a:p>
        </p:txBody>
      </p:sp>
      <p:cxnSp>
        <p:nvCxnSpPr>
          <p:cNvPr id="15" name="Shape 15"/>
          <p:cNvCxnSpPr/>
          <p:nvPr/>
        </p:nvCxnSpPr>
        <p:spPr>
          <a:xfrm>
            <a:off x="5019464" y="4003096"/>
            <a:ext cx="19431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" name="Shape 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577" y="0"/>
            <a:ext cx="1282700" cy="15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 rotWithShape="1">
          <a:blip r:embed="rId4">
            <a:alphaModFix amt="10000"/>
          </a:blip>
          <a:srcRect/>
          <a:stretch/>
        </p:blipFill>
        <p:spPr>
          <a:xfrm>
            <a:off x="5050392" y="-2251855"/>
            <a:ext cx="1740516" cy="174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2960" y="-2356548"/>
            <a:ext cx="2476108" cy="1857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5392" y="419049"/>
            <a:ext cx="1870395" cy="185708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/>
          <p:nvPr/>
        </p:nvSpPr>
        <p:spPr>
          <a:xfrm>
            <a:off x="2657701" y="4555439"/>
            <a:ext cx="6876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PRESENTERS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Dorothy Loftin, Ecampus Instructional Designer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Karen Watté, Assistant Director, Course Development &amp; Training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/>
          <p:cNvPicPr preferRelativeResize="0"/>
          <p:nvPr/>
        </p:nvPicPr>
        <p:blipFill rotWithShape="1">
          <a:blip r:embed="rId4">
            <a:alphaModFix amt="10000"/>
          </a:blip>
          <a:srcRect/>
          <a:stretch/>
        </p:blipFill>
        <p:spPr>
          <a:xfrm>
            <a:off x="10690978" y="-2622755"/>
            <a:ext cx="1740516" cy="174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44349" y="-2681038"/>
            <a:ext cx="2476108" cy="185708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/>
          <p:nvPr/>
        </p:nvSpPr>
        <p:spPr>
          <a:xfrm rot="5400000">
            <a:off x="5864624" y="530628"/>
            <a:ext cx="462746" cy="12192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09599" y="614783"/>
            <a:ext cx="9132300" cy="538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29" name="Shape 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53700" y="5974557"/>
            <a:ext cx="1638300" cy="596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hape 30"/>
          <p:cNvCxnSpPr/>
          <p:nvPr/>
        </p:nvCxnSpPr>
        <p:spPr>
          <a:xfrm>
            <a:off x="609600" y="1153391"/>
            <a:ext cx="1045967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Shape 31"/>
          <p:cNvSpPr txBox="1"/>
          <p:nvPr/>
        </p:nvSpPr>
        <p:spPr>
          <a:xfrm>
            <a:off x="609600" y="6494228"/>
            <a:ext cx="2425216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ECAMPUS</a:t>
            </a: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|  OSU DEGREES ONLINE</a:t>
            </a:r>
          </a:p>
        </p:txBody>
      </p:sp>
      <p:pic>
        <p:nvPicPr>
          <p:cNvPr id="32" name="Shape 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47204" y="-304800"/>
            <a:ext cx="1870395" cy="185708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ecampus.oregonstate.edu/faculty/canvas/" TargetMode="External"/><Relationship Id="rId4" Type="http://schemas.openxmlformats.org/officeDocument/2006/relationships/hyperlink" Target="https://www.youtube.com/watch?v=Tcjv84GSJr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emf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9.emf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9.emf"/><Relationship Id="rId5" Type="http://schemas.openxmlformats.org/officeDocument/2006/relationships/image" Target="../media/image12.png"/><Relationship Id="rId6" Type="http://schemas.openxmlformats.org/officeDocument/2006/relationships/diagramData" Target="../diagrams/data4.xml"/><Relationship Id="rId7" Type="http://schemas.openxmlformats.org/officeDocument/2006/relationships/diagramLayout" Target="../diagrams/layout4.xml"/><Relationship Id="rId8" Type="http://schemas.openxmlformats.org/officeDocument/2006/relationships/diagramQuickStyle" Target="../diagrams/quickStyle4.xml"/><Relationship Id="rId9" Type="http://schemas.openxmlformats.org/officeDocument/2006/relationships/diagramColors" Target="../diagrams/colors4.xml"/><Relationship Id="rId10" Type="http://schemas.microsoft.com/office/2007/relationships/diagramDrawing" Target="../diagrams/drawing4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1891650" y="2654500"/>
            <a:ext cx="8408700" cy="107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Calibri"/>
              <a:buNone/>
            </a:pPr>
            <a:r>
              <a:rPr lang="en-US">
                <a:solidFill>
                  <a:srgbClr val="262626"/>
                </a:solidFill>
              </a:rPr>
              <a:t>All Courses Rise with the Tide -</a:t>
            </a:r>
          </a:p>
          <a:p>
            <a:pPr marL="0" marR="0" lvl="0" indent="0" algn="ctr" rtl="0">
              <a:spcBef>
                <a:spcPts val="0"/>
              </a:spcBef>
              <a:buClr>
                <a:srgbClr val="262626"/>
              </a:buClr>
              <a:buSzPct val="25000"/>
              <a:buFont typeface="Calibri"/>
              <a:buNone/>
            </a:pPr>
            <a:r>
              <a:rPr lang="en-US">
                <a:solidFill>
                  <a:srgbClr val="262626"/>
                </a:solidFill>
              </a:rPr>
              <a:t>Raising the QM Sails at a Large Institution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QM TIMELINE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Left-Right Arrow 4"/>
          <p:cNvSpPr/>
          <p:nvPr/>
        </p:nvSpPr>
        <p:spPr>
          <a:xfrm>
            <a:off x="462904" y="3684498"/>
            <a:ext cx="10972800" cy="1092200"/>
          </a:xfrm>
          <a:prstGeom prst="leftRightArrow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1393604" y="1691884"/>
            <a:ext cx="5166" cy="222997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10"/>
          <p:cNvSpPr txBox="1"/>
          <p:nvPr/>
        </p:nvSpPr>
        <p:spPr>
          <a:xfrm>
            <a:off x="1418009" y="1667856"/>
            <a:ext cx="2466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Laying the Groundwork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Introduce QM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Faculty buy-in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1241321" y="4469936"/>
            <a:ext cx="88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2012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3520684" y="2517696"/>
            <a:ext cx="12651" cy="140416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4"/>
          <p:cNvSpPr txBox="1"/>
          <p:nvPr/>
        </p:nvSpPr>
        <p:spPr>
          <a:xfrm>
            <a:off x="3520682" y="2449530"/>
            <a:ext cx="2689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Early Adoption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Process development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Template development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Early certifications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6622986" y="2120690"/>
            <a:ext cx="11304" cy="18011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24"/>
          <p:cNvSpPr txBox="1"/>
          <p:nvPr/>
        </p:nvSpPr>
        <p:spPr>
          <a:xfrm>
            <a:off x="6622986" y="2076012"/>
            <a:ext cx="2071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Expansion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Widespread QM template</a:t>
            </a:r>
            <a:r>
              <a:rPr lang="en-US" dirty="0"/>
              <a:t> </a:t>
            </a:r>
            <a:r>
              <a:rPr lang="en-US" dirty="0" smtClean="0"/>
              <a:t>implementation</a:t>
            </a:r>
          </a:p>
        </p:txBody>
      </p:sp>
      <p:sp>
        <p:nvSpPr>
          <p:cNvPr id="21" name="TextBox 12"/>
          <p:cNvSpPr txBox="1"/>
          <p:nvPr/>
        </p:nvSpPr>
        <p:spPr>
          <a:xfrm>
            <a:off x="3015067" y="4480154"/>
            <a:ext cx="88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2013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4788813" y="4475045"/>
            <a:ext cx="88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2014</a:t>
            </a:r>
          </a:p>
        </p:txBody>
      </p:sp>
      <p:sp>
        <p:nvSpPr>
          <p:cNvPr id="23" name="TextBox 12"/>
          <p:cNvSpPr txBox="1"/>
          <p:nvPr/>
        </p:nvSpPr>
        <p:spPr>
          <a:xfrm>
            <a:off x="6562559" y="4464827"/>
            <a:ext cx="88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2015</a:t>
            </a:r>
          </a:p>
        </p:txBody>
      </p:sp>
      <p:sp>
        <p:nvSpPr>
          <p:cNvPr id="24" name="TextBox 12"/>
          <p:cNvSpPr txBox="1"/>
          <p:nvPr/>
        </p:nvSpPr>
        <p:spPr>
          <a:xfrm>
            <a:off x="8336305" y="4485263"/>
            <a:ext cx="88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2016</a:t>
            </a:r>
          </a:p>
        </p:txBody>
      </p:sp>
      <p:sp>
        <p:nvSpPr>
          <p:cNvPr id="25" name="TextBox 12"/>
          <p:cNvSpPr txBox="1"/>
          <p:nvPr/>
        </p:nvSpPr>
        <p:spPr>
          <a:xfrm>
            <a:off x="10110052" y="4490372"/>
            <a:ext cx="88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2017</a:t>
            </a:r>
          </a:p>
        </p:txBody>
      </p:sp>
      <p:sp>
        <p:nvSpPr>
          <p:cNvPr id="18" name="TextBox 24"/>
          <p:cNvSpPr txBox="1"/>
          <p:nvPr/>
        </p:nvSpPr>
        <p:spPr>
          <a:xfrm>
            <a:off x="8759945" y="2434690"/>
            <a:ext cx="2610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Moving Forward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Refining the process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Internal marketing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Program certification</a:t>
            </a:r>
          </a:p>
          <a:p>
            <a:endParaRPr lang="en-US" dirty="0" smtClean="0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8779184" y="2517696"/>
            <a:ext cx="22706" cy="14409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12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3403" y="1317357"/>
            <a:ext cx="9577953" cy="4545341"/>
            <a:chOff x="0" y="0"/>
            <a:chExt cx="4572000" cy="2743200"/>
          </a:xfrm>
          <a:effectLst/>
        </p:grpSpPr>
        <mc:AlternateContent xmlns:mc="http://schemas.openxmlformats.org/markup-compatibility/2006">
          <mc:Choice xmlns:cx1="http://schemas.microsoft.com/office/drawing/2015/9/8/chartex" xmlns="" Requires="cx1">
            <p:graphicFrame>
              <p:nvGraphicFramePr>
                <p:cNvPr id="7" name="Chart 6"/>
                <p:cNvGraphicFramePr/>
                <p:nvPr>
                  <p:extLst>
                    <p:ext uri="{D42A27DB-BD31-4B8C-83A1-F6EECF244321}">
                      <p14:modId xmlns:p14="http://schemas.microsoft.com/office/powerpoint/2010/main" val="2838922355"/>
                    </p:ext>
                  </p:extLst>
                </p:nvPr>
              </p:nvGraphicFramePr>
              <p:xfrm>
                <a:off x="0" y="0"/>
                <a:ext cx="4572000" cy="274320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3"/>
                </a:graphicData>
              </a:graphic>
            </p:graphicFrame>
          </mc:Choice>
          <mc:Fallback>
            <p:pic>
              <p:nvPicPr>
                <p:cNvPr id="7" name="Chart 6"/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3403" y="1317357"/>
                  <a:ext cx="9577953" cy="4545341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8" name="Straight Connector 7"/>
            <p:cNvCxnSpPr/>
            <p:nvPr/>
          </p:nvCxnSpPr>
          <p:spPr>
            <a:xfrm flipH="1" flipV="1">
              <a:off x="333375" y="986010"/>
              <a:ext cx="4057650" cy="9525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8496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 rot="20811344">
            <a:off x="575741" y="2583704"/>
            <a:ext cx="6218450" cy="2332731"/>
          </a:xfrm>
        </p:spPr>
        <p:txBody>
          <a:bodyPr/>
          <a:lstStyle/>
          <a:p>
            <a:r>
              <a:rPr lang="en-US" sz="4000" b="1" dirty="0" smtClean="0"/>
              <a:t>Make QM a ‘sticky’ idea</a:t>
            </a:r>
          </a:p>
          <a:p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308" y="1696829"/>
            <a:ext cx="2767739" cy="41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08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16" y="1343896"/>
            <a:ext cx="3478401" cy="481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924" y="2040835"/>
            <a:ext cx="4572271" cy="3046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9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599" y="1464354"/>
            <a:ext cx="10972799" cy="4027920"/>
          </a:xfrm>
        </p:spPr>
        <p:txBody>
          <a:bodyPr/>
          <a:lstStyle/>
          <a:p>
            <a:r>
              <a:rPr lang="en-US" sz="2400" dirty="0" smtClean="0"/>
              <a:t>Principles of creating ‘sticky’ ideas –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/>
              <a:t>Simple</a:t>
            </a:r>
            <a:r>
              <a:rPr lang="en-US" sz="2400" dirty="0" smtClean="0"/>
              <a:t> – express the essential core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57" y="2035120"/>
            <a:ext cx="4219818" cy="318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3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599" y="1464354"/>
            <a:ext cx="10972799" cy="4027920"/>
          </a:xfrm>
        </p:spPr>
        <p:txBody>
          <a:bodyPr/>
          <a:lstStyle/>
          <a:p>
            <a:r>
              <a:rPr lang="en-US" sz="2400" dirty="0" smtClean="0"/>
              <a:t>Principles of creating ‘sticky’ ideas –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Simple – express the essential core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/>
              <a:t>Concrete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los de la &quot;tableta de chocolate&quot;, una pandilla de membrillos que no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16" y="2681207"/>
            <a:ext cx="4826327" cy="3122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63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599" y="1464354"/>
            <a:ext cx="10972799" cy="4027920"/>
          </a:xfrm>
        </p:spPr>
        <p:txBody>
          <a:bodyPr/>
          <a:lstStyle/>
          <a:p>
            <a:r>
              <a:rPr lang="en-US" sz="2400" dirty="0" smtClean="0"/>
              <a:t>Principles of creating ‘sticky’ ideas –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Simple – express the essential core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/>
              <a:t>Concrete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classroom_lab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3" y="2033569"/>
            <a:ext cx="4618495" cy="346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184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599" y="1464354"/>
            <a:ext cx="10972799" cy="4027920"/>
          </a:xfrm>
        </p:spPr>
        <p:txBody>
          <a:bodyPr/>
          <a:lstStyle/>
          <a:p>
            <a:r>
              <a:rPr lang="en-US" sz="2400" dirty="0" smtClean="0"/>
              <a:t>Principles of creating ‘sticky’ ideas –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Simple – express the essential core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/>
              <a:t>Concrete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61" y="1673816"/>
            <a:ext cx="4214247" cy="421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25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599" y="1464354"/>
            <a:ext cx="10972799" cy="4027920"/>
          </a:xfrm>
        </p:spPr>
        <p:txBody>
          <a:bodyPr/>
          <a:lstStyle/>
          <a:p>
            <a:r>
              <a:rPr lang="en-US" sz="2400" dirty="0" smtClean="0"/>
              <a:t>Principles of creating ‘sticky’ ideas –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Simple – express the essential core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Concrete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/>
              <a:t>Credible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6" y="2011380"/>
            <a:ext cx="5535386" cy="3690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7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599" y="1464354"/>
            <a:ext cx="10972799" cy="4027920"/>
          </a:xfrm>
        </p:spPr>
        <p:txBody>
          <a:bodyPr/>
          <a:lstStyle/>
          <a:p>
            <a:r>
              <a:rPr lang="en-US" sz="2400" dirty="0" smtClean="0"/>
              <a:t>Principles of creating ‘sticky’ ideas –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Simple – express the essential core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Concrete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Credible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Generate </a:t>
            </a:r>
            <a:r>
              <a:rPr lang="en-US" sz="2400" b="1" dirty="0" smtClean="0"/>
              <a:t>emotion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498" y="1746859"/>
            <a:ext cx="5770184" cy="3858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16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09599" y="1409700"/>
            <a:ext cx="8229600" cy="4027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4350" marR="0" lvl="0" indent="-539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AutoNum type="arabicPeriod"/>
            </a:pPr>
            <a:r>
              <a:rPr lang="en-US" sz="2400" dirty="0"/>
              <a:t>Who we are</a:t>
            </a:r>
          </a:p>
          <a:p>
            <a:pPr marL="514350" marR="0" lvl="0" indent="-539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AutoNum type="arabicPeriod"/>
            </a:pPr>
            <a:r>
              <a:rPr lang="en-US" sz="2400" dirty="0"/>
              <a:t>Why Quality Matters</a:t>
            </a:r>
          </a:p>
          <a:p>
            <a:pPr marL="514350" marR="0" lvl="0" indent="-539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AutoNum type="arabicPeriod"/>
            </a:pPr>
            <a:r>
              <a:rPr lang="en-US" sz="2400" dirty="0"/>
              <a:t>Our QM timeline</a:t>
            </a:r>
          </a:p>
          <a:p>
            <a:pPr marL="514350" marR="0" lvl="0" indent="-539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AutoNum type="arabicPeriod"/>
            </a:pPr>
            <a:r>
              <a:rPr lang="en-US" sz="2400" dirty="0" smtClean="0"/>
              <a:t>Laying the groundwork</a:t>
            </a: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39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AutoNum type="arabicPeriod"/>
            </a:pPr>
            <a:r>
              <a:rPr lang="en-US" sz="2400" dirty="0"/>
              <a:t>Early adoption &amp; </a:t>
            </a:r>
            <a:r>
              <a:rPr lang="en-US" sz="2400" dirty="0" smtClean="0"/>
              <a:t>implementation strategies</a:t>
            </a:r>
            <a:endParaRPr lang="en-US" sz="2400" dirty="0"/>
          </a:p>
          <a:p>
            <a:pPr marL="514350" marR="0" lvl="0" indent="-539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AutoNum type="arabicPeriod"/>
            </a:pPr>
            <a:r>
              <a:rPr lang="en-US" sz="2400" dirty="0"/>
              <a:t>Expansion &amp; managing change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609599" y="614783"/>
            <a:ext cx="9132300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CHARTING OUR COURSE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-3680460" y="6002182"/>
            <a:ext cx="487680" cy="3231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Shape 59" descr="Vintage compass.png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5642874" y="806824"/>
            <a:ext cx="6008921" cy="4980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609599" y="1464354"/>
            <a:ext cx="10972799" cy="40279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286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400" dirty="0" smtClean="0"/>
              <a:t>Principles of creating ‘sticky’ ideas –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Simple – express the essential core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Concrete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Credible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Generate emotion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/>
              <a:t>Unexpected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028" y="1657414"/>
            <a:ext cx="5734370" cy="383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888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609599" y="1464354"/>
            <a:ext cx="10972799" cy="40279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286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400" dirty="0" smtClean="0"/>
              <a:t>Principles of creating ‘sticky’ ideas –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Simple – express the essential core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Concrete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Credible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Generate emotion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/>
              <a:t>Unexpected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028" y="1677292"/>
            <a:ext cx="5704646" cy="3814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977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609599" y="1464354"/>
            <a:ext cx="10972799" cy="40279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286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400" dirty="0" smtClean="0"/>
              <a:t>Principles of creating ‘sticky’ ideas –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Simple – express the essential core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Concrete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Credible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Generate emotion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/>
              <a:t>Unexpected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947" t="21668"/>
          <a:stretch/>
        </p:blipFill>
        <p:spPr>
          <a:xfrm>
            <a:off x="5711058" y="1845881"/>
            <a:ext cx="5978585" cy="347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6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599" y="1464354"/>
            <a:ext cx="10972799" cy="4027920"/>
          </a:xfrm>
        </p:spPr>
        <p:txBody>
          <a:bodyPr/>
          <a:lstStyle/>
          <a:p>
            <a:r>
              <a:rPr lang="en-US" sz="2400" dirty="0" smtClean="0"/>
              <a:t>Principles of creating ‘sticky’ ideas –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Simple – express the essential core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Concrete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Credible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Generate emotion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Unexpected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Expressed through </a:t>
            </a:r>
            <a:r>
              <a:rPr lang="en-US" sz="2400" b="1" dirty="0" smtClean="0"/>
              <a:t>story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883" y="1642642"/>
            <a:ext cx="4936573" cy="384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140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599" y="1464354"/>
            <a:ext cx="10972799" cy="4027920"/>
          </a:xfrm>
        </p:spPr>
        <p:txBody>
          <a:bodyPr/>
          <a:lstStyle/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SHAPING EARLY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5754" y="1788998"/>
            <a:ext cx="10520487" cy="3378631"/>
          </a:xfrm>
          <a:prstGeom prst="rect">
            <a:avLst/>
          </a:prstGeom>
          <a:solidFill>
            <a:schemeClr val="bg1">
              <a:lumMod val="85000"/>
              <a:alpha val="67059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286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“I just want to say that I thought the class was EXCELLENT… This was the first online class I've taken.  I admit that I was initially hesitant, but . . . it turned out not only good but the best class I've taken yet at OSU!  I am sure that is due almost entirely to how you ran the course. ”</a:t>
            </a:r>
          </a:p>
          <a:p>
            <a:pPr algn="ctr"/>
            <a:r>
              <a:rPr lang="en-US" sz="2800" dirty="0" smtClean="0"/>
              <a:t>	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en-US" sz="2400" i="1" dirty="0" smtClean="0"/>
              <a:t>Quote from s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tudent in Kuuipo Walsh’s QM-</a:t>
            </a:r>
            <a:r>
              <a:rPr lang="en-US" sz="2400" i="1" dirty="0" smtClean="0"/>
              <a:t>certified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i="1" dirty="0" smtClean="0"/>
              <a:t>c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ourse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When introducing QM what is one message or image you found to be particularly compelling with your faculty?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50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1" y="1406769"/>
            <a:ext cx="5767432" cy="4503959"/>
          </a:xfrm>
        </p:spPr>
        <p:txBody>
          <a:bodyPr/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Course </a:t>
            </a:r>
            <a:r>
              <a:rPr lang="en-US" sz="2400" dirty="0"/>
              <a:t>templates based on QM </a:t>
            </a:r>
            <a:r>
              <a:rPr lang="en-US" sz="2400" dirty="0" smtClean="0"/>
              <a:t>standards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Providing QM </a:t>
            </a:r>
            <a:r>
              <a:rPr lang="en-US" sz="2400" dirty="0" smtClean="0"/>
              <a:t>training</a:t>
            </a:r>
            <a:endParaRPr lang="en-US" sz="2400" dirty="0"/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In-depth </a:t>
            </a:r>
            <a:r>
              <a:rPr lang="en-US" sz="2400" dirty="0"/>
              <a:t>pre-reviews by </a:t>
            </a:r>
            <a:r>
              <a:rPr lang="en-US" sz="2400" dirty="0" err="1"/>
              <a:t>Ecampus</a:t>
            </a:r>
            <a:r>
              <a:rPr lang="en-US" sz="2400" dirty="0"/>
              <a:t> instructional designers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Guidance </a:t>
            </a:r>
            <a:r>
              <a:rPr lang="en-US" sz="2400" dirty="0"/>
              <a:t>and support for course modifications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Coordination of review </a:t>
            </a:r>
            <a:r>
              <a:rPr lang="en-US" sz="2400" dirty="0" smtClean="0"/>
              <a:t>teams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Recognition of QM Certified courses</a:t>
            </a:r>
          </a:p>
          <a:p>
            <a:pPr marL="342900" indent="-342900">
              <a:buFont typeface="Wingdings" charset="2"/>
              <a:buChar char="Ø"/>
            </a:pPr>
            <a:endParaRPr lang="en-US" sz="2400" dirty="0"/>
          </a:p>
          <a:p>
            <a:endParaRPr lang="en-US" sz="2400" b="1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ADOPTION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C1644-657C-4AE9-BCBB-2205EC66DF3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00" y="1326419"/>
            <a:ext cx="4040776" cy="46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3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597" y="1406769"/>
            <a:ext cx="6348416" cy="4503959"/>
          </a:xfrm>
        </p:spPr>
        <p:txBody>
          <a:bodyPr/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/>
              <a:t>Course </a:t>
            </a:r>
            <a:r>
              <a:rPr lang="en-US" sz="2400" b="1" dirty="0"/>
              <a:t>templates based on QM </a:t>
            </a:r>
            <a:r>
              <a:rPr lang="en-US" sz="2400" b="1" dirty="0" smtClean="0"/>
              <a:t>standards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ADOPTION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C1644-657C-4AE9-BCBB-2205EC66DF3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43" y="1814080"/>
            <a:ext cx="8442620" cy="451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2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83" y="1229943"/>
            <a:ext cx="7273480" cy="477223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597" y="1406769"/>
            <a:ext cx="2846835" cy="4503959"/>
          </a:xfrm>
        </p:spPr>
        <p:txBody>
          <a:bodyPr/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Module Overview Page</a:t>
            </a:r>
          </a:p>
          <a:p>
            <a:pPr marL="1085850" lvl="1" indent="-342900">
              <a:buFont typeface="Wingdings" charset="2"/>
              <a:buChar char="Ø"/>
            </a:pPr>
            <a:r>
              <a:rPr lang="en-US" dirty="0" smtClean="0"/>
              <a:t>Standards: </a:t>
            </a:r>
          </a:p>
          <a:p>
            <a:pPr marL="1543050" lvl="2" indent="-342900">
              <a:buFont typeface="Wingdings" charset="2"/>
              <a:buChar char="Ø"/>
            </a:pPr>
            <a:r>
              <a:rPr lang="en-US" dirty="0" smtClean="0"/>
              <a:t>2.2</a:t>
            </a:r>
          </a:p>
          <a:p>
            <a:pPr marL="1543050" lvl="2" indent="-342900">
              <a:buFont typeface="Wingdings" charset="2"/>
              <a:buChar char="Ø"/>
            </a:pPr>
            <a:r>
              <a:rPr lang="en-US" dirty="0" smtClean="0"/>
              <a:t>2.4 </a:t>
            </a:r>
          </a:p>
          <a:p>
            <a:pPr marL="1543050" lvl="2" indent="-342900">
              <a:buFont typeface="Wingdings" charset="2"/>
              <a:buChar char="Ø"/>
            </a:pPr>
            <a:r>
              <a:rPr lang="en-US" dirty="0" smtClean="0"/>
              <a:t>3.1 </a:t>
            </a:r>
          </a:p>
          <a:p>
            <a:pPr marL="1543050" lvl="2" indent="-342900">
              <a:buFont typeface="Wingdings" charset="2"/>
              <a:buChar char="Ø"/>
            </a:pPr>
            <a:r>
              <a:rPr lang="en-US" dirty="0" smtClean="0"/>
              <a:t>4.1</a:t>
            </a:r>
          </a:p>
          <a:p>
            <a:endParaRPr lang="en-US" sz="2400" b="1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ADOPTION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C1644-657C-4AE9-BCBB-2205EC66DF3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95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406769"/>
            <a:ext cx="10972799" cy="4503959"/>
          </a:xfrm>
        </p:spPr>
        <p:txBody>
          <a:bodyPr/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Course </a:t>
            </a:r>
            <a:r>
              <a:rPr lang="en-US" sz="2400" dirty="0"/>
              <a:t>templates based on QM </a:t>
            </a:r>
            <a:r>
              <a:rPr lang="en-US" sz="2400" dirty="0" smtClean="0"/>
              <a:t>standards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/>
              <a:t>Providing QM </a:t>
            </a:r>
            <a:r>
              <a:rPr lang="en-US" sz="2400" b="1" dirty="0" smtClean="0"/>
              <a:t>training</a:t>
            </a:r>
            <a:endParaRPr lang="en-US" sz="2400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ADOPTION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C1644-657C-4AE9-BCBB-2205EC66DF3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1964970"/>
            <a:ext cx="2792459" cy="29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1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09599" y="614783"/>
            <a:ext cx="9132300" cy="538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ECAMPUS AT A GLANCE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-3680460" y="6002182"/>
            <a:ext cx="487800" cy="323100"/>
          </a:xfrm>
          <a:prstGeom prst="rect">
            <a:avLst/>
          </a:prstGeom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075" y="1231749"/>
            <a:ext cx="9575724" cy="501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406769"/>
            <a:ext cx="6232634" cy="4503959"/>
          </a:xfrm>
        </p:spPr>
        <p:txBody>
          <a:bodyPr/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Course </a:t>
            </a:r>
            <a:r>
              <a:rPr lang="en-US" sz="2400" dirty="0"/>
              <a:t>templates based on QM </a:t>
            </a:r>
            <a:r>
              <a:rPr lang="en-US" sz="2400" dirty="0" smtClean="0"/>
              <a:t>standards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Providing QM </a:t>
            </a:r>
            <a:r>
              <a:rPr lang="en-US" sz="2400" dirty="0" smtClean="0"/>
              <a:t>training</a:t>
            </a:r>
            <a:endParaRPr lang="en-US" sz="2400" dirty="0"/>
          </a:p>
          <a:p>
            <a:pPr marL="342900" indent="-342900">
              <a:buFont typeface="Wingdings" charset="2"/>
              <a:buChar char="Ø"/>
            </a:pPr>
            <a:r>
              <a:rPr lang="en-US" sz="2400" b="1" dirty="0" smtClean="0"/>
              <a:t>In-depth </a:t>
            </a:r>
            <a:r>
              <a:rPr lang="en-US" sz="2400" b="1" dirty="0"/>
              <a:t>pre-reviews by </a:t>
            </a:r>
            <a:r>
              <a:rPr lang="en-US" sz="2400" b="1" dirty="0" err="1"/>
              <a:t>Ecampus</a:t>
            </a:r>
            <a:r>
              <a:rPr lang="en-US" sz="2400" b="1" dirty="0"/>
              <a:t> instructional designers</a:t>
            </a:r>
          </a:p>
          <a:p>
            <a:endParaRPr lang="en-US" sz="2400" b="1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ADOPTION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C1644-657C-4AE9-BCBB-2205EC66DF3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53" y="2157337"/>
            <a:ext cx="4505872" cy="37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7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1" y="1406769"/>
            <a:ext cx="5959366" cy="4503959"/>
          </a:xfrm>
        </p:spPr>
        <p:txBody>
          <a:bodyPr/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Course </a:t>
            </a:r>
            <a:r>
              <a:rPr lang="en-US" sz="2400" dirty="0"/>
              <a:t>templates based on QM </a:t>
            </a:r>
            <a:r>
              <a:rPr lang="en-US" sz="2400" dirty="0" smtClean="0"/>
              <a:t>standards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Providing QM </a:t>
            </a:r>
            <a:r>
              <a:rPr lang="en-US" sz="2400" dirty="0" smtClean="0"/>
              <a:t>training</a:t>
            </a:r>
            <a:endParaRPr lang="en-US" sz="2400" dirty="0"/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In-depth </a:t>
            </a:r>
            <a:r>
              <a:rPr lang="en-US" sz="2400" dirty="0"/>
              <a:t>pre-reviews by </a:t>
            </a:r>
            <a:r>
              <a:rPr lang="en-US" sz="2400" dirty="0" err="1"/>
              <a:t>Ecampus</a:t>
            </a:r>
            <a:r>
              <a:rPr lang="en-US" sz="2400" dirty="0"/>
              <a:t> instructional designers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 smtClean="0"/>
              <a:t>Guidance </a:t>
            </a:r>
            <a:r>
              <a:rPr lang="en-US" sz="2400" b="1" dirty="0"/>
              <a:t>and support for course modifications</a:t>
            </a:r>
          </a:p>
          <a:p>
            <a:endParaRPr lang="en-US" sz="2400" b="1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ADOPTION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C1644-657C-4AE9-BCBB-2205EC66DF3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67" y="2117396"/>
            <a:ext cx="4523067" cy="356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75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406769"/>
            <a:ext cx="6790267" cy="4503959"/>
          </a:xfrm>
        </p:spPr>
        <p:txBody>
          <a:bodyPr/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Course </a:t>
            </a:r>
            <a:r>
              <a:rPr lang="en-US" sz="2400" dirty="0"/>
              <a:t>templates based on QM </a:t>
            </a:r>
            <a:r>
              <a:rPr lang="en-US" sz="2400" dirty="0" smtClean="0"/>
              <a:t>standards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Providing QM </a:t>
            </a:r>
            <a:r>
              <a:rPr lang="en-US" sz="2400" dirty="0" smtClean="0"/>
              <a:t>training</a:t>
            </a:r>
            <a:endParaRPr lang="en-US" sz="2400" dirty="0"/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In-depth </a:t>
            </a:r>
            <a:r>
              <a:rPr lang="en-US" sz="2400" dirty="0"/>
              <a:t>pre-reviews by </a:t>
            </a:r>
            <a:r>
              <a:rPr lang="en-US" sz="2400" dirty="0" err="1"/>
              <a:t>Ecampus</a:t>
            </a:r>
            <a:r>
              <a:rPr lang="en-US" sz="2400" dirty="0"/>
              <a:t> instructional designers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Guidance </a:t>
            </a:r>
            <a:r>
              <a:rPr lang="en-US" sz="2400" dirty="0"/>
              <a:t>and support for course modifications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/>
              <a:t>Coordination of review teams</a:t>
            </a:r>
          </a:p>
          <a:p>
            <a:endParaRPr lang="en-US" sz="2400" b="1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ADOPTION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C1644-657C-4AE9-BCBB-2205EC66DF3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6638" y="1"/>
            <a:ext cx="4805361" cy="64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9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599" y="1284321"/>
            <a:ext cx="10972799" cy="4503959"/>
          </a:xfrm>
        </p:spPr>
        <p:txBody>
          <a:bodyPr/>
          <a:lstStyle/>
          <a:p>
            <a:r>
              <a:rPr lang="en-US" sz="2400" b="1" dirty="0" smtClean="0"/>
              <a:t>Results with pre-reviews</a:t>
            </a:r>
          </a:p>
          <a:p>
            <a:endParaRPr lang="en-US" sz="2400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ADOPTION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C1644-657C-4AE9-BCBB-2205EC66DF3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2127749" y="1153391"/>
          <a:ext cx="7614150" cy="5171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4228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1" y="1406769"/>
            <a:ext cx="6022108" cy="4503959"/>
          </a:xfrm>
        </p:spPr>
        <p:txBody>
          <a:bodyPr/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Course </a:t>
            </a:r>
            <a:r>
              <a:rPr lang="en-US" sz="2400" dirty="0"/>
              <a:t>templates based on QM </a:t>
            </a:r>
            <a:r>
              <a:rPr lang="en-US" sz="2400" dirty="0" smtClean="0"/>
              <a:t>standards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Providing QM training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In-depth pre-reviews by </a:t>
            </a:r>
            <a:r>
              <a:rPr lang="en-US" sz="2400" dirty="0" err="1" smtClean="0"/>
              <a:t>Ecampus</a:t>
            </a:r>
            <a:r>
              <a:rPr lang="en-US" sz="2400" dirty="0" smtClean="0"/>
              <a:t> instructional designers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Guidance and support for course modifications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Coordination of review teams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 smtClean="0"/>
              <a:t>Recognition of QM certified courses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ADOPTION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C1644-657C-4AE9-BCBB-2205EC66DF3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9" y="1406769"/>
            <a:ext cx="4568976" cy="4503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810" y="1406769"/>
            <a:ext cx="3742352" cy="44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4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As part of your QM implementation strategy, what tools and approaches have you used to get a faculty member interested in participating in a review?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642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406768"/>
            <a:ext cx="10972799" cy="4503959"/>
          </a:xfrm>
        </p:spPr>
        <p:txBody>
          <a:bodyPr/>
          <a:lstStyle/>
          <a:p>
            <a:r>
              <a:rPr lang="en-US" sz="2400" b="1" dirty="0" smtClean="0"/>
              <a:t>Challenge – Change learning management system</a:t>
            </a:r>
            <a:endParaRPr lang="en-US" sz="2400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8EC1644-657C-4AE9-BCBB-2205EC66DF32}" type="slidenum">
              <a:rPr lang="en-US" smtClean="0"/>
              <a:t>36</a:t>
            </a:fld>
            <a:endParaRPr lang="en-US"/>
          </a:p>
        </p:txBody>
      </p:sp>
      <p:sp>
        <p:nvSpPr>
          <p:cNvPr id="2" name="AutoShape 2" descr="Image result for Blackboard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9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2335237"/>
            <a:ext cx="10972799" cy="3575490"/>
          </a:xfrm>
        </p:spPr>
        <p:txBody>
          <a:bodyPr/>
          <a:lstStyle/>
          <a:p>
            <a:pPr algn="ctr"/>
            <a:r>
              <a:rPr lang="en-US" sz="4800" b="1" dirty="0" smtClean="0"/>
              <a:t>“If we move it, we improve it”</a:t>
            </a:r>
            <a:endParaRPr lang="en-US" sz="4800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8EC1644-657C-4AE9-BCBB-2205EC66DF3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1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927772"/>
              </p:ext>
            </p:extLst>
          </p:nvPr>
        </p:nvGraphicFramePr>
        <p:xfrm>
          <a:off x="1162372" y="1332854"/>
          <a:ext cx="9298983" cy="4819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841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415151" y="1378635"/>
            <a:ext cx="7839003" cy="4797082"/>
          </a:xfrm>
        </p:spPr>
        <p:txBody>
          <a:bodyPr/>
          <a:lstStyle/>
          <a:p>
            <a:pPr algn="ctr"/>
            <a:r>
              <a:rPr lang="en-US" sz="3200" dirty="0" smtClean="0"/>
              <a:t>“You </a:t>
            </a:r>
            <a:r>
              <a:rPr lang="en-US" sz="3200" dirty="0"/>
              <a:t>have to have the ability to ‘see’ the possibilities, see potential waste, see the flow of things, see where things might get stuck.  </a:t>
            </a:r>
            <a:r>
              <a:rPr lang="en-US" sz="3200" dirty="0" smtClean="0"/>
              <a:t>By ‘seeing</a:t>
            </a:r>
            <a:r>
              <a:rPr lang="en-US" sz="3200" dirty="0"/>
              <a:t>’ we mean the lens that you put over your eyes as you look at a change.   </a:t>
            </a:r>
            <a:r>
              <a:rPr lang="en-US" sz="3200" u="sng" dirty="0" smtClean="0"/>
              <a:t>What </a:t>
            </a:r>
            <a:r>
              <a:rPr lang="en-US" sz="3200" u="sng" dirty="0"/>
              <a:t>lens you choose to use is directly correlated to how effective you are as an individual and as a team</a:t>
            </a:r>
            <a:r>
              <a:rPr lang="en-US" sz="3200" dirty="0"/>
              <a:t>.”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			-</a:t>
            </a:r>
            <a:r>
              <a:rPr lang="en-US" sz="2400" i="1" dirty="0" smtClean="0"/>
              <a:t>Keith Yamashita (SY Partners)</a:t>
            </a:r>
            <a:endParaRPr lang="en-US" sz="2400" b="1" dirty="0" smtClean="0"/>
          </a:p>
          <a:p>
            <a:endParaRPr lang="en-US" sz="2400" b="1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MOMENTS OF OPPORTUNITY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8EC1644-657C-4AE9-BCBB-2205EC66DF32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 descr="Sextant - Wikipedia, the free encyclo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6" y="1498222"/>
            <a:ext cx="2974365" cy="4339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53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ECAMPUS ORGANIZATION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90518473"/>
              </p:ext>
            </p:extLst>
          </p:nvPr>
        </p:nvGraphicFramePr>
        <p:xfrm>
          <a:off x="1395663" y="1046747"/>
          <a:ext cx="9131969" cy="5450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Oval 1"/>
          <p:cNvSpPr/>
          <p:nvPr/>
        </p:nvSpPr>
        <p:spPr>
          <a:xfrm>
            <a:off x="3303270" y="1234440"/>
            <a:ext cx="5086350" cy="50909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89220" y="1398468"/>
            <a:ext cx="1291590" cy="2137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 Unit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986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599" y="1336431"/>
            <a:ext cx="10644555" cy="4839286"/>
          </a:xfrm>
        </p:spPr>
        <p:txBody>
          <a:bodyPr/>
          <a:lstStyle/>
          <a:p>
            <a:r>
              <a:rPr lang="en-US" sz="2400" b="1" dirty="0" smtClean="0"/>
              <a:t>Keep your strategic priorities in mind when change arrives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MOMENTS OF OPPORTUNITY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8EC1644-657C-4AE9-BCBB-2205EC66DF32}" type="slidenum">
              <a:rPr lang="en-US" smtClean="0"/>
              <a:t>40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984" y="1929183"/>
            <a:ext cx="6371784" cy="423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714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406768"/>
            <a:ext cx="10972799" cy="4503959"/>
          </a:xfrm>
        </p:spPr>
        <p:txBody>
          <a:bodyPr/>
          <a:lstStyle/>
          <a:p>
            <a:r>
              <a:rPr lang="en-US" sz="2400" b="1" dirty="0" smtClean="0"/>
              <a:t>Move to online APPQMR only </a:t>
            </a:r>
          </a:p>
          <a:p>
            <a:r>
              <a:rPr lang="en-US" sz="2400" b="1" dirty="0" smtClean="0"/>
              <a:t>Leveraging relationships to identify faculty</a:t>
            </a:r>
          </a:p>
          <a:p>
            <a:endParaRPr lang="en-US" sz="2400" b="1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8EC1644-657C-4AE9-BCBB-2205EC66DF3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7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5981" y="1153391"/>
            <a:ext cx="12006019" cy="4848791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406768"/>
            <a:ext cx="10972799" cy="4503959"/>
          </a:xfrm>
        </p:spPr>
        <p:txBody>
          <a:bodyPr/>
          <a:lstStyle/>
          <a:p>
            <a:r>
              <a:rPr lang="en-US" sz="2400" b="1" dirty="0" smtClean="0"/>
              <a:t>Creative staffing support</a:t>
            </a:r>
          </a:p>
          <a:p>
            <a:r>
              <a:rPr lang="en-US" sz="2400" b="1" dirty="0" smtClean="0"/>
              <a:t>Integrating QM more deeply in the culture of the organization</a:t>
            </a:r>
          </a:p>
          <a:p>
            <a:r>
              <a:rPr lang="en-US" sz="2400" b="1" dirty="0" smtClean="0"/>
              <a:t>Making QM certification more attractive</a:t>
            </a:r>
          </a:p>
          <a:p>
            <a:endParaRPr lang="en-US" sz="2400" b="1" dirty="0" smtClean="0"/>
          </a:p>
          <a:p>
            <a:endParaRPr lang="en-US" sz="2400" b="1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MOVING FORWARD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8EC1644-657C-4AE9-BCBB-2205EC66DF3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4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406768"/>
            <a:ext cx="10972799" cy="4503959"/>
          </a:xfrm>
        </p:spPr>
        <p:txBody>
          <a:bodyPr/>
          <a:lstStyle/>
          <a:p>
            <a:r>
              <a:rPr lang="en-US" sz="2400" b="1" dirty="0" smtClean="0"/>
              <a:t>Focus on internal marketing</a:t>
            </a:r>
          </a:p>
          <a:p>
            <a:r>
              <a:rPr lang="en-US" sz="2400" b="1" dirty="0" smtClean="0"/>
              <a:t>Program certification…</a:t>
            </a:r>
          </a:p>
          <a:p>
            <a:endParaRPr lang="en-US" sz="2400" b="1" dirty="0" smtClean="0"/>
          </a:p>
          <a:p>
            <a:endParaRPr lang="en-US" sz="2400" b="1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8EC1644-657C-4AE9-BCBB-2205EC66DF3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3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406768"/>
            <a:ext cx="10972799" cy="4503959"/>
          </a:xfrm>
        </p:spPr>
        <p:txBody>
          <a:bodyPr/>
          <a:lstStyle/>
          <a:p>
            <a:r>
              <a:rPr lang="en-US" sz="2400" dirty="0" smtClean="0"/>
              <a:t>Canvas Faculty Resources – OSU Ecampus Course Template. </a:t>
            </a:r>
            <a:r>
              <a:rPr lang="en-US" sz="2400" dirty="0"/>
              <a:t>(2016). </a:t>
            </a:r>
            <a:r>
              <a:rPr lang="en-US" sz="2400" dirty="0">
                <a:hlinkClick r:id="rId3"/>
              </a:rPr>
              <a:t>http://ecampus.oregonstate.edu/faculty/canvas</a:t>
            </a:r>
            <a:r>
              <a:rPr lang="en-US" sz="2400" dirty="0" smtClean="0">
                <a:hlinkClick r:id="rId3"/>
              </a:rPr>
              <a:t>/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Heath, C. &amp; Heath, D. (2008). </a:t>
            </a:r>
            <a:r>
              <a:rPr lang="en-US" sz="2400" i="1" dirty="0" smtClean="0"/>
              <a:t>Made to stick</a:t>
            </a:r>
            <a:r>
              <a:rPr lang="en-US" sz="2400" dirty="0" smtClean="0"/>
              <a:t>: </a:t>
            </a:r>
            <a:r>
              <a:rPr lang="en-US" sz="2400" i="1" dirty="0" smtClean="0"/>
              <a:t>Why some ideas survive and others die</a:t>
            </a:r>
            <a:r>
              <a:rPr lang="en-US" sz="2400" dirty="0" smtClean="0"/>
              <a:t>. New York: Random House.</a:t>
            </a:r>
          </a:p>
          <a:p>
            <a:endParaRPr lang="en-US" sz="2400" dirty="0"/>
          </a:p>
          <a:p>
            <a:r>
              <a:rPr lang="en-US" sz="2400" dirty="0" smtClean="0"/>
              <a:t>Yamashita, K. [99U]. (2012, Dec. 19). </a:t>
            </a:r>
            <a:r>
              <a:rPr lang="en-US" sz="2400" i="1" dirty="0" smtClean="0"/>
              <a:t>Keith Yamashita: The 3 habits of great creative </a:t>
            </a:r>
            <a:r>
              <a:rPr lang="en-US" sz="2400" i="1" dirty="0"/>
              <a:t>t</a:t>
            </a:r>
            <a:r>
              <a:rPr lang="en-US" sz="2400" i="1" dirty="0" smtClean="0"/>
              <a:t>eams. </a:t>
            </a:r>
            <a:r>
              <a:rPr lang="en-US" sz="2400" dirty="0" smtClean="0"/>
              <a:t>[Video File]. </a:t>
            </a:r>
            <a:r>
              <a:rPr lang="en-US" sz="2400" dirty="0" err="1" smtClean="0"/>
              <a:t>Retriefed</a:t>
            </a:r>
            <a:r>
              <a:rPr lang="en-US" sz="2400" dirty="0"/>
              <a:t> from </a:t>
            </a:r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www.youtube.com/watch?v=Tcjv84GSJr0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1800" i="1" dirty="0" smtClean="0"/>
              <a:t>Images in this </a:t>
            </a:r>
            <a:r>
              <a:rPr lang="en-US" sz="1800" i="1" smtClean="0"/>
              <a:t>presentation not cited are </a:t>
            </a:r>
            <a:r>
              <a:rPr lang="en-US" sz="1800" i="1" dirty="0" smtClean="0"/>
              <a:t>from Pixabay.com – all are CC0 Public Domain</a:t>
            </a:r>
            <a:endParaRPr lang="en-US" sz="1800" i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8EC1644-657C-4AE9-BCBB-2205EC66DF3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86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406768"/>
            <a:ext cx="10972799" cy="4503959"/>
          </a:xfrm>
        </p:spPr>
        <p:txBody>
          <a:bodyPr/>
          <a:lstStyle/>
          <a:p>
            <a:endParaRPr lang="en-US" sz="2400" b="1" dirty="0" smtClean="0"/>
          </a:p>
          <a:p>
            <a:endParaRPr lang="en-US" sz="2400" b="1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8EC1644-657C-4AE9-BCBB-2205EC66DF32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42" y="1657469"/>
            <a:ext cx="11221114" cy="35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0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189" r="40846" b="-189"/>
          <a:stretch/>
        </p:blipFill>
        <p:spPr>
          <a:xfrm>
            <a:off x="8839200" y="3031"/>
            <a:ext cx="3365500" cy="67056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37659" y="1524000"/>
            <a:ext cx="4142739" cy="4145280"/>
          </a:xfrm>
        </p:spPr>
        <p:txBody>
          <a:bodyPr>
            <a:normAutofit/>
          </a:bodyPr>
          <a:lstStyle/>
          <a:p>
            <a:pPr marL="342900" indent="-342900" defTabSz="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Market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research for new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programs</a:t>
            </a:r>
          </a:p>
          <a:p>
            <a:pPr marL="342900" indent="-342900" defTabSz="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Targeted and broad degree marketing</a:t>
            </a:r>
          </a:p>
          <a:p>
            <a:pPr marL="342900" indent="-342900" defTabSz="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Ecampus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website 	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  <a:p>
            <a:pPr marL="342900" indent="-342900" defTabSz="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Enrollment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services for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prospects</a:t>
            </a:r>
          </a:p>
          <a:p>
            <a:pPr marL="342900" indent="-342900" defTabSz="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Customer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relationship management (CRM) tracking of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inquiries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	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  <a:p>
            <a:pPr marL="342900" indent="-342900" defTabSz="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Executive/internal communications and marketing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6412088"/>
            <a:ext cx="12192001" cy="43678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494" y="5997431"/>
            <a:ext cx="1625600" cy="71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9769" y="451977"/>
            <a:ext cx="730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anose="02040503050406030204" pitchFamily="18" charset="0"/>
              </a:rPr>
              <a:t>Marketing and Enrollment Services (MES)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5999" y="5466096"/>
            <a:ext cx="2628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smtClean="0">
                <a:latin typeface="Calibri Light" charset="0"/>
                <a:ea typeface="Calibri Light" charset="0"/>
                <a:cs typeface="Calibri Light" charset="0"/>
              </a:rPr>
              <a:t>Samantha Diaz</a:t>
            </a:r>
            <a:br>
              <a:rPr lang="en-US" sz="1200" i="1" dirty="0" smtClean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en-US" sz="1200" i="1" dirty="0" smtClean="0">
                <a:latin typeface="Calibri Light" charset="0"/>
                <a:ea typeface="Calibri Light" charset="0"/>
                <a:cs typeface="Calibri Light" charset="0"/>
              </a:rPr>
              <a:t>B.S. </a:t>
            </a:r>
            <a:r>
              <a:rPr lang="en-US" sz="1200" i="1" dirty="0">
                <a:latin typeface="Calibri Light" charset="0"/>
                <a:ea typeface="Calibri Light" charset="0"/>
                <a:cs typeface="Calibri Light" charset="0"/>
              </a:rPr>
              <a:t>in </a:t>
            </a:r>
            <a:r>
              <a:rPr lang="en-US" sz="1200" i="1" dirty="0" smtClean="0">
                <a:latin typeface="Calibri Light" charset="0"/>
                <a:ea typeface="Calibri Light" charset="0"/>
                <a:cs typeface="Calibri Light" charset="0"/>
              </a:rPr>
              <a:t>Psychology</a:t>
            </a:r>
          </a:p>
          <a:p>
            <a:pPr algn="r"/>
            <a:r>
              <a:rPr lang="en-US" sz="1200" i="1" dirty="0">
                <a:latin typeface="+mj-lt"/>
              </a:rPr>
              <a:t>Manteca, California</a:t>
            </a:r>
            <a:endParaRPr lang="en-US" sz="1200" i="1" dirty="0">
              <a:latin typeface="+mj-lt"/>
              <a:ea typeface="Calibri Light" charset="0"/>
              <a:cs typeface="Calibri Light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090876437"/>
              </p:ext>
            </p:extLst>
          </p:nvPr>
        </p:nvGraphicFramePr>
        <p:xfrm>
          <a:off x="28956" y="1389854"/>
          <a:ext cx="4420167" cy="3296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Oval 2"/>
          <p:cNvSpPr/>
          <p:nvPr/>
        </p:nvSpPr>
        <p:spPr>
          <a:xfrm>
            <a:off x="566113" y="1524000"/>
            <a:ext cx="3166684" cy="31626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t="-247" r="17217" b="247"/>
          <a:stretch/>
        </p:blipFill>
        <p:spPr>
          <a:xfrm>
            <a:off x="8898247" y="-9127"/>
            <a:ext cx="33528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93791" y="5466096"/>
            <a:ext cx="2265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latin typeface="+mj-lt"/>
              </a:rPr>
              <a:t>Kristina Trevino </a:t>
            </a:r>
            <a:endParaRPr lang="en-US" sz="1200" i="1" dirty="0" smtClean="0">
              <a:latin typeface="+mj-lt"/>
            </a:endParaRPr>
          </a:p>
          <a:p>
            <a:pPr algn="r"/>
            <a:r>
              <a:rPr lang="en-US" sz="1200" i="1" dirty="0" smtClean="0">
                <a:latin typeface="+mj-lt"/>
              </a:rPr>
              <a:t>Master </a:t>
            </a:r>
            <a:r>
              <a:rPr lang="en-US" sz="1200" i="1" dirty="0">
                <a:latin typeface="+mj-lt"/>
              </a:rPr>
              <a:t>of Natural Resources </a:t>
            </a:r>
            <a:endParaRPr lang="en-US" sz="1200" i="1" dirty="0" smtClean="0">
              <a:latin typeface="+mj-lt"/>
            </a:endParaRPr>
          </a:p>
          <a:p>
            <a:pPr algn="r"/>
            <a:r>
              <a:rPr lang="en-US" sz="1200" i="1" dirty="0" smtClean="0">
                <a:latin typeface="+mj-lt"/>
              </a:rPr>
              <a:t>San </a:t>
            </a:r>
            <a:r>
              <a:rPr lang="en-US" sz="1200" i="1" dirty="0">
                <a:latin typeface="+mj-lt"/>
              </a:rPr>
              <a:t>Antonio, Texas</a:t>
            </a:r>
            <a:endParaRPr lang="en-US" sz="1200" i="1" dirty="0">
              <a:latin typeface="+mj-lt"/>
              <a:ea typeface="Calibri Light" charset="0"/>
              <a:cs typeface="Calibri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860" y="1163982"/>
            <a:ext cx="4274329" cy="3996644"/>
          </a:xfrm>
        </p:spPr>
        <p:txBody>
          <a:bodyPr>
            <a:normAutofit/>
          </a:bodyPr>
          <a:lstStyle/>
          <a:p>
            <a:pPr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  <a:p>
            <a:pPr marL="342900" marR="0" lvl="0" indent="-342900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New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program curricular reviews and online course scheduling 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  <a:p>
            <a:pPr marL="342900" marR="0" lvl="0" indent="-342900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Test proctoring</a:t>
            </a:r>
          </a:p>
          <a:p>
            <a:pPr marL="342900" marR="0" lvl="0" indent="-342900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Academic counseling</a:t>
            </a:r>
          </a:p>
          <a:p>
            <a:pPr marL="342900" marR="0" lvl="0" indent="-342900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Career services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6412088"/>
            <a:ext cx="12192001" cy="43678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494" y="5997431"/>
            <a:ext cx="1625600" cy="71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769" y="451977"/>
            <a:ext cx="676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anose="02040503050406030204" pitchFamily="18" charset="0"/>
              </a:rPr>
              <a:t>Department and Learner Services (DLS)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4069267346"/>
              </p:ext>
            </p:extLst>
          </p:nvPr>
        </p:nvGraphicFramePr>
        <p:xfrm>
          <a:off x="28956" y="1389854"/>
          <a:ext cx="4420167" cy="3296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" name="Oval 21"/>
          <p:cNvSpPr/>
          <p:nvPr/>
        </p:nvSpPr>
        <p:spPr>
          <a:xfrm>
            <a:off x="566113" y="1524000"/>
            <a:ext cx="3166684" cy="31626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6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1" r="27370"/>
          <a:stretch/>
        </p:blipFill>
        <p:spPr>
          <a:xfrm>
            <a:off x="8856133" y="-1"/>
            <a:ext cx="3335867" cy="684106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2332" y="1411694"/>
            <a:ext cx="4487333" cy="3355633"/>
          </a:xfrm>
        </p:spPr>
        <p:txBody>
          <a:bodyPr>
            <a:normAutofit lnSpcReduction="10000"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  <a:p>
            <a:pPr marL="342900" lvl="0" indent="-342900" defTabSz="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Full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service instructional design model </a:t>
            </a:r>
          </a:p>
          <a:p>
            <a:pPr marL="342900" lvl="0" indent="-342900" defTabSz="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Research-based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course designs </a:t>
            </a:r>
          </a:p>
          <a:p>
            <a:pPr marL="342900" indent="-342900" defTabSz="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Award-winning faculty development &amp; training</a:t>
            </a:r>
          </a:p>
          <a:p>
            <a:pPr marL="342900" indent="-342900" defTabSz="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QM pre-reviews, formal reviews &amp; training</a:t>
            </a:r>
          </a:p>
          <a:p>
            <a:pPr marL="342900" indent="-342900" defTabSz="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Open content design &amp; production</a:t>
            </a:r>
          </a:p>
          <a:p>
            <a:pPr marL="342900" lvl="0" indent="-342900" defTabSz="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Media development including videography and custom programming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  <a:p>
            <a:pPr marL="342900" indent="-342900" defTabSz="4572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  <a:p>
            <a:pPr lvl="0" defTabSz="457200">
              <a:lnSpc>
                <a:spcPct val="110000"/>
              </a:lnSpc>
              <a:spcBef>
                <a:spcPts val="0"/>
              </a:spcBef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6412088"/>
            <a:ext cx="12192001" cy="43678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494" y="5997431"/>
            <a:ext cx="1625600" cy="71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9769" y="451977"/>
            <a:ext cx="730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anose="02040503050406030204" pitchFamily="18" charset="0"/>
              </a:rPr>
              <a:t>Course Development and Training (CDT)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85" y="5139789"/>
            <a:ext cx="1412468" cy="8893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1411694"/>
            <a:ext cx="4420167" cy="3296798"/>
            <a:chOff x="28956" y="1389854"/>
            <a:chExt cx="4420167" cy="3296798"/>
          </a:xfrm>
        </p:grpSpPr>
        <p:graphicFrame>
          <p:nvGraphicFramePr>
            <p:cNvPr id="14" name="Diagram 13"/>
            <p:cNvGraphicFramePr/>
            <p:nvPr>
              <p:extLst>
                <p:ext uri="{D42A27DB-BD31-4B8C-83A1-F6EECF244321}">
                  <p14:modId xmlns:p14="http://schemas.microsoft.com/office/powerpoint/2010/main" val="140263229"/>
                </p:ext>
              </p:extLst>
            </p:nvPr>
          </p:nvGraphicFramePr>
          <p:xfrm>
            <a:off x="28956" y="1389854"/>
            <a:ext cx="4420167" cy="329679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5" name="Oval 14"/>
            <p:cNvSpPr/>
            <p:nvPr/>
          </p:nvSpPr>
          <p:spPr>
            <a:xfrm>
              <a:off x="566113" y="1524000"/>
              <a:ext cx="3166684" cy="316265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92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66113" y="1524000"/>
            <a:ext cx="3166684" cy="31626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-189" r="52525" b="189"/>
          <a:stretch/>
        </p:blipFill>
        <p:spPr>
          <a:xfrm>
            <a:off x="8839200" y="3031"/>
            <a:ext cx="3352800" cy="6705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6412088"/>
            <a:ext cx="12192001" cy="43678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494" y="5997431"/>
            <a:ext cx="1625600" cy="71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769" y="451977"/>
            <a:ext cx="730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anose="02040503050406030204" pitchFamily="18" charset="0"/>
              </a:rPr>
              <a:t>Ecampus Research Unit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4031087" y="1524000"/>
            <a:ext cx="4400519" cy="4303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4572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Conduct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original research on distance education best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practices</a:t>
            </a:r>
          </a:p>
          <a:p>
            <a:pPr marL="342900" indent="-342900" defTabSz="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ssist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faculty in conducting distance education research through providing funding and professional development 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  <a:p>
            <a:pPr marL="342900" indent="-342900" defTabSz="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rant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writing and research collaborations</a:t>
            </a:r>
          </a:p>
          <a:p>
            <a:pPr defTabSz="457200"/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8625" y="1650196"/>
            <a:ext cx="2833352" cy="2870289"/>
            <a:chOff x="738185" y="1698442"/>
            <a:chExt cx="2787291" cy="2792372"/>
          </a:xfrm>
          <a:solidFill>
            <a:schemeClr val="bg1"/>
          </a:solidFill>
        </p:grpSpPr>
        <p:sp>
          <p:nvSpPr>
            <p:cNvPr id="20" name="Freeform 19"/>
            <p:cNvSpPr/>
            <p:nvPr/>
          </p:nvSpPr>
          <p:spPr>
            <a:xfrm>
              <a:off x="767878" y="1705303"/>
              <a:ext cx="2757598" cy="2757598"/>
            </a:xfrm>
            <a:custGeom>
              <a:avLst/>
              <a:gdLst>
                <a:gd name="connsiteX0" fmla="*/ 1378799 w 2757598"/>
                <a:gd name="connsiteY0" fmla="*/ 0 h 2757598"/>
                <a:gd name="connsiteX1" fmla="*/ 2572874 w 2757598"/>
                <a:gd name="connsiteY1" fmla="*/ 689399 h 2757598"/>
                <a:gd name="connsiteX2" fmla="*/ 2572874 w 2757598"/>
                <a:gd name="connsiteY2" fmla="*/ 2068198 h 2757598"/>
                <a:gd name="connsiteX3" fmla="*/ 1378799 w 2757598"/>
                <a:gd name="connsiteY3" fmla="*/ 1378799 h 2757598"/>
                <a:gd name="connsiteX4" fmla="*/ 1378799 w 2757598"/>
                <a:gd name="connsiteY4" fmla="*/ 0 h 2757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7598" h="2757598">
                  <a:moveTo>
                    <a:pt x="1378799" y="0"/>
                  </a:moveTo>
                  <a:cubicBezTo>
                    <a:pt x="1871396" y="0"/>
                    <a:pt x="2326575" y="262798"/>
                    <a:pt x="2572874" y="689399"/>
                  </a:cubicBezTo>
                  <a:cubicBezTo>
                    <a:pt x="2819173" y="1116001"/>
                    <a:pt x="2819173" y="1641596"/>
                    <a:pt x="2572874" y="2068198"/>
                  </a:cubicBezTo>
                  <a:lnTo>
                    <a:pt x="1378799" y="1378799"/>
                  </a:lnTo>
                  <a:lnTo>
                    <a:pt x="1378799" y="0"/>
                  </a:lnTo>
                  <a:close/>
                </a:path>
              </a:pathLst>
            </a:custGeom>
            <a:grpFill/>
            <a:effectLst/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14520" tIns="524083" rIns="337945" bIns="134479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Marketing &amp; Enrollment Services</a:t>
              </a:r>
              <a:endParaRPr lang="en-US" sz="1200" kern="12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48775" y="1733216"/>
              <a:ext cx="2757598" cy="2757598"/>
            </a:xfrm>
            <a:custGeom>
              <a:avLst/>
              <a:gdLst>
                <a:gd name="connsiteX0" fmla="*/ 2572874 w 2757598"/>
                <a:gd name="connsiteY0" fmla="*/ 2068199 h 2757598"/>
                <a:gd name="connsiteX1" fmla="*/ 1378799 w 2757598"/>
                <a:gd name="connsiteY1" fmla="*/ 2757599 h 2757598"/>
                <a:gd name="connsiteX2" fmla="*/ 184724 w 2757598"/>
                <a:gd name="connsiteY2" fmla="*/ 2068200 h 2757598"/>
                <a:gd name="connsiteX3" fmla="*/ 1378799 w 2757598"/>
                <a:gd name="connsiteY3" fmla="*/ 1378799 h 2757598"/>
                <a:gd name="connsiteX4" fmla="*/ 2572874 w 2757598"/>
                <a:gd name="connsiteY4" fmla="*/ 2068199 h 2757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7598" h="2757598">
                  <a:moveTo>
                    <a:pt x="2572874" y="2068199"/>
                  </a:moveTo>
                  <a:cubicBezTo>
                    <a:pt x="2326575" y="2494801"/>
                    <a:pt x="1871396" y="2757599"/>
                    <a:pt x="1378799" y="2757599"/>
                  </a:cubicBezTo>
                  <a:cubicBezTo>
                    <a:pt x="886202" y="2757599"/>
                    <a:pt x="431023" y="2494801"/>
                    <a:pt x="184724" y="2068200"/>
                  </a:cubicBezTo>
                  <a:lnTo>
                    <a:pt x="1378799" y="1378799"/>
                  </a:lnTo>
                  <a:lnTo>
                    <a:pt x="2572874" y="2068199"/>
                  </a:lnTo>
                  <a:close/>
                </a:path>
              </a:pathLst>
            </a:custGeom>
            <a:grpFill/>
            <a:effectLst/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0296" tIns="1755153" rIns="770298" bIns="179383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Department of Learner Services</a:t>
              </a:r>
              <a:endParaRPr lang="en-US" sz="1200" kern="1200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38185" y="1698442"/>
              <a:ext cx="2757598" cy="2757598"/>
            </a:xfrm>
            <a:custGeom>
              <a:avLst/>
              <a:gdLst>
                <a:gd name="connsiteX0" fmla="*/ 184724 w 2757598"/>
                <a:gd name="connsiteY0" fmla="*/ 2068199 h 2757598"/>
                <a:gd name="connsiteX1" fmla="*/ 184724 w 2757598"/>
                <a:gd name="connsiteY1" fmla="*/ 689400 h 2757598"/>
                <a:gd name="connsiteX2" fmla="*/ 1378799 w 2757598"/>
                <a:gd name="connsiteY2" fmla="*/ 0 h 2757598"/>
                <a:gd name="connsiteX3" fmla="*/ 1378799 w 2757598"/>
                <a:gd name="connsiteY3" fmla="*/ 1378799 h 2757598"/>
                <a:gd name="connsiteX4" fmla="*/ 184724 w 2757598"/>
                <a:gd name="connsiteY4" fmla="*/ 2068199 h 2757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7598" h="2757598">
                  <a:moveTo>
                    <a:pt x="184724" y="2068199"/>
                  </a:moveTo>
                  <a:cubicBezTo>
                    <a:pt x="-61575" y="1641597"/>
                    <a:pt x="-61575" y="1116002"/>
                    <a:pt x="184724" y="689400"/>
                  </a:cubicBezTo>
                  <a:cubicBezTo>
                    <a:pt x="431023" y="262798"/>
                    <a:pt x="886202" y="0"/>
                    <a:pt x="1378799" y="0"/>
                  </a:cubicBezTo>
                  <a:lnTo>
                    <a:pt x="1378799" y="1378799"/>
                  </a:lnTo>
                  <a:lnTo>
                    <a:pt x="184724" y="2068199"/>
                  </a:lnTo>
                  <a:close/>
                </a:path>
              </a:pathLst>
            </a:custGeom>
            <a:grpFill/>
            <a:effectLst/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0697" tIns="556911" rIns="1541768" bIns="131196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Course Development &amp; Training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2265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8202950" y="1438750"/>
            <a:ext cx="3546600" cy="364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Validate quality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Raise the bar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Differentiate ourselves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Foundation for growth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09599" y="614783"/>
            <a:ext cx="9132300" cy="538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WHY QUALITY MATTERS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-3680460" y="6002182"/>
            <a:ext cx="487800" cy="323100"/>
          </a:xfrm>
          <a:prstGeom prst="rect">
            <a:avLst/>
          </a:prstGeom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  <p:pic>
        <p:nvPicPr>
          <p:cNvPr id="76" name="Shape 76" descr="sail-978555_1920.jpg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0" y="1153275"/>
            <a:ext cx="8107051" cy="524112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1144</Words>
  <Application>Microsoft Macintosh PowerPoint</Application>
  <PresentationFormat>Custom</PresentationFormat>
  <Paragraphs>333</Paragraphs>
  <Slides>45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Custom Design</vt:lpstr>
      <vt:lpstr>Office Theme</vt:lpstr>
      <vt:lpstr>All Courses Rise with the Tide - Raising the QM Sails at a Large Institution</vt:lpstr>
      <vt:lpstr>CHARTING OUR COURSE</vt:lpstr>
      <vt:lpstr>ECAMPUS AT A GLANCE</vt:lpstr>
      <vt:lpstr>ECAMPUS ORGANIZATION</vt:lpstr>
      <vt:lpstr>PowerPoint Presentation</vt:lpstr>
      <vt:lpstr>PowerPoint Presentation</vt:lpstr>
      <vt:lpstr>PowerPoint Presentation</vt:lpstr>
      <vt:lpstr>PowerPoint Presentation</vt:lpstr>
      <vt:lpstr>WHY QUALITY MATTERS</vt:lpstr>
      <vt:lpstr>OUR QM TIMELINE</vt:lpstr>
      <vt:lpstr>METRICS</vt:lpstr>
      <vt:lpstr>STRATEGIES SHAPING EARLY IMPLEMENTATION</vt:lpstr>
      <vt:lpstr>STRATEGIES SHAPING EARLY IMPLEMENTATION</vt:lpstr>
      <vt:lpstr>STRATEGIES SHAPING EARLY IMPLEMENTATION</vt:lpstr>
      <vt:lpstr>STRATEGIES SHAPING EARLY IMPLEMENTATION</vt:lpstr>
      <vt:lpstr>STRATEGIES SHAPING EARLY IMPLEMENTATION</vt:lpstr>
      <vt:lpstr>STRATEGIES SHAPING EARLY IMPLEMENTATION</vt:lpstr>
      <vt:lpstr>STRATEGIES SHAPING EARLY IMPLEMENTATION</vt:lpstr>
      <vt:lpstr>STRATEGIES SHAPING EARLY IMPLEMENTATION</vt:lpstr>
      <vt:lpstr>STRATEGIES SHAPING EARLY IMPLEMENTATION</vt:lpstr>
      <vt:lpstr>STRATEGIES SHAPING EARLY IMPLEMENTATION</vt:lpstr>
      <vt:lpstr>STRATEGIES SHAPING EARLY IMPLEMENTATION</vt:lpstr>
      <vt:lpstr>STRATEGIES SHAPING EARLY IMPLEMENTATION</vt:lpstr>
      <vt:lpstr>STRATEGIES SHAPING EARLY IMPLEMENTATION</vt:lpstr>
      <vt:lpstr>QUESTION</vt:lpstr>
      <vt:lpstr>EARLY ADOPTION </vt:lpstr>
      <vt:lpstr>EARLY ADOPTION </vt:lpstr>
      <vt:lpstr>EARLY ADOPTION </vt:lpstr>
      <vt:lpstr>EARLY ADOPTION </vt:lpstr>
      <vt:lpstr>EARLY ADOPTION </vt:lpstr>
      <vt:lpstr>EARLY ADOPTION </vt:lpstr>
      <vt:lpstr>EARLY ADOPTION </vt:lpstr>
      <vt:lpstr>EARLY ADOPTION  </vt:lpstr>
      <vt:lpstr>EARLY ADOPTION </vt:lpstr>
      <vt:lpstr>QUESTION</vt:lpstr>
      <vt:lpstr>EXPANSION</vt:lpstr>
      <vt:lpstr>EXPANSION</vt:lpstr>
      <vt:lpstr>Metrics</vt:lpstr>
      <vt:lpstr>IDENTIFYING MOMENTS OF OPPORTUNITY</vt:lpstr>
      <vt:lpstr>IDENTIFYING MOMENTS OF OPPORTUNITY</vt:lpstr>
      <vt:lpstr>EXPANSION</vt:lpstr>
      <vt:lpstr>CHALLENGES MOVING FORWARD</vt:lpstr>
      <vt:lpstr>FUTURE DIRECTIONS</vt:lpstr>
      <vt:lpstr>References</vt:lpstr>
      <vt:lpstr>QUESTIONS??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Courses Rise with the Tide - Raising the QM Sails at a Large Institution</dc:title>
  <dc:creator>Watte, Karen T</dc:creator>
  <cp:lastModifiedBy>Dorothy Loftin</cp:lastModifiedBy>
  <cp:revision>100</cp:revision>
  <cp:lastPrinted>2016-10-19T18:57:30Z</cp:lastPrinted>
  <dcterms:modified xsi:type="dcterms:W3CDTF">2016-10-20T20:56:47Z</dcterms:modified>
</cp:coreProperties>
</file>