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40"/>
  </p:notesMasterIdLst>
  <p:sldIdLst>
    <p:sldId id="256" r:id="rId5"/>
    <p:sldId id="266" r:id="rId6"/>
    <p:sldId id="269" r:id="rId7"/>
    <p:sldId id="270" r:id="rId8"/>
    <p:sldId id="258" r:id="rId9"/>
    <p:sldId id="272" r:id="rId10"/>
    <p:sldId id="287" r:id="rId11"/>
    <p:sldId id="282" r:id="rId12"/>
    <p:sldId id="296" r:id="rId13"/>
    <p:sldId id="299" r:id="rId14"/>
    <p:sldId id="300" r:id="rId15"/>
    <p:sldId id="285" r:id="rId16"/>
    <p:sldId id="267" r:id="rId17"/>
    <p:sldId id="294" r:id="rId18"/>
    <p:sldId id="273" r:id="rId19"/>
    <p:sldId id="274" r:id="rId20"/>
    <p:sldId id="275" r:id="rId21"/>
    <p:sldId id="276" r:id="rId22"/>
    <p:sldId id="277" r:id="rId23"/>
    <p:sldId id="289" r:id="rId24"/>
    <p:sldId id="278" r:id="rId25"/>
    <p:sldId id="280" r:id="rId26"/>
    <p:sldId id="279" r:id="rId27"/>
    <p:sldId id="290" r:id="rId28"/>
    <p:sldId id="291" r:id="rId29"/>
    <p:sldId id="292" r:id="rId30"/>
    <p:sldId id="293" r:id="rId31"/>
    <p:sldId id="271" r:id="rId32"/>
    <p:sldId id="281" r:id="rId33"/>
    <p:sldId id="268" r:id="rId34"/>
    <p:sldId id="295" r:id="rId35"/>
    <p:sldId id="297" r:id="rId36"/>
    <p:sldId id="283" r:id="rId37"/>
    <p:sldId id="284" r:id="rId38"/>
    <p:sldId id="2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C6B"/>
    <a:srgbClr val="F28A21"/>
    <a:srgbClr val="1E376D"/>
    <a:srgbClr val="3AAE26"/>
    <a:srgbClr val="3AA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guide orient="horz" pos="2160"/>
        <p:guide pos="39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C3B32-0869-4B05-B363-03C7AED0FB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5703AE5-7809-4131-9F02-51B27638F092}">
      <dgm:prSet/>
      <dgm:spPr/>
      <dgm:t>
        <a:bodyPr/>
        <a:lstStyle/>
        <a:p>
          <a:r>
            <a:rPr lang="en-US" dirty="0"/>
            <a:t>1) Define social presence and social capital in order to envision the potential of introductions. </a:t>
          </a:r>
        </a:p>
      </dgm:t>
    </dgm:pt>
    <dgm:pt modelId="{BAED0D50-9000-4A92-8DD1-A97EE8E1C7A3}" type="parTrans" cxnId="{D7B163E8-C922-4DF8-9B34-66E9F3975840}">
      <dgm:prSet/>
      <dgm:spPr/>
      <dgm:t>
        <a:bodyPr/>
        <a:lstStyle/>
        <a:p>
          <a:endParaRPr lang="en-US"/>
        </a:p>
      </dgm:t>
    </dgm:pt>
    <dgm:pt modelId="{FE9536F4-7DF1-4181-B449-37C886CF14D4}" type="sibTrans" cxnId="{D7B163E8-C922-4DF8-9B34-66E9F3975840}">
      <dgm:prSet/>
      <dgm:spPr/>
      <dgm:t>
        <a:bodyPr/>
        <a:lstStyle/>
        <a:p>
          <a:endParaRPr lang="en-US"/>
        </a:p>
      </dgm:t>
    </dgm:pt>
    <dgm:pt modelId="{B551C94D-8A25-4765-8EB0-BD22ED329D0C}">
      <dgm:prSet/>
      <dgm:spPr/>
      <dgm:t>
        <a:bodyPr/>
        <a:lstStyle/>
        <a:p>
          <a:r>
            <a:rPr lang="en-US" dirty="0"/>
            <a:t>2)  Identify tools for measuring social presence in order to gather data and assess success.</a:t>
          </a:r>
        </a:p>
      </dgm:t>
    </dgm:pt>
    <dgm:pt modelId="{B354B9D9-3CD2-4F87-8D3B-ED4ECF421EFF}" type="parTrans" cxnId="{51130559-2283-4D8F-9852-1A2CEE4BF7B5}">
      <dgm:prSet/>
      <dgm:spPr/>
      <dgm:t>
        <a:bodyPr/>
        <a:lstStyle/>
        <a:p>
          <a:endParaRPr lang="en-US"/>
        </a:p>
      </dgm:t>
    </dgm:pt>
    <dgm:pt modelId="{FB96CE67-B7E1-468C-A588-895E1F4AEE21}" type="sibTrans" cxnId="{51130559-2283-4D8F-9852-1A2CEE4BF7B5}">
      <dgm:prSet/>
      <dgm:spPr/>
      <dgm:t>
        <a:bodyPr/>
        <a:lstStyle/>
        <a:p>
          <a:endParaRPr lang="en-US"/>
        </a:p>
      </dgm:t>
    </dgm:pt>
    <dgm:pt modelId="{C9215FB1-068E-4EE1-ABBC-AC31EDEAC6E5}" type="pres">
      <dgm:prSet presAssocID="{316C3B32-0869-4B05-B363-03C7AED0FB1B}" presName="linear" presStyleCnt="0">
        <dgm:presLayoutVars>
          <dgm:animLvl val="lvl"/>
          <dgm:resizeHandles val="exact"/>
        </dgm:presLayoutVars>
      </dgm:prSet>
      <dgm:spPr/>
    </dgm:pt>
    <dgm:pt modelId="{32AFE0DC-079A-4978-A00B-D0637AA6D8D3}" type="pres">
      <dgm:prSet presAssocID="{55703AE5-7809-4131-9F02-51B27638F092}" presName="parentText" presStyleLbl="node1" presStyleIdx="0" presStyleCnt="2">
        <dgm:presLayoutVars>
          <dgm:chMax val="0"/>
          <dgm:bulletEnabled val="1"/>
        </dgm:presLayoutVars>
      </dgm:prSet>
      <dgm:spPr/>
    </dgm:pt>
    <dgm:pt modelId="{39D4887A-BD6C-4E85-B887-BBC5A305A1C9}" type="pres">
      <dgm:prSet presAssocID="{FE9536F4-7DF1-4181-B449-37C886CF14D4}" presName="spacer" presStyleCnt="0"/>
      <dgm:spPr/>
    </dgm:pt>
    <dgm:pt modelId="{2DCF99B1-5371-4098-BEDC-FC3ACBE3EC45}" type="pres">
      <dgm:prSet presAssocID="{B551C94D-8A25-4765-8EB0-BD22ED329D0C}" presName="parentText" presStyleLbl="node1" presStyleIdx="1" presStyleCnt="2">
        <dgm:presLayoutVars>
          <dgm:chMax val="0"/>
          <dgm:bulletEnabled val="1"/>
        </dgm:presLayoutVars>
      </dgm:prSet>
      <dgm:spPr/>
    </dgm:pt>
  </dgm:ptLst>
  <dgm:cxnLst>
    <dgm:cxn modelId="{F839B62B-4929-4A39-806B-7177BC8847A5}" type="presOf" srcId="{B551C94D-8A25-4765-8EB0-BD22ED329D0C}" destId="{2DCF99B1-5371-4098-BEDC-FC3ACBE3EC45}" srcOrd="0" destOrd="0" presId="urn:microsoft.com/office/officeart/2005/8/layout/vList2"/>
    <dgm:cxn modelId="{B67F2A55-4EAD-4173-8FEC-9AD4F1003C51}" type="presOf" srcId="{55703AE5-7809-4131-9F02-51B27638F092}" destId="{32AFE0DC-079A-4978-A00B-D0637AA6D8D3}" srcOrd="0" destOrd="0" presId="urn:microsoft.com/office/officeart/2005/8/layout/vList2"/>
    <dgm:cxn modelId="{51130559-2283-4D8F-9852-1A2CEE4BF7B5}" srcId="{316C3B32-0869-4B05-B363-03C7AED0FB1B}" destId="{B551C94D-8A25-4765-8EB0-BD22ED329D0C}" srcOrd="1" destOrd="0" parTransId="{B354B9D9-3CD2-4F87-8D3B-ED4ECF421EFF}" sibTransId="{FB96CE67-B7E1-468C-A588-895E1F4AEE21}"/>
    <dgm:cxn modelId="{7F68E181-8F87-4438-8ACE-4C4581E9E29E}" type="presOf" srcId="{316C3B32-0869-4B05-B363-03C7AED0FB1B}" destId="{C9215FB1-068E-4EE1-ABBC-AC31EDEAC6E5}" srcOrd="0" destOrd="0" presId="urn:microsoft.com/office/officeart/2005/8/layout/vList2"/>
    <dgm:cxn modelId="{D7B163E8-C922-4DF8-9B34-66E9F3975840}" srcId="{316C3B32-0869-4B05-B363-03C7AED0FB1B}" destId="{55703AE5-7809-4131-9F02-51B27638F092}" srcOrd="0" destOrd="0" parTransId="{BAED0D50-9000-4A92-8DD1-A97EE8E1C7A3}" sibTransId="{FE9536F4-7DF1-4181-B449-37C886CF14D4}"/>
    <dgm:cxn modelId="{A8423BC4-ADE2-40DC-AECE-FAD4C262A697}" type="presParOf" srcId="{C9215FB1-068E-4EE1-ABBC-AC31EDEAC6E5}" destId="{32AFE0DC-079A-4978-A00B-D0637AA6D8D3}" srcOrd="0" destOrd="0" presId="urn:microsoft.com/office/officeart/2005/8/layout/vList2"/>
    <dgm:cxn modelId="{CE005FE2-C5B3-4645-81A5-A20853256A09}" type="presParOf" srcId="{C9215FB1-068E-4EE1-ABBC-AC31EDEAC6E5}" destId="{39D4887A-BD6C-4E85-B887-BBC5A305A1C9}" srcOrd="1" destOrd="0" presId="urn:microsoft.com/office/officeart/2005/8/layout/vList2"/>
    <dgm:cxn modelId="{833FC10F-8A03-4805-AA14-27975599D918}" type="presParOf" srcId="{C9215FB1-068E-4EE1-ABBC-AC31EDEAC6E5}" destId="{2DCF99B1-5371-4098-BEDC-FC3ACBE3EC4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F953C5-1797-47E7-ABBF-E62EA4FD76C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4BC37EA-89DD-4209-8DB5-200451C9F9A6}">
      <dgm:prSet/>
      <dgm:spPr/>
      <dgm:t>
        <a:bodyPr/>
        <a:lstStyle/>
        <a:p>
          <a:r>
            <a:rPr lang="en-US" b="1" dirty="0"/>
            <a:t>Social </a:t>
          </a:r>
          <a:r>
            <a:rPr lang="en-US" b="1" i="0" dirty="0"/>
            <a:t>capital </a:t>
          </a:r>
          <a:r>
            <a:rPr lang="en-US" b="0" i="0" dirty="0"/>
            <a:t>reflects</a:t>
          </a:r>
          <a:r>
            <a:rPr lang="en-US" dirty="0"/>
            <a:t> the“ value derived from membership.” (Jensen &amp; Jetten, 2015, p.2).</a:t>
          </a:r>
        </a:p>
      </dgm:t>
    </dgm:pt>
    <dgm:pt modelId="{857060AB-166D-492A-97CD-93D7E22566CE}" type="parTrans" cxnId="{5050C797-EA1A-4702-8649-9BFD16CF5F67}">
      <dgm:prSet/>
      <dgm:spPr/>
      <dgm:t>
        <a:bodyPr/>
        <a:lstStyle/>
        <a:p>
          <a:endParaRPr lang="en-US"/>
        </a:p>
      </dgm:t>
    </dgm:pt>
    <dgm:pt modelId="{2984E083-9F5F-42CC-9FB7-84C6969D4051}" type="sibTrans" cxnId="{5050C797-EA1A-4702-8649-9BFD16CF5F67}">
      <dgm:prSet/>
      <dgm:spPr/>
      <dgm:t>
        <a:bodyPr/>
        <a:lstStyle/>
        <a:p>
          <a:endParaRPr lang="en-US"/>
        </a:p>
      </dgm:t>
    </dgm:pt>
    <dgm:pt modelId="{ED70DB2B-F1FD-4E45-9A1C-3A6ED2E4032A}">
      <dgm:prSet/>
      <dgm:spPr/>
      <dgm:t>
        <a:bodyPr/>
        <a:lstStyle/>
        <a:p>
          <a:r>
            <a:rPr lang="en-US" dirty="0"/>
            <a:t>”Bonding social capital with co-students mostly enhanced students’ feeling of belonging” and “supported student retention.” (Jensen &amp; Jetten, 2015, p.9).</a:t>
          </a:r>
        </a:p>
      </dgm:t>
    </dgm:pt>
    <dgm:pt modelId="{DBD5852C-1365-4E8A-A9F0-6992C6B0899D}" type="parTrans" cxnId="{9C75B9DE-1657-4387-9229-4C89A746A5E6}">
      <dgm:prSet/>
      <dgm:spPr/>
      <dgm:t>
        <a:bodyPr/>
        <a:lstStyle/>
        <a:p>
          <a:endParaRPr lang="en-US"/>
        </a:p>
      </dgm:t>
    </dgm:pt>
    <dgm:pt modelId="{57E29D3C-F711-47D2-89BC-B3F37CF61D6E}" type="sibTrans" cxnId="{9C75B9DE-1657-4387-9229-4C89A746A5E6}">
      <dgm:prSet/>
      <dgm:spPr/>
      <dgm:t>
        <a:bodyPr/>
        <a:lstStyle/>
        <a:p>
          <a:endParaRPr lang="en-US"/>
        </a:p>
      </dgm:t>
    </dgm:pt>
    <dgm:pt modelId="{D5DB21E3-8819-4A07-A830-7090302AA50B}" type="pres">
      <dgm:prSet presAssocID="{B5F953C5-1797-47E7-ABBF-E62EA4FD76CE}" presName="hierChild1" presStyleCnt="0">
        <dgm:presLayoutVars>
          <dgm:chPref val="1"/>
          <dgm:dir/>
          <dgm:animOne val="branch"/>
          <dgm:animLvl val="lvl"/>
          <dgm:resizeHandles/>
        </dgm:presLayoutVars>
      </dgm:prSet>
      <dgm:spPr/>
    </dgm:pt>
    <dgm:pt modelId="{65DB3DAD-38EB-458F-9EF6-5A6BBEDD7E71}" type="pres">
      <dgm:prSet presAssocID="{04BC37EA-89DD-4209-8DB5-200451C9F9A6}" presName="hierRoot1" presStyleCnt="0"/>
      <dgm:spPr/>
    </dgm:pt>
    <dgm:pt modelId="{588CA66D-A737-478D-BBCA-1FF5F44B2B15}" type="pres">
      <dgm:prSet presAssocID="{04BC37EA-89DD-4209-8DB5-200451C9F9A6}" presName="composite" presStyleCnt="0"/>
      <dgm:spPr/>
    </dgm:pt>
    <dgm:pt modelId="{4723DFF8-8FE7-4781-AEE5-371BE0ECCE97}" type="pres">
      <dgm:prSet presAssocID="{04BC37EA-89DD-4209-8DB5-200451C9F9A6}" presName="background" presStyleLbl="node0" presStyleIdx="0" presStyleCnt="2"/>
      <dgm:spPr/>
    </dgm:pt>
    <dgm:pt modelId="{0D9DB7D9-8E91-488A-9206-E5F6870CE892}" type="pres">
      <dgm:prSet presAssocID="{04BC37EA-89DD-4209-8DB5-200451C9F9A6}" presName="text" presStyleLbl="fgAcc0" presStyleIdx="0" presStyleCnt="2">
        <dgm:presLayoutVars>
          <dgm:chPref val="3"/>
        </dgm:presLayoutVars>
      </dgm:prSet>
      <dgm:spPr/>
    </dgm:pt>
    <dgm:pt modelId="{A0829863-8895-4D24-93F3-2107B6CA1C88}" type="pres">
      <dgm:prSet presAssocID="{04BC37EA-89DD-4209-8DB5-200451C9F9A6}" presName="hierChild2" presStyleCnt="0"/>
      <dgm:spPr/>
    </dgm:pt>
    <dgm:pt modelId="{9E28E866-3BB6-4482-8F0E-E36C43B24A1E}" type="pres">
      <dgm:prSet presAssocID="{ED70DB2B-F1FD-4E45-9A1C-3A6ED2E4032A}" presName="hierRoot1" presStyleCnt="0"/>
      <dgm:spPr/>
    </dgm:pt>
    <dgm:pt modelId="{9DE098A6-8155-4FD4-8611-74D9839CBB11}" type="pres">
      <dgm:prSet presAssocID="{ED70DB2B-F1FD-4E45-9A1C-3A6ED2E4032A}" presName="composite" presStyleCnt="0"/>
      <dgm:spPr/>
    </dgm:pt>
    <dgm:pt modelId="{623F7C4F-AABC-40F1-B9B1-7F46A1A3852D}" type="pres">
      <dgm:prSet presAssocID="{ED70DB2B-F1FD-4E45-9A1C-3A6ED2E4032A}" presName="background" presStyleLbl="node0" presStyleIdx="1" presStyleCnt="2"/>
      <dgm:spPr/>
    </dgm:pt>
    <dgm:pt modelId="{C8281E04-FAE4-4585-91B9-E157B469AFD8}" type="pres">
      <dgm:prSet presAssocID="{ED70DB2B-F1FD-4E45-9A1C-3A6ED2E4032A}" presName="text" presStyleLbl="fgAcc0" presStyleIdx="1" presStyleCnt="2">
        <dgm:presLayoutVars>
          <dgm:chPref val="3"/>
        </dgm:presLayoutVars>
      </dgm:prSet>
      <dgm:spPr/>
    </dgm:pt>
    <dgm:pt modelId="{ED171D10-A2E6-4D0F-B5F7-F22B58E300EA}" type="pres">
      <dgm:prSet presAssocID="{ED70DB2B-F1FD-4E45-9A1C-3A6ED2E4032A}" presName="hierChild2" presStyleCnt="0"/>
      <dgm:spPr/>
    </dgm:pt>
  </dgm:ptLst>
  <dgm:cxnLst>
    <dgm:cxn modelId="{BA271214-A98B-417E-9B7A-AA961B8AD9DD}" type="presOf" srcId="{04BC37EA-89DD-4209-8DB5-200451C9F9A6}" destId="{0D9DB7D9-8E91-488A-9206-E5F6870CE892}" srcOrd="0" destOrd="0" presId="urn:microsoft.com/office/officeart/2005/8/layout/hierarchy1"/>
    <dgm:cxn modelId="{DCC2DA8F-1B19-43A1-B8B5-491FDFEA6D0C}" type="presOf" srcId="{B5F953C5-1797-47E7-ABBF-E62EA4FD76CE}" destId="{D5DB21E3-8819-4A07-A830-7090302AA50B}" srcOrd="0" destOrd="0" presId="urn:microsoft.com/office/officeart/2005/8/layout/hierarchy1"/>
    <dgm:cxn modelId="{5050C797-EA1A-4702-8649-9BFD16CF5F67}" srcId="{B5F953C5-1797-47E7-ABBF-E62EA4FD76CE}" destId="{04BC37EA-89DD-4209-8DB5-200451C9F9A6}" srcOrd="0" destOrd="0" parTransId="{857060AB-166D-492A-97CD-93D7E22566CE}" sibTransId="{2984E083-9F5F-42CC-9FB7-84C6969D4051}"/>
    <dgm:cxn modelId="{FC89E2AF-C459-4370-913A-D39B219CD64F}" type="presOf" srcId="{ED70DB2B-F1FD-4E45-9A1C-3A6ED2E4032A}" destId="{C8281E04-FAE4-4585-91B9-E157B469AFD8}" srcOrd="0" destOrd="0" presId="urn:microsoft.com/office/officeart/2005/8/layout/hierarchy1"/>
    <dgm:cxn modelId="{9C75B9DE-1657-4387-9229-4C89A746A5E6}" srcId="{B5F953C5-1797-47E7-ABBF-E62EA4FD76CE}" destId="{ED70DB2B-F1FD-4E45-9A1C-3A6ED2E4032A}" srcOrd="1" destOrd="0" parTransId="{DBD5852C-1365-4E8A-A9F0-6992C6B0899D}" sibTransId="{57E29D3C-F711-47D2-89BC-B3F37CF61D6E}"/>
    <dgm:cxn modelId="{8D6828A7-5C9F-498C-A5EF-E0322B09BBE4}" type="presParOf" srcId="{D5DB21E3-8819-4A07-A830-7090302AA50B}" destId="{65DB3DAD-38EB-458F-9EF6-5A6BBEDD7E71}" srcOrd="0" destOrd="0" presId="urn:microsoft.com/office/officeart/2005/8/layout/hierarchy1"/>
    <dgm:cxn modelId="{4F038563-B5E1-4567-8114-EF93CE80DE0C}" type="presParOf" srcId="{65DB3DAD-38EB-458F-9EF6-5A6BBEDD7E71}" destId="{588CA66D-A737-478D-BBCA-1FF5F44B2B15}" srcOrd="0" destOrd="0" presId="urn:microsoft.com/office/officeart/2005/8/layout/hierarchy1"/>
    <dgm:cxn modelId="{D77504EB-BD8B-4674-9CCE-F0A28603B705}" type="presParOf" srcId="{588CA66D-A737-478D-BBCA-1FF5F44B2B15}" destId="{4723DFF8-8FE7-4781-AEE5-371BE0ECCE97}" srcOrd="0" destOrd="0" presId="urn:microsoft.com/office/officeart/2005/8/layout/hierarchy1"/>
    <dgm:cxn modelId="{EE7C4F85-9618-4AE9-B45F-A37D90842605}" type="presParOf" srcId="{588CA66D-A737-478D-BBCA-1FF5F44B2B15}" destId="{0D9DB7D9-8E91-488A-9206-E5F6870CE892}" srcOrd="1" destOrd="0" presId="urn:microsoft.com/office/officeart/2005/8/layout/hierarchy1"/>
    <dgm:cxn modelId="{E7E49F8A-5B5F-4FE4-A1B4-FD37A92770A0}" type="presParOf" srcId="{65DB3DAD-38EB-458F-9EF6-5A6BBEDD7E71}" destId="{A0829863-8895-4D24-93F3-2107B6CA1C88}" srcOrd="1" destOrd="0" presId="urn:microsoft.com/office/officeart/2005/8/layout/hierarchy1"/>
    <dgm:cxn modelId="{AB46C622-282B-4FAD-A783-A637D6EC67D4}" type="presParOf" srcId="{D5DB21E3-8819-4A07-A830-7090302AA50B}" destId="{9E28E866-3BB6-4482-8F0E-E36C43B24A1E}" srcOrd="1" destOrd="0" presId="urn:microsoft.com/office/officeart/2005/8/layout/hierarchy1"/>
    <dgm:cxn modelId="{E2F42DEB-0D28-4B4B-AA51-706FB61E0DCF}" type="presParOf" srcId="{9E28E866-3BB6-4482-8F0E-E36C43B24A1E}" destId="{9DE098A6-8155-4FD4-8611-74D9839CBB11}" srcOrd="0" destOrd="0" presId="urn:microsoft.com/office/officeart/2005/8/layout/hierarchy1"/>
    <dgm:cxn modelId="{363663FB-AB8F-4780-AB84-37D434B7DC29}" type="presParOf" srcId="{9DE098A6-8155-4FD4-8611-74D9839CBB11}" destId="{623F7C4F-AABC-40F1-B9B1-7F46A1A3852D}" srcOrd="0" destOrd="0" presId="urn:microsoft.com/office/officeart/2005/8/layout/hierarchy1"/>
    <dgm:cxn modelId="{2C6C98A1-A7CC-4394-A152-9839B50969E1}" type="presParOf" srcId="{9DE098A6-8155-4FD4-8611-74D9839CBB11}" destId="{C8281E04-FAE4-4585-91B9-E157B469AFD8}" srcOrd="1" destOrd="0" presId="urn:microsoft.com/office/officeart/2005/8/layout/hierarchy1"/>
    <dgm:cxn modelId="{F6C3F054-2901-468F-9CE0-391084BC1F7B}" type="presParOf" srcId="{9E28E866-3BB6-4482-8F0E-E36C43B24A1E}" destId="{ED171D10-A2E6-4D0F-B5F7-F22B58E300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5C4130-D524-48CA-9BE1-9F6388C4053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858B6B9-4393-4B60-9C8B-665AFA7478DD}">
      <dgm:prSet/>
      <dgm:spPr/>
      <dgm:t>
        <a:bodyPr/>
        <a:lstStyle/>
        <a:p>
          <a:r>
            <a:rPr lang="en-US" dirty="0"/>
            <a:t>Is the course an undergraduate or graduate course? </a:t>
          </a:r>
        </a:p>
      </dgm:t>
    </dgm:pt>
    <dgm:pt modelId="{B6BB63D9-4936-43DA-AEE1-26EA534C7B9D}" type="parTrans" cxnId="{7F77313A-3BBA-4BCA-B695-0977A94C37FA}">
      <dgm:prSet/>
      <dgm:spPr/>
      <dgm:t>
        <a:bodyPr/>
        <a:lstStyle/>
        <a:p>
          <a:endParaRPr lang="en-US"/>
        </a:p>
      </dgm:t>
    </dgm:pt>
    <dgm:pt modelId="{C4CBBD9B-CEFA-4033-9345-3F604E42AE83}" type="sibTrans" cxnId="{7F77313A-3BBA-4BCA-B695-0977A94C37FA}">
      <dgm:prSet/>
      <dgm:spPr/>
      <dgm:t>
        <a:bodyPr/>
        <a:lstStyle/>
        <a:p>
          <a:endParaRPr lang="en-US"/>
        </a:p>
      </dgm:t>
    </dgm:pt>
    <dgm:pt modelId="{81A0E82D-1376-4D51-A82F-FB6D845F0BAD}">
      <dgm:prSet/>
      <dgm:spPr/>
      <dgm:t>
        <a:bodyPr/>
        <a:lstStyle/>
        <a:p>
          <a:r>
            <a:rPr lang="en-US" dirty="0"/>
            <a:t>Is the course early in sequences or later in sequences?</a:t>
          </a:r>
        </a:p>
      </dgm:t>
    </dgm:pt>
    <dgm:pt modelId="{AB629F4D-0F96-43C9-9045-094452D819FF}" type="parTrans" cxnId="{F7C205EE-4F32-48AE-A1B1-ECCC6F49D89D}">
      <dgm:prSet/>
      <dgm:spPr/>
      <dgm:t>
        <a:bodyPr/>
        <a:lstStyle/>
        <a:p>
          <a:endParaRPr lang="en-US"/>
        </a:p>
      </dgm:t>
    </dgm:pt>
    <dgm:pt modelId="{CD92AFBD-0875-4B56-9A2A-11235A50E9FD}" type="sibTrans" cxnId="{F7C205EE-4F32-48AE-A1B1-ECCC6F49D89D}">
      <dgm:prSet/>
      <dgm:spPr/>
      <dgm:t>
        <a:bodyPr/>
        <a:lstStyle/>
        <a:p>
          <a:endParaRPr lang="en-US"/>
        </a:p>
      </dgm:t>
    </dgm:pt>
    <dgm:pt modelId="{DB7FDFB3-348B-4B54-8C02-0DC8C4871E59}">
      <dgm:prSet/>
      <dgm:spPr/>
      <dgm:t>
        <a:bodyPr/>
        <a:lstStyle/>
        <a:p>
          <a:r>
            <a:rPr lang="en-US" dirty="0"/>
            <a:t>Complexity of the subject – affected if a more serious or more fun prompt was offered. </a:t>
          </a:r>
        </a:p>
      </dgm:t>
    </dgm:pt>
    <dgm:pt modelId="{875FE7CF-AE97-4BD2-B10A-552286C644C1}" type="parTrans" cxnId="{BB819EE0-CF47-4B6A-A75B-11AC36DF026C}">
      <dgm:prSet/>
      <dgm:spPr/>
      <dgm:t>
        <a:bodyPr/>
        <a:lstStyle/>
        <a:p>
          <a:endParaRPr lang="en-US"/>
        </a:p>
      </dgm:t>
    </dgm:pt>
    <dgm:pt modelId="{41E6E58C-703C-473F-9A6E-36A80B4E5A68}" type="sibTrans" cxnId="{BB819EE0-CF47-4B6A-A75B-11AC36DF026C}">
      <dgm:prSet/>
      <dgm:spPr/>
      <dgm:t>
        <a:bodyPr/>
        <a:lstStyle/>
        <a:p>
          <a:endParaRPr lang="en-US"/>
        </a:p>
      </dgm:t>
    </dgm:pt>
    <dgm:pt modelId="{86FAE555-5B5F-4E76-BEF6-2F40021BB53D}">
      <dgm:prSet/>
      <dgm:spPr/>
      <dgm:t>
        <a:bodyPr/>
        <a:lstStyle/>
        <a:p>
          <a:r>
            <a:rPr lang="en-US" dirty="0"/>
            <a:t>Comments and concerns about topics shared in advising sessions. </a:t>
          </a:r>
        </a:p>
      </dgm:t>
    </dgm:pt>
    <dgm:pt modelId="{FD85406E-69AC-4E4C-885E-CC7708F2DADA}" type="parTrans" cxnId="{DEEB7BE2-2DE7-41C4-A8CB-1CBA2D05068D}">
      <dgm:prSet/>
      <dgm:spPr/>
      <dgm:t>
        <a:bodyPr/>
        <a:lstStyle/>
        <a:p>
          <a:endParaRPr lang="en-US"/>
        </a:p>
      </dgm:t>
    </dgm:pt>
    <dgm:pt modelId="{0E90C208-2D05-41AE-93B9-3EB04674983D}" type="sibTrans" cxnId="{DEEB7BE2-2DE7-41C4-A8CB-1CBA2D05068D}">
      <dgm:prSet/>
      <dgm:spPr/>
      <dgm:t>
        <a:bodyPr/>
        <a:lstStyle/>
        <a:p>
          <a:endParaRPr lang="en-US"/>
        </a:p>
      </dgm:t>
    </dgm:pt>
    <dgm:pt modelId="{F1A9884D-6A29-45AE-B18F-1C0018541B60}" type="pres">
      <dgm:prSet presAssocID="{035C4130-D524-48CA-9BE1-9F6388C40530}" presName="linear" presStyleCnt="0">
        <dgm:presLayoutVars>
          <dgm:animLvl val="lvl"/>
          <dgm:resizeHandles val="exact"/>
        </dgm:presLayoutVars>
      </dgm:prSet>
      <dgm:spPr/>
    </dgm:pt>
    <dgm:pt modelId="{30B7DCB4-D6F2-4A25-800F-B672FEC24C5F}" type="pres">
      <dgm:prSet presAssocID="{2858B6B9-4393-4B60-9C8B-665AFA7478DD}" presName="parentText" presStyleLbl="node1" presStyleIdx="0" presStyleCnt="4">
        <dgm:presLayoutVars>
          <dgm:chMax val="0"/>
          <dgm:bulletEnabled val="1"/>
        </dgm:presLayoutVars>
      </dgm:prSet>
      <dgm:spPr/>
    </dgm:pt>
    <dgm:pt modelId="{EF4AB05A-59AA-4589-BB74-DAA026D2422B}" type="pres">
      <dgm:prSet presAssocID="{C4CBBD9B-CEFA-4033-9345-3F604E42AE83}" presName="spacer" presStyleCnt="0"/>
      <dgm:spPr/>
    </dgm:pt>
    <dgm:pt modelId="{64C1D43C-AFB3-4254-A0A1-D82B507FED9C}" type="pres">
      <dgm:prSet presAssocID="{81A0E82D-1376-4D51-A82F-FB6D845F0BAD}" presName="parentText" presStyleLbl="node1" presStyleIdx="1" presStyleCnt="4">
        <dgm:presLayoutVars>
          <dgm:chMax val="0"/>
          <dgm:bulletEnabled val="1"/>
        </dgm:presLayoutVars>
      </dgm:prSet>
      <dgm:spPr/>
    </dgm:pt>
    <dgm:pt modelId="{4A168C1D-C339-47A1-A491-D39B62622445}" type="pres">
      <dgm:prSet presAssocID="{CD92AFBD-0875-4B56-9A2A-11235A50E9FD}" presName="spacer" presStyleCnt="0"/>
      <dgm:spPr/>
    </dgm:pt>
    <dgm:pt modelId="{69273AD8-4605-404D-8EBE-DF5ADA28284F}" type="pres">
      <dgm:prSet presAssocID="{DB7FDFB3-348B-4B54-8C02-0DC8C4871E59}" presName="parentText" presStyleLbl="node1" presStyleIdx="2" presStyleCnt="4">
        <dgm:presLayoutVars>
          <dgm:chMax val="0"/>
          <dgm:bulletEnabled val="1"/>
        </dgm:presLayoutVars>
      </dgm:prSet>
      <dgm:spPr/>
    </dgm:pt>
    <dgm:pt modelId="{8CCF0CE8-357D-49C3-AF0E-635B79A2E2A3}" type="pres">
      <dgm:prSet presAssocID="{41E6E58C-703C-473F-9A6E-36A80B4E5A68}" presName="spacer" presStyleCnt="0"/>
      <dgm:spPr/>
    </dgm:pt>
    <dgm:pt modelId="{C5B0D506-783E-4062-AE3B-96362E1A754B}" type="pres">
      <dgm:prSet presAssocID="{86FAE555-5B5F-4E76-BEF6-2F40021BB53D}" presName="parentText" presStyleLbl="node1" presStyleIdx="3" presStyleCnt="4">
        <dgm:presLayoutVars>
          <dgm:chMax val="0"/>
          <dgm:bulletEnabled val="1"/>
        </dgm:presLayoutVars>
      </dgm:prSet>
      <dgm:spPr/>
    </dgm:pt>
  </dgm:ptLst>
  <dgm:cxnLst>
    <dgm:cxn modelId="{17B07607-60F5-4ADC-B738-65773E4A410E}" type="presOf" srcId="{035C4130-D524-48CA-9BE1-9F6388C40530}" destId="{F1A9884D-6A29-45AE-B18F-1C0018541B60}" srcOrd="0" destOrd="0" presId="urn:microsoft.com/office/officeart/2005/8/layout/vList2"/>
    <dgm:cxn modelId="{7F77313A-3BBA-4BCA-B695-0977A94C37FA}" srcId="{035C4130-D524-48CA-9BE1-9F6388C40530}" destId="{2858B6B9-4393-4B60-9C8B-665AFA7478DD}" srcOrd="0" destOrd="0" parTransId="{B6BB63D9-4936-43DA-AEE1-26EA534C7B9D}" sibTransId="{C4CBBD9B-CEFA-4033-9345-3F604E42AE83}"/>
    <dgm:cxn modelId="{F9A786A3-4AA0-4810-B381-721E849DAE11}" type="presOf" srcId="{DB7FDFB3-348B-4B54-8C02-0DC8C4871E59}" destId="{69273AD8-4605-404D-8EBE-DF5ADA28284F}" srcOrd="0" destOrd="0" presId="urn:microsoft.com/office/officeart/2005/8/layout/vList2"/>
    <dgm:cxn modelId="{57CFC4B3-D448-48B4-878F-32DDFDAA4D96}" type="presOf" srcId="{86FAE555-5B5F-4E76-BEF6-2F40021BB53D}" destId="{C5B0D506-783E-4062-AE3B-96362E1A754B}" srcOrd="0" destOrd="0" presId="urn:microsoft.com/office/officeart/2005/8/layout/vList2"/>
    <dgm:cxn modelId="{891F4AD3-D109-4683-A0A4-810D741E88BA}" type="presOf" srcId="{81A0E82D-1376-4D51-A82F-FB6D845F0BAD}" destId="{64C1D43C-AFB3-4254-A0A1-D82B507FED9C}" srcOrd="0" destOrd="0" presId="urn:microsoft.com/office/officeart/2005/8/layout/vList2"/>
    <dgm:cxn modelId="{2B121ADC-453F-4F2B-85C6-71916E64EB18}" type="presOf" srcId="{2858B6B9-4393-4B60-9C8B-665AFA7478DD}" destId="{30B7DCB4-D6F2-4A25-800F-B672FEC24C5F}" srcOrd="0" destOrd="0" presId="urn:microsoft.com/office/officeart/2005/8/layout/vList2"/>
    <dgm:cxn modelId="{BB819EE0-CF47-4B6A-A75B-11AC36DF026C}" srcId="{035C4130-D524-48CA-9BE1-9F6388C40530}" destId="{DB7FDFB3-348B-4B54-8C02-0DC8C4871E59}" srcOrd="2" destOrd="0" parTransId="{875FE7CF-AE97-4BD2-B10A-552286C644C1}" sibTransId="{41E6E58C-703C-473F-9A6E-36A80B4E5A68}"/>
    <dgm:cxn modelId="{DEEB7BE2-2DE7-41C4-A8CB-1CBA2D05068D}" srcId="{035C4130-D524-48CA-9BE1-9F6388C40530}" destId="{86FAE555-5B5F-4E76-BEF6-2F40021BB53D}" srcOrd="3" destOrd="0" parTransId="{FD85406E-69AC-4E4C-885E-CC7708F2DADA}" sibTransId="{0E90C208-2D05-41AE-93B9-3EB04674983D}"/>
    <dgm:cxn modelId="{F7C205EE-4F32-48AE-A1B1-ECCC6F49D89D}" srcId="{035C4130-D524-48CA-9BE1-9F6388C40530}" destId="{81A0E82D-1376-4D51-A82F-FB6D845F0BAD}" srcOrd="1" destOrd="0" parTransId="{AB629F4D-0F96-43C9-9045-094452D819FF}" sibTransId="{CD92AFBD-0875-4B56-9A2A-11235A50E9FD}"/>
    <dgm:cxn modelId="{99E31A19-110B-43E1-9CDE-B0DE542FF2C8}" type="presParOf" srcId="{F1A9884D-6A29-45AE-B18F-1C0018541B60}" destId="{30B7DCB4-D6F2-4A25-800F-B672FEC24C5F}" srcOrd="0" destOrd="0" presId="urn:microsoft.com/office/officeart/2005/8/layout/vList2"/>
    <dgm:cxn modelId="{7AB52FB2-59CC-4C00-9B6B-E19FEA7B3107}" type="presParOf" srcId="{F1A9884D-6A29-45AE-B18F-1C0018541B60}" destId="{EF4AB05A-59AA-4589-BB74-DAA026D2422B}" srcOrd="1" destOrd="0" presId="urn:microsoft.com/office/officeart/2005/8/layout/vList2"/>
    <dgm:cxn modelId="{D0373966-B5D4-4388-8484-65FC20CB6DCA}" type="presParOf" srcId="{F1A9884D-6A29-45AE-B18F-1C0018541B60}" destId="{64C1D43C-AFB3-4254-A0A1-D82B507FED9C}" srcOrd="2" destOrd="0" presId="urn:microsoft.com/office/officeart/2005/8/layout/vList2"/>
    <dgm:cxn modelId="{478CDBF8-88C1-43F7-A830-F0402A321B3C}" type="presParOf" srcId="{F1A9884D-6A29-45AE-B18F-1C0018541B60}" destId="{4A168C1D-C339-47A1-A491-D39B62622445}" srcOrd="3" destOrd="0" presId="urn:microsoft.com/office/officeart/2005/8/layout/vList2"/>
    <dgm:cxn modelId="{8CD17314-0BAE-4CF0-8247-99FAC016445D}" type="presParOf" srcId="{F1A9884D-6A29-45AE-B18F-1C0018541B60}" destId="{69273AD8-4605-404D-8EBE-DF5ADA28284F}" srcOrd="4" destOrd="0" presId="urn:microsoft.com/office/officeart/2005/8/layout/vList2"/>
    <dgm:cxn modelId="{0CC81B30-BC65-40BC-8068-339889374AFA}" type="presParOf" srcId="{F1A9884D-6A29-45AE-B18F-1C0018541B60}" destId="{8CCF0CE8-357D-49C3-AF0E-635B79A2E2A3}" srcOrd="5" destOrd="0" presId="urn:microsoft.com/office/officeart/2005/8/layout/vList2"/>
    <dgm:cxn modelId="{89751B11-386A-49F0-A5CA-46F2EAD19CA6}" type="presParOf" srcId="{F1A9884D-6A29-45AE-B18F-1C0018541B60}" destId="{C5B0D506-783E-4062-AE3B-96362E1A754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E71EF0-7761-430E-8B76-78985856DCD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487B46E-728B-4175-B3F2-4FC052652238}">
      <dgm:prSet/>
      <dgm:spPr/>
      <dgm:t>
        <a:bodyPr/>
        <a:lstStyle/>
        <a:p>
          <a:r>
            <a:rPr lang="en-US" i="1" dirty="0"/>
            <a:t>“Which of the Table of Contents topics are you most interested in and why?”</a:t>
          </a:r>
        </a:p>
      </dgm:t>
    </dgm:pt>
    <dgm:pt modelId="{E7C61C7F-FF33-4F15-A891-26231331DE13}" type="parTrans" cxnId="{EA9A2F0F-2C8F-47A1-AA59-F9492C3954AE}">
      <dgm:prSet/>
      <dgm:spPr/>
      <dgm:t>
        <a:bodyPr/>
        <a:lstStyle/>
        <a:p>
          <a:endParaRPr lang="en-US"/>
        </a:p>
      </dgm:t>
    </dgm:pt>
    <dgm:pt modelId="{6E82AA9C-ABB6-496D-93E1-6EB8610A3903}" type="sibTrans" cxnId="{EA9A2F0F-2C8F-47A1-AA59-F9492C3954AE}">
      <dgm:prSet/>
      <dgm:spPr/>
      <dgm:t>
        <a:bodyPr/>
        <a:lstStyle/>
        <a:p>
          <a:endParaRPr lang="en-US"/>
        </a:p>
      </dgm:t>
    </dgm:pt>
    <dgm:pt modelId="{9B814781-EDB5-41E5-88E8-F9C08A0CEDB1}">
      <dgm:prSet/>
      <dgm:spPr/>
      <dgm:t>
        <a:bodyPr/>
        <a:lstStyle/>
        <a:p>
          <a:r>
            <a:rPr lang="en-US" dirty="0"/>
            <a:t>Rationale: Faculty insights and emphasis</a:t>
          </a:r>
        </a:p>
      </dgm:t>
    </dgm:pt>
    <dgm:pt modelId="{900A54EB-F5B4-4000-84F6-FC2131BF1661}" type="parTrans" cxnId="{FBD527AD-DBA6-4E64-ADF4-D9998671D39A}">
      <dgm:prSet/>
      <dgm:spPr/>
      <dgm:t>
        <a:bodyPr/>
        <a:lstStyle/>
        <a:p>
          <a:endParaRPr lang="en-US"/>
        </a:p>
      </dgm:t>
    </dgm:pt>
    <dgm:pt modelId="{382474A1-56EF-4AEF-971F-CFC7EF14C7F8}" type="sibTrans" cxnId="{FBD527AD-DBA6-4E64-ADF4-D9998671D39A}">
      <dgm:prSet/>
      <dgm:spPr/>
      <dgm:t>
        <a:bodyPr/>
        <a:lstStyle/>
        <a:p>
          <a:endParaRPr lang="en-US"/>
        </a:p>
      </dgm:t>
    </dgm:pt>
    <dgm:pt modelId="{726C6154-51A6-4903-A92F-251889733899}">
      <dgm:prSet custT="1"/>
      <dgm:spPr/>
      <dgm:t>
        <a:bodyPr/>
        <a:lstStyle/>
        <a:p>
          <a:pPr>
            <a:buFontTx/>
            <a:buNone/>
          </a:pPr>
          <a:r>
            <a:rPr lang="en-US" sz="2500" dirty="0"/>
            <a:t>   We can better balance course content with student interest. Facilitates proactive planning with course evaluation considerations. </a:t>
          </a:r>
        </a:p>
      </dgm:t>
    </dgm:pt>
    <dgm:pt modelId="{C44BC6AA-38FB-46D1-A7EB-3B88AB4E60AB}" type="parTrans" cxnId="{B801BFCA-A857-4978-8548-32506A4F54C1}">
      <dgm:prSet/>
      <dgm:spPr/>
      <dgm:t>
        <a:bodyPr/>
        <a:lstStyle/>
        <a:p>
          <a:endParaRPr lang="en-US"/>
        </a:p>
      </dgm:t>
    </dgm:pt>
    <dgm:pt modelId="{1E0C339E-25BD-45CE-B8AE-B435EB67C269}" type="sibTrans" cxnId="{B801BFCA-A857-4978-8548-32506A4F54C1}">
      <dgm:prSet/>
      <dgm:spPr/>
      <dgm:t>
        <a:bodyPr/>
        <a:lstStyle/>
        <a:p>
          <a:endParaRPr lang="en-US"/>
        </a:p>
      </dgm:t>
    </dgm:pt>
    <dgm:pt modelId="{16CF7538-DCA9-4BF5-9F90-6932C293601F}">
      <dgm:prSet custT="1"/>
      <dgm:spPr/>
      <dgm:t>
        <a:bodyPr/>
        <a:lstStyle/>
        <a:p>
          <a:pPr>
            <a:buFontTx/>
            <a:buNone/>
          </a:pPr>
          <a:r>
            <a:rPr lang="en-US" sz="2800" i="1" dirty="0"/>
            <a:t>Please share a course-related prompt that you use with the group! </a:t>
          </a:r>
          <a:endParaRPr lang="en-US" sz="2500" dirty="0"/>
        </a:p>
      </dgm:t>
    </dgm:pt>
    <dgm:pt modelId="{B2DD0845-FB30-4383-A4C3-C04389BF9E33}" type="parTrans" cxnId="{14E9C325-126A-407F-9E42-44E8FC4300C0}">
      <dgm:prSet/>
      <dgm:spPr/>
    </dgm:pt>
    <dgm:pt modelId="{8792CC54-C710-4FD6-946B-7C7F403E762E}" type="sibTrans" cxnId="{14E9C325-126A-407F-9E42-44E8FC4300C0}">
      <dgm:prSet/>
      <dgm:spPr/>
    </dgm:pt>
    <dgm:pt modelId="{E7459F87-A116-44CC-B006-41765E84A049}">
      <dgm:prSet custT="1"/>
      <dgm:spPr/>
      <dgm:t>
        <a:bodyPr/>
        <a:lstStyle/>
        <a:p>
          <a:endParaRPr lang="en-US" sz="2500" dirty="0"/>
        </a:p>
      </dgm:t>
    </dgm:pt>
    <dgm:pt modelId="{9592B235-51EA-4350-A306-A7C14E5E4074}" type="parTrans" cxnId="{2ECC4C0D-EDCE-4464-B6C0-024D746EA8BD}">
      <dgm:prSet/>
      <dgm:spPr/>
    </dgm:pt>
    <dgm:pt modelId="{72AF8F0C-5098-4174-A5D8-CABD0A316854}" type="sibTrans" cxnId="{2ECC4C0D-EDCE-4464-B6C0-024D746EA8BD}">
      <dgm:prSet/>
      <dgm:spPr/>
    </dgm:pt>
    <dgm:pt modelId="{9386CD84-997C-4916-BE38-63AD2D24A0BF}" type="pres">
      <dgm:prSet presAssocID="{BDE71EF0-7761-430E-8B76-78985856DCDE}" presName="linear" presStyleCnt="0">
        <dgm:presLayoutVars>
          <dgm:animLvl val="lvl"/>
          <dgm:resizeHandles val="exact"/>
        </dgm:presLayoutVars>
      </dgm:prSet>
      <dgm:spPr/>
    </dgm:pt>
    <dgm:pt modelId="{655D3990-5201-4A24-AE6E-F800A953F78F}" type="pres">
      <dgm:prSet presAssocID="{A487B46E-728B-4175-B3F2-4FC052652238}" presName="parentText" presStyleLbl="node1" presStyleIdx="0" presStyleCnt="2">
        <dgm:presLayoutVars>
          <dgm:chMax val="0"/>
          <dgm:bulletEnabled val="1"/>
        </dgm:presLayoutVars>
      </dgm:prSet>
      <dgm:spPr/>
    </dgm:pt>
    <dgm:pt modelId="{705F31D1-AC83-496E-80EA-B637E2E56323}" type="pres">
      <dgm:prSet presAssocID="{6E82AA9C-ABB6-496D-93E1-6EB8610A3903}" presName="spacer" presStyleCnt="0"/>
      <dgm:spPr/>
    </dgm:pt>
    <dgm:pt modelId="{95792BA5-8127-47A0-860C-380DB63D2FCF}" type="pres">
      <dgm:prSet presAssocID="{9B814781-EDB5-41E5-88E8-F9C08A0CEDB1}" presName="parentText" presStyleLbl="node1" presStyleIdx="1" presStyleCnt="2">
        <dgm:presLayoutVars>
          <dgm:chMax val="0"/>
          <dgm:bulletEnabled val="1"/>
        </dgm:presLayoutVars>
      </dgm:prSet>
      <dgm:spPr/>
    </dgm:pt>
    <dgm:pt modelId="{C488D776-66FA-4EDD-ABF6-F2C8D0036E90}" type="pres">
      <dgm:prSet presAssocID="{9B814781-EDB5-41E5-88E8-F9C08A0CEDB1}" presName="childText" presStyleLbl="revTx" presStyleIdx="0" presStyleCnt="1">
        <dgm:presLayoutVars>
          <dgm:bulletEnabled val="1"/>
        </dgm:presLayoutVars>
      </dgm:prSet>
      <dgm:spPr/>
    </dgm:pt>
  </dgm:ptLst>
  <dgm:cxnLst>
    <dgm:cxn modelId="{2ECC4C0D-EDCE-4464-B6C0-024D746EA8BD}" srcId="{9B814781-EDB5-41E5-88E8-F9C08A0CEDB1}" destId="{E7459F87-A116-44CC-B006-41765E84A049}" srcOrd="1" destOrd="0" parTransId="{9592B235-51EA-4350-A306-A7C14E5E4074}" sibTransId="{72AF8F0C-5098-4174-A5D8-CABD0A316854}"/>
    <dgm:cxn modelId="{EA9A2F0F-2C8F-47A1-AA59-F9492C3954AE}" srcId="{BDE71EF0-7761-430E-8B76-78985856DCDE}" destId="{A487B46E-728B-4175-B3F2-4FC052652238}" srcOrd="0" destOrd="0" parTransId="{E7C61C7F-FF33-4F15-A891-26231331DE13}" sibTransId="{6E82AA9C-ABB6-496D-93E1-6EB8610A3903}"/>
    <dgm:cxn modelId="{14E9C325-126A-407F-9E42-44E8FC4300C0}" srcId="{9B814781-EDB5-41E5-88E8-F9C08A0CEDB1}" destId="{16CF7538-DCA9-4BF5-9F90-6932C293601F}" srcOrd="2" destOrd="0" parTransId="{B2DD0845-FB30-4383-A4C3-C04389BF9E33}" sibTransId="{8792CC54-C710-4FD6-946B-7C7F403E762E}"/>
    <dgm:cxn modelId="{C40B9B33-441A-4113-AD17-876BF48B240E}" type="presOf" srcId="{BDE71EF0-7761-430E-8B76-78985856DCDE}" destId="{9386CD84-997C-4916-BE38-63AD2D24A0BF}" srcOrd="0" destOrd="0" presId="urn:microsoft.com/office/officeart/2005/8/layout/vList2"/>
    <dgm:cxn modelId="{328BAF47-13B8-4CDA-9E76-19AF956DBA80}" type="presOf" srcId="{9B814781-EDB5-41E5-88E8-F9C08A0CEDB1}" destId="{95792BA5-8127-47A0-860C-380DB63D2FCF}" srcOrd="0" destOrd="0" presId="urn:microsoft.com/office/officeart/2005/8/layout/vList2"/>
    <dgm:cxn modelId="{A63A285A-E9B8-47B2-954A-0974EE2EF674}" type="presOf" srcId="{A487B46E-728B-4175-B3F2-4FC052652238}" destId="{655D3990-5201-4A24-AE6E-F800A953F78F}" srcOrd="0" destOrd="0" presId="urn:microsoft.com/office/officeart/2005/8/layout/vList2"/>
    <dgm:cxn modelId="{FBD527AD-DBA6-4E64-ADF4-D9998671D39A}" srcId="{BDE71EF0-7761-430E-8B76-78985856DCDE}" destId="{9B814781-EDB5-41E5-88E8-F9C08A0CEDB1}" srcOrd="1" destOrd="0" parTransId="{900A54EB-F5B4-4000-84F6-FC2131BF1661}" sibTransId="{382474A1-56EF-4AEF-971F-CFC7EF14C7F8}"/>
    <dgm:cxn modelId="{FE8BE5AD-5E31-48F8-B04E-5317D19A220D}" type="presOf" srcId="{726C6154-51A6-4903-A92F-251889733899}" destId="{C488D776-66FA-4EDD-ABF6-F2C8D0036E90}" srcOrd="0" destOrd="0" presId="urn:microsoft.com/office/officeart/2005/8/layout/vList2"/>
    <dgm:cxn modelId="{554142B6-AE51-4706-86B7-A4A1393811AC}" type="presOf" srcId="{E7459F87-A116-44CC-B006-41765E84A049}" destId="{C488D776-66FA-4EDD-ABF6-F2C8D0036E90}" srcOrd="0" destOrd="1" presId="urn:microsoft.com/office/officeart/2005/8/layout/vList2"/>
    <dgm:cxn modelId="{B801BFCA-A857-4978-8548-32506A4F54C1}" srcId="{9B814781-EDB5-41E5-88E8-F9C08A0CEDB1}" destId="{726C6154-51A6-4903-A92F-251889733899}" srcOrd="0" destOrd="0" parTransId="{C44BC6AA-38FB-46D1-A7EB-3B88AB4E60AB}" sibTransId="{1E0C339E-25BD-45CE-B8AE-B435EB67C269}"/>
    <dgm:cxn modelId="{700BD1DF-DDE2-4FBA-8161-969C85F4BF2B}" type="presOf" srcId="{16CF7538-DCA9-4BF5-9F90-6932C293601F}" destId="{C488D776-66FA-4EDD-ABF6-F2C8D0036E90}" srcOrd="0" destOrd="2" presId="urn:microsoft.com/office/officeart/2005/8/layout/vList2"/>
    <dgm:cxn modelId="{D114365C-3857-4238-B10A-92D211951013}" type="presParOf" srcId="{9386CD84-997C-4916-BE38-63AD2D24A0BF}" destId="{655D3990-5201-4A24-AE6E-F800A953F78F}" srcOrd="0" destOrd="0" presId="urn:microsoft.com/office/officeart/2005/8/layout/vList2"/>
    <dgm:cxn modelId="{AACB363A-1640-4058-BF9B-61F313DCB2EF}" type="presParOf" srcId="{9386CD84-997C-4916-BE38-63AD2D24A0BF}" destId="{705F31D1-AC83-496E-80EA-B637E2E56323}" srcOrd="1" destOrd="0" presId="urn:microsoft.com/office/officeart/2005/8/layout/vList2"/>
    <dgm:cxn modelId="{5FDC4734-E37D-4D02-B83F-BBC2F2A6DAE1}" type="presParOf" srcId="{9386CD84-997C-4916-BE38-63AD2D24A0BF}" destId="{95792BA5-8127-47A0-860C-380DB63D2FCF}" srcOrd="2" destOrd="0" presId="urn:microsoft.com/office/officeart/2005/8/layout/vList2"/>
    <dgm:cxn modelId="{44DC8920-849B-4B51-A83C-8E738C0C4B3F}" type="presParOf" srcId="{9386CD84-997C-4916-BE38-63AD2D24A0BF}" destId="{C488D776-66FA-4EDD-ABF6-F2C8D0036E9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22CCF2-8504-4F8E-BEEE-76B6C9C52248}"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8F5B1D2-BFA0-4A9E-8EAE-EE27A6F65FFA}">
      <dgm:prSet/>
      <dgm:spPr/>
      <dgm:t>
        <a:bodyPr/>
        <a:lstStyle/>
        <a:p>
          <a:r>
            <a:rPr lang="en-US" i="1" dirty="0"/>
            <a:t>Also used on a limited basis as ice breakers in the optional synchronous sessions to further community -- </a:t>
          </a:r>
        </a:p>
      </dgm:t>
    </dgm:pt>
    <dgm:pt modelId="{03C21866-CDEA-4D82-B785-9F1D2222B136}" type="parTrans" cxnId="{28737EDA-6FEA-413B-BC94-3FAAB066295A}">
      <dgm:prSet/>
      <dgm:spPr/>
      <dgm:t>
        <a:bodyPr/>
        <a:lstStyle/>
        <a:p>
          <a:endParaRPr lang="en-US"/>
        </a:p>
      </dgm:t>
    </dgm:pt>
    <dgm:pt modelId="{5D01A7E1-A9E6-4FE6-9716-EF32A8115CB6}" type="sibTrans" cxnId="{28737EDA-6FEA-413B-BC94-3FAAB066295A}">
      <dgm:prSet/>
      <dgm:spPr/>
      <dgm:t>
        <a:bodyPr/>
        <a:lstStyle/>
        <a:p>
          <a:endParaRPr lang="en-US"/>
        </a:p>
      </dgm:t>
    </dgm:pt>
    <dgm:pt modelId="{CF1A00EA-541F-4F57-B039-6B52AF8F08B7}">
      <dgm:prSet/>
      <dgm:spPr/>
      <dgm:t>
        <a:bodyPr/>
        <a:lstStyle/>
        <a:p>
          <a:r>
            <a:rPr lang="en-US" i="1" dirty="0"/>
            <a:t>“What is the most fun you have ever had.., that you can talk about?”</a:t>
          </a:r>
        </a:p>
      </dgm:t>
    </dgm:pt>
    <dgm:pt modelId="{8A199450-4504-499F-9485-8AA34EA8A76A}" type="parTrans" cxnId="{AE82D1FE-61A1-4A59-8F19-965B2360375A}">
      <dgm:prSet/>
      <dgm:spPr/>
      <dgm:t>
        <a:bodyPr/>
        <a:lstStyle/>
        <a:p>
          <a:endParaRPr lang="en-US"/>
        </a:p>
      </dgm:t>
    </dgm:pt>
    <dgm:pt modelId="{192D3CF8-BD77-4670-9BF4-1625D6A0310C}" type="sibTrans" cxnId="{AE82D1FE-61A1-4A59-8F19-965B2360375A}">
      <dgm:prSet/>
      <dgm:spPr/>
      <dgm:t>
        <a:bodyPr/>
        <a:lstStyle/>
        <a:p>
          <a:endParaRPr lang="en-US"/>
        </a:p>
      </dgm:t>
    </dgm:pt>
    <dgm:pt modelId="{EE977DE4-2423-45ED-A003-372A1435BE6D}">
      <dgm:prSet/>
      <dgm:spPr/>
      <dgm:t>
        <a:bodyPr/>
        <a:lstStyle/>
        <a:p>
          <a:r>
            <a:rPr lang="en-US" i="1" dirty="0"/>
            <a:t>“What is your favorite type of music?” </a:t>
          </a:r>
        </a:p>
      </dgm:t>
    </dgm:pt>
    <dgm:pt modelId="{94E7BC64-28C5-4B50-8041-2D2B71844B4D}" type="parTrans" cxnId="{20B3D4C3-3F2C-4020-8C28-950F200C507C}">
      <dgm:prSet/>
      <dgm:spPr/>
      <dgm:t>
        <a:bodyPr/>
        <a:lstStyle/>
        <a:p>
          <a:endParaRPr lang="en-US"/>
        </a:p>
      </dgm:t>
    </dgm:pt>
    <dgm:pt modelId="{A5F39CC7-2164-467B-B5EF-76888EDFDF53}" type="sibTrans" cxnId="{20B3D4C3-3F2C-4020-8C28-950F200C507C}">
      <dgm:prSet/>
      <dgm:spPr/>
      <dgm:t>
        <a:bodyPr/>
        <a:lstStyle/>
        <a:p>
          <a:endParaRPr lang="en-US"/>
        </a:p>
      </dgm:t>
    </dgm:pt>
    <dgm:pt modelId="{C136BF21-BF18-4374-B236-347245F19141}">
      <dgm:prSet/>
      <dgm:spPr/>
      <dgm:t>
        <a:bodyPr/>
        <a:lstStyle/>
        <a:p>
          <a:r>
            <a:rPr lang="en-US" i="1" dirty="0"/>
            <a:t>“Two truths and a tall tale” </a:t>
          </a:r>
        </a:p>
      </dgm:t>
    </dgm:pt>
    <dgm:pt modelId="{DC7574DE-C583-41F4-8859-C16248DC8D83}" type="parTrans" cxnId="{C495401E-ECC9-4604-B5E2-9DBE2C6EE93B}">
      <dgm:prSet/>
      <dgm:spPr/>
      <dgm:t>
        <a:bodyPr/>
        <a:lstStyle/>
        <a:p>
          <a:endParaRPr lang="en-US"/>
        </a:p>
      </dgm:t>
    </dgm:pt>
    <dgm:pt modelId="{CE662554-1A26-4F91-B53F-4080195107DA}" type="sibTrans" cxnId="{C495401E-ECC9-4604-B5E2-9DBE2C6EE93B}">
      <dgm:prSet/>
      <dgm:spPr/>
      <dgm:t>
        <a:bodyPr/>
        <a:lstStyle/>
        <a:p>
          <a:endParaRPr lang="en-US"/>
        </a:p>
      </dgm:t>
    </dgm:pt>
    <dgm:pt modelId="{387C4B6F-14CF-4044-A6F2-452BB3A7914F}">
      <dgm:prSet/>
      <dgm:spPr/>
      <dgm:t>
        <a:bodyPr/>
        <a:lstStyle/>
        <a:p>
          <a:r>
            <a:rPr lang="en-US" dirty="0"/>
            <a:t>“</a:t>
          </a:r>
          <a:r>
            <a:rPr lang="en-US" i="1" dirty="0"/>
            <a:t>What is your favorite cookie?” </a:t>
          </a:r>
        </a:p>
      </dgm:t>
    </dgm:pt>
    <dgm:pt modelId="{2B8D256A-C60D-425A-B673-E84B9F851608}" type="parTrans" cxnId="{A1919169-DC18-4979-A192-C900263D441E}">
      <dgm:prSet/>
      <dgm:spPr/>
      <dgm:t>
        <a:bodyPr/>
        <a:lstStyle/>
        <a:p>
          <a:endParaRPr lang="en-US"/>
        </a:p>
      </dgm:t>
    </dgm:pt>
    <dgm:pt modelId="{7C366534-F8DE-4810-AF67-049B03D80C8F}" type="sibTrans" cxnId="{A1919169-DC18-4979-A192-C900263D441E}">
      <dgm:prSet/>
      <dgm:spPr/>
      <dgm:t>
        <a:bodyPr/>
        <a:lstStyle/>
        <a:p>
          <a:endParaRPr lang="en-US"/>
        </a:p>
      </dgm:t>
    </dgm:pt>
    <dgm:pt modelId="{AE4347AE-1897-4BA3-8C1C-A3C7DCA10339}">
      <dgm:prSet/>
      <dgm:spPr/>
      <dgm:t>
        <a:bodyPr/>
        <a:lstStyle/>
        <a:p>
          <a:r>
            <a:rPr lang="en-US" b="1" dirty="0"/>
            <a:t>Rationale: Learn about your classmates – find commonality </a:t>
          </a:r>
        </a:p>
      </dgm:t>
    </dgm:pt>
    <dgm:pt modelId="{F1DD7CD4-5D06-4988-A368-3AC1C4C022FA}" type="parTrans" cxnId="{048157B7-6D71-4081-BDFB-488A4A9F8F61}">
      <dgm:prSet/>
      <dgm:spPr/>
      <dgm:t>
        <a:bodyPr/>
        <a:lstStyle/>
        <a:p>
          <a:endParaRPr lang="en-US"/>
        </a:p>
      </dgm:t>
    </dgm:pt>
    <dgm:pt modelId="{5B8B750E-C8A3-4E3D-89E8-B8007BA95B9F}" type="sibTrans" cxnId="{048157B7-6D71-4081-BDFB-488A4A9F8F61}">
      <dgm:prSet/>
      <dgm:spPr/>
      <dgm:t>
        <a:bodyPr/>
        <a:lstStyle/>
        <a:p>
          <a:endParaRPr lang="en-US"/>
        </a:p>
      </dgm:t>
    </dgm:pt>
    <dgm:pt modelId="{CDDB35D5-4A1B-49AE-8659-417548B1C68C}" type="pres">
      <dgm:prSet presAssocID="{6822CCF2-8504-4F8E-BEEE-76B6C9C52248}" presName="vert0" presStyleCnt="0">
        <dgm:presLayoutVars>
          <dgm:dir/>
          <dgm:animOne val="branch"/>
          <dgm:animLvl val="lvl"/>
        </dgm:presLayoutVars>
      </dgm:prSet>
      <dgm:spPr/>
    </dgm:pt>
    <dgm:pt modelId="{1F464115-E2BC-4123-8707-3491B4E07164}" type="pres">
      <dgm:prSet presAssocID="{C8F5B1D2-BFA0-4A9E-8EAE-EE27A6F65FFA}" presName="thickLine" presStyleLbl="alignNode1" presStyleIdx="0" presStyleCnt="6"/>
      <dgm:spPr/>
    </dgm:pt>
    <dgm:pt modelId="{5F240A87-5FB6-4AD6-BE20-3D8C0F5EBC89}" type="pres">
      <dgm:prSet presAssocID="{C8F5B1D2-BFA0-4A9E-8EAE-EE27A6F65FFA}" presName="horz1" presStyleCnt="0"/>
      <dgm:spPr/>
    </dgm:pt>
    <dgm:pt modelId="{B40116B4-02CE-49F6-A8E1-131DB6055A11}" type="pres">
      <dgm:prSet presAssocID="{C8F5B1D2-BFA0-4A9E-8EAE-EE27A6F65FFA}" presName="tx1" presStyleLbl="revTx" presStyleIdx="0" presStyleCnt="6"/>
      <dgm:spPr/>
    </dgm:pt>
    <dgm:pt modelId="{CCE8A1F8-4225-41C5-BB90-2F51B5AAB2F5}" type="pres">
      <dgm:prSet presAssocID="{C8F5B1D2-BFA0-4A9E-8EAE-EE27A6F65FFA}" presName="vert1" presStyleCnt="0"/>
      <dgm:spPr/>
    </dgm:pt>
    <dgm:pt modelId="{ED81781A-EE0F-41AD-8BAD-9050C4D5A264}" type="pres">
      <dgm:prSet presAssocID="{CF1A00EA-541F-4F57-B039-6B52AF8F08B7}" presName="thickLine" presStyleLbl="alignNode1" presStyleIdx="1" presStyleCnt="6"/>
      <dgm:spPr/>
    </dgm:pt>
    <dgm:pt modelId="{44FB5001-4262-4DF0-AE1B-25DA597E7C36}" type="pres">
      <dgm:prSet presAssocID="{CF1A00EA-541F-4F57-B039-6B52AF8F08B7}" presName="horz1" presStyleCnt="0"/>
      <dgm:spPr/>
    </dgm:pt>
    <dgm:pt modelId="{C703EA9E-8104-4243-A0BB-3E1999DB7B17}" type="pres">
      <dgm:prSet presAssocID="{CF1A00EA-541F-4F57-B039-6B52AF8F08B7}" presName="tx1" presStyleLbl="revTx" presStyleIdx="1" presStyleCnt="6"/>
      <dgm:spPr/>
    </dgm:pt>
    <dgm:pt modelId="{79889547-8D7C-4ED1-BC96-9F3EAB58850F}" type="pres">
      <dgm:prSet presAssocID="{CF1A00EA-541F-4F57-B039-6B52AF8F08B7}" presName="vert1" presStyleCnt="0"/>
      <dgm:spPr/>
    </dgm:pt>
    <dgm:pt modelId="{3DB0FD2D-8F2C-417E-B6AB-447DD57C310A}" type="pres">
      <dgm:prSet presAssocID="{EE977DE4-2423-45ED-A003-372A1435BE6D}" presName="thickLine" presStyleLbl="alignNode1" presStyleIdx="2" presStyleCnt="6"/>
      <dgm:spPr/>
    </dgm:pt>
    <dgm:pt modelId="{D38CC01D-2526-4D7E-8EE6-6A78F5BF29C0}" type="pres">
      <dgm:prSet presAssocID="{EE977DE4-2423-45ED-A003-372A1435BE6D}" presName="horz1" presStyleCnt="0"/>
      <dgm:spPr/>
    </dgm:pt>
    <dgm:pt modelId="{B208A2CD-E92F-40A6-B981-9C3EC74C7DB8}" type="pres">
      <dgm:prSet presAssocID="{EE977DE4-2423-45ED-A003-372A1435BE6D}" presName="tx1" presStyleLbl="revTx" presStyleIdx="2" presStyleCnt="6"/>
      <dgm:spPr/>
    </dgm:pt>
    <dgm:pt modelId="{997B5C91-5325-4367-9DB9-168AC83376C3}" type="pres">
      <dgm:prSet presAssocID="{EE977DE4-2423-45ED-A003-372A1435BE6D}" presName="vert1" presStyleCnt="0"/>
      <dgm:spPr/>
    </dgm:pt>
    <dgm:pt modelId="{8A6A5CC6-D0FA-498E-A539-FCE27CC0389B}" type="pres">
      <dgm:prSet presAssocID="{C136BF21-BF18-4374-B236-347245F19141}" presName="thickLine" presStyleLbl="alignNode1" presStyleIdx="3" presStyleCnt="6"/>
      <dgm:spPr/>
    </dgm:pt>
    <dgm:pt modelId="{B0FB70D8-757D-4D05-9136-0A81DFCE5793}" type="pres">
      <dgm:prSet presAssocID="{C136BF21-BF18-4374-B236-347245F19141}" presName="horz1" presStyleCnt="0"/>
      <dgm:spPr/>
    </dgm:pt>
    <dgm:pt modelId="{D9031168-B2E6-41F4-B7D8-286B249B8445}" type="pres">
      <dgm:prSet presAssocID="{C136BF21-BF18-4374-B236-347245F19141}" presName="tx1" presStyleLbl="revTx" presStyleIdx="3" presStyleCnt="6"/>
      <dgm:spPr/>
    </dgm:pt>
    <dgm:pt modelId="{50A88669-B7E2-45E1-9675-99DF90788E6F}" type="pres">
      <dgm:prSet presAssocID="{C136BF21-BF18-4374-B236-347245F19141}" presName="vert1" presStyleCnt="0"/>
      <dgm:spPr/>
    </dgm:pt>
    <dgm:pt modelId="{47E31491-111D-40FA-AD9C-4338DB4136F0}" type="pres">
      <dgm:prSet presAssocID="{387C4B6F-14CF-4044-A6F2-452BB3A7914F}" presName="thickLine" presStyleLbl="alignNode1" presStyleIdx="4" presStyleCnt="6"/>
      <dgm:spPr/>
    </dgm:pt>
    <dgm:pt modelId="{4160DE6D-86C8-4F1A-AC1C-0CE6122FB987}" type="pres">
      <dgm:prSet presAssocID="{387C4B6F-14CF-4044-A6F2-452BB3A7914F}" presName="horz1" presStyleCnt="0"/>
      <dgm:spPr/>
    </dgm:pt>
    <dgm:pt modelId="{2253A61E-8F77-446D-827A-10A253BFE5B6}" type="pres">
      <dgm:prSet presAssocID="{387C4B6F-14CF-4044-A6F2-452BB3A7914F}" presName="tx1" presStyleLbl="revTx" presStyleIdx="4" presStyleCnt="6"/>
      <dgm:spPr/>
    </dgm:pt>
    <dgm:pt modelId="{9FE0D2EE-F685-4121-8CD9-916DFB1F59F6}" type="pres">
      <dgm:prSet presAssocID="{387C4B6F-14CF-4044-A6F2-452BB3A7914F}" presName="vert1" presStyleCnt="0"/>
      <dgm:spPr/>
    </dgm:pt>
    <dgm:pt modelId="{5D45E563-DD4B-4F6B-8590-CDBB02907C08}" type="pres">
      <dgm:prSet presAssocID="{AE4347AE-1897-4BA3-8C1C-A3C7DCA10339}" presName="thickLine" presStyleLbl="alignNode1" presStyleIdx="5" presStyleCnt="6"/>
      <dgm:spPr/>
    </dgm:pt>
    <dgm:pt modelId="{9E563157-B641-40AE-B964-4666290D4656}" type="pres">
      <dgm:prSet presAssocID="{AE4347AE-1897-4BA3-8C1C-A3C7DCA10339}" presName="horz1" presStyleCnt="0"/>
      <dgm:spPr/>
    </dgm:pt>
    <dgm:pt modelId="{4EEB0574-2A13-496F-AFC1-A203CEDE0CE7}" type="pres">
      <dgm:prSet presAssocID="{AE4347AE-1897-4BA3-8C1C-A3C7DCA10339}" presName="tx1" presStyleLbl="revTx" presStyleIdx="5" presStyleCnt="6"/>
      <dgm:spPr/>
    </dgm:pt>
    <dgm:pt modelId="{BDE724EA-12F4-4871-95DC-89BFDA704D70}" type="pres">
      <dgm:prSet presAssocID="{AE4347AE-1897-4BA3-8C1C-A3C7DCA10339}" presName="vert1" presStyleCnt="0"/>
      <dgm:spPr/>
    </dgm:pt>
  </dgm:ptLst>
  <dgm:cxnLst>
    <dgm:cxn modelId="{D2B0E318-ADE4-4618-821A-E2B9E88CE84C}" type="presOf" srcId="{EE977DE4-2423-45ED-A003-372A1435BE6D}" destId="{B208A2CD-E92F-40A6-B981-9C3EC74C7DB8}" srcOrd="0" destOrd="0" presId="urn:microsoft.com/office/officeart/2008/layout/LinedList"/>
    <dgm:cxn modelId="{C495401E-ECC9-4604-B5E2-9DBE2C6EE93B}" srcId="{6822CCF2-8504-4F8E-BEEE-76B6C9C52248}" destId="{C136BF21-BF18-4374-B236-347245F19141}" srcOrd="3" destOrd="0" parTransId="{DC7574DE-C583-41F4-8859-C16248DC8D83}" sibTransId="{CE662554-1A26-4F91-B53F-4080195107DA}"/>
    <dgm:cxn modelId="{8968AF1F-BC8D-4092-8726-7866FB8E894E}" type="presOf" srcId="{6822CCF2-8504-4F8E-BEEE-76B6C9C52248}" destId="{CDDB35D5-4A1B-49AE-8659-417548B1C68C}" srcOrd="0" destOrd="0" presId="urn:microsoft.com/office/officeart/2008/layout/LinedList"/>
    <dgm:cxn modelId="{6EFD455D-BB66-4B58-85D9-661BEF0FC5B8}" type="presOf" srcId="{CF1A00EA-541F-4F57-B039-6B52AF8F08B7}" destId="{C703EA9E-8104-4243-A0BB-3E1999DB7B17}" srcOrd="0" destOrd="0" presId="urn:microsoft.com/office/officeart/2008/layout/LinedList"/>
    <dgm:cxn modelId="{04563A68-23EC-4CEC-9AB5-C1922D3C712A}" type="presOf" srcId="{C8F5B1D2-BFA0-4A9E-8EAE-EE27A6F65FFA}" destId="{B40116B4-02CE-49F6-A8E1-131DB6055A11}" srcOrd="0" destOrd="0" presId="urn:microsoft.com/office/officeart/2008/layout/LinedList"/>
    <dgm:cxn modelId="{A1919169-DC18-4979-A192-C900263D441E}" srcId="{6822CCF2-8504-4F8E-BEEE-76B6C9C52248}" destId="{387C4B6F-14CF-4044-A6F2-452BB3A7914F}" srcOrd="4" destOrd="0" parTransId="{2B8D256A-C60D-425A-B673-E84B9F851608}" sibTransId="{7C366534-F8DE-4810-AF67-049B03D80C8F}"/>
    <dgm:cxn modelId="{FCD2DB72-31FD-4FAE-A31C-CC98EE222A2C}" type="presOf" srcId="{AE4347AE-1897-4BA3-8C1C-A3C7DCA10339}" destId="{4EEB0574-2A13-496F-AFC1-A203CEDE0CE7}" srcOrd="0" destOrd="0" presId="urn:microsoft.com/office/officeart/2008/layout/LinedList"/>
    <dgm:cxn modelId="{151F6975-34FD-4F98-A470-60E7C6C877EA}" type="presOf" srcId="{387C4B6F-14CF-4044-A6F2-452BB3A7914F}" destId="{2253A61E-8F77-446D-827A-10A253BFE5B6}" srcOrd="0" destOrd="0" presId="urn:microsoft.com/office/officeart/2008/layout/LinedList"/>
    <dgm:cxn modelId="{048157B7-6D71-4081-BDFB-488A4A9F8F61}" srcId="{6822CCF2-8504-4F8E-BEEE-76B6C9C52248}" destId="{AE4347AE-1897-4BA3-8C1C-A3C7DCA10339}" srcOrd="5" destOrd="0" parTransId="{F1DD7CD4-5D06-4988-A368-3AC1C4C022FA}" sibTransId="{5B8B750E-C8A3-4E3D-89E8-B8007BA95B9F}"/>
    <dgm:cxn modelId="{2B0607BB-32CE-462B-B666-5BB41FB78E34}" type="presOf" srcId="{C136BF21-BF18-4374-B236-347245F19141}" destId="{D9031168-B2E6-41F4-B7D8-286B249B8445}" srcOrd="0" destOrd="0" presId="urn:microsoft.com/office/officeart/2008/layout/LinedList"/>
    <dgm:cxn modelId="{20B3D4C3-3F2C-4020-8C28-950F200C507C}" srcId="{6822CCF2-8504-4F8E-BEEE-76B6C9C52248}" destId="{EE977DE4-2423-45ED-A003-372A1435BE6D}" srcOrd="2" destOrd="0" parTransId="{94E7BC64-28C5-4B50-8041-2D2B71844B4D}" sibTransId="{A5F39CC7-2164-467B-B5EF-76888EDFDF53}"/>
    <dgm:cxn modelId="{28737EDA-6FEA-413B-BC94-3FAAB066295A}" srcId="{6822CCF2-8504-4F8E-BEEE-76B6C9C52248}" destId="{C8F5B1D2-BFA0-4A9E-8EAE-EE27A6F65FFA}" srcOrd="0" destOrd="0" parTransId="{03C21866-CDEA-4D82-B785-9F1D2222B136}" sibTransId="{5D01A7E1-A9E6-4FE6-9716-EF32A8115CB6}"/>
    <dgm:cxn modelId="{AE82D1FE-61A1-4A59-8F19-965B2360375A}" srcId="{6822CCF2-8504-4F8E-BEEE-76B6C9C52248}" destId="{CF1A00EA-541F-4F57-B039-6B52AF8F08B7}" srcOrd="1" destOrd="0" parTransId="{8A199450-4504-499F-9485-8AA34EA8A76A}" sibTransId="{192D3CF8-BD77-4670-9BF4-1625D6A0310C}"/>
    <dgm:cxn modelId="{3086C372-1145-4A85-B932-FE5473A77A8F}" type="presParOf" srcId="{CDDB35D5-4A1B-49AE-8659-417548B1C68C}" destId="{1F464115-E2BC-4123-8707-3491B4E07164}" srcOrd="0" destOrd="0" presId="urn:microsoft.com/office/officeart/2008/layout/LinedList"/>
    <dgm:cxn modelId="{EF083636-B01F-4FC1-9EF4-AB589BCAE23B}" type="presParOf" srcId="{CDDB35D5-4A1B-49AE-8659-417548B1C68C}" destId="{5F240A87-5FB6-4AD6-BE20-3D8C0F5EBC89}" srcOrd="1" destOrd="0" presId="urn:microsoft.com/office/officeart/2008/layout/LinedList"/>
    <dgm:cxn modelId="{031DC3D4-58FA-46D5-9DF2-35433BBC9379}" type="presParOf" srcId="{5F240A87-5FB6-4AD6-BE20-3D8C0F5EBC89}" destId="{B40116B4-02CE-49F6-A8E1-131DB6055A11}" srcOrd="0" destOrd="0" presId="urn:microsoft.com/office/officeart/2008/layout/LinedList"/>
    <dgm:cxn modelId="{764F43D7-4F76-401B-91D7-AE8D95A79584}" type="presParOf" srcId="{5F240A87-5FB6-4AD6-BE20-3D8C0F5EBC89}" destId="{CCE8A1F8-4225-41C5-BB90-2F51B5AAB2F5}" srcOrd="1" destOrd="0" presId="urn:microsoft.com/office/officeart/2008/layout/LinedList"/>
    <dgm:cxn modelId="{5BD3097D-C35A-4CE5-BAC6-B13EC5C24464}" type="presParOf" srcId="{CDDB35D5-4A1B-49AE-8659-417548B1C68C}" destId="{ED81781A-EE0F-41AD-8BAD-9050C4D5A264}" srcOrd="2" destOrd="0" presId="urn:microsoft.com/office/officeart/2008/layout/LinedList"/>
    <dgm:cxn modelId="{DCC2540E-2B7A-4121-82AE-0FD30472AE29}" type="presParOf" srcId="{CDDB35D5-4A1B-49AE-8659-417548B1C68C}" destId="{44FB5001-4262-4DF0-AE1B-25DA597E7C36}" srcOrd="3" destOrd="0" presId="urn:microsoft.com/office/officeart/2008/layout/LinedList"/>
    <dgm:cxn modelId="{D9B55A2A-0ED1-4A65-9BBC-446D47948377}" type="presParOf" srcId="{44FB5001-4262-4DF0-AE1B-25DA597E7C36}" destId="{C703EA9E-8104-4243-A0BB-3E1999DB7B17}" srcOrd="0" destOrd="0" presId="urn:microsoft.com/office/officeart/2008/layout/LinedList"/>
    <dgm:cxn modelId="{918A00A9-C530-497E-B5BB-D0A7BF6EADA9}" type="presParOf" srcId="{44FB5001-4262-4DF0-AE1B-25DA597E7C36}" destId="{79889547-8D7C-4ED1-BC96-9F3EAB58850F}" srcOrd="1" destOrd="0" presId="urn:microsoft.com/office/officeart/2008/layout/LinedList"/>
    <dgm:cxn modelId="{21548A79-E037-459C-877F-16DC916BDC99}" type="presParOf" srcId="{CDDB35D5-4A1B-49AE-8659-417548B1C68C}" destId="{3DB0FD2D-8F2C-417E-B6AB-447DD57C310A}" srcOrd="4" destOrd="0" presId="urn:microsoft.com/office/officeart/2008/layout/LinedList"/>
    <dgm:cxn modelId="{83EB32B4-635D-4B9D-A83D-995BB499FFD4}" type="presParOf" srcId="{CDDB35D5-4A1B-49AE-8659-417548B1C68C}" destId="{D38CC01D-2526-4D7E-8EE6-6A78F5BF29C0}" srcOrd="5" destOrd="0" presId="urn:microsoft.com/office/officeart/2008/layout/LinedList"/>
    <dgm:cxn modelId="{4CE4FB34-1258-4521-88E8-0F1883FCBA1E}" type="presParOf" srcId="{D38CC01D-2526-4D7E-8EE6-6A78F5BF29C0}" destId="{B208A2CD-E92F-40A6-B981-9C3EC74C7DB8}" srcOrd="0" destOrd="0" presId="urn:microsoft.com/office/officeart/2008/layout/LinedList"/>
    <dgm:cxn modelId="{A646A0E7-E757-4DAB-AFE1-F305255C41C4}" type="presParOf" srcId="{D38CC01D-2526-4D7E-8EE6-6A78F5BF29C0}" destId="{997B5C91-5325-4367-9DB9-168AC83376C3}" srcOrd="1" destOrd="0" presId="urn:microsoft.com/office/officeart/2008/layout/LinedList"/>
    <dgm:cxn modelId="{CDA96DF7-F3A9-43BE-9FF6-E364166FFABE}" type="presParOf" srcId="{CDDB35D5-4A1B-49AE-8659-417548B1C68C}" destId="{8A6A5CC6-D0FA-498E-A539-FCE27CC0389B}" srcOrd="6" destOrd="0" presId="urn:microsoft.com/office/officeart/2008/layout/LinedList"/>
    <dgm:cxn modelId="{E9D901FB-2818-434F-829C-D435CA7CB7D6}" type="presParOf" srcId="{CDDB35D5-4A1B-49AE-8659-417548B1C68C}" destId="{B0FB70D8-757D-4D05-9136-0A81DFCE5793}" srcOrd="7" destOrd="0" presId="urn:microsoft.com/office/officeart/2008/layout/LinedList"/>
    <dgm:cxn modelId="{965804CE-CF5A-48FB-BE3B-AFA1B90E7877}" type="presParOf" srcId="{B0FB70D8-757D-4D05-9136-0A81DFCE5793}" destId="{D9031168-B2E6-41F4-B7D8-286B249B8445}" srcOrd="0" destOrd="0" presId="urn:microsoft.com/office/officeart/2008/layout/LinedList"/>
    <dgm:cxn modelId="{60024C01-7834-421F-A8A4-05800F86626F}" type="presParOf" srcId="{B0FB70D8-757D-4D05-9136-0A81DFCE5793}" destId="{50A88669-B7E2-45E1-9675-99DF90788E6F}" srcOrd="1" destOrd="0" presId="urn:microsoft.com/office/officeart/2008/layout/LinedList"/>
    <dgm:cxn modelId="{A38CCE21-03A5-44A2-B351-8B3C7C9FC110}" type="presParOf" srcId="{CDDB35D5-4A1B-49AE-8659-417548B1C68C}" destId="{47E31491-111D-40FA-AD9C-4338DB4136F0}" srcOrd="8" destOrd="0" presId="urn:microsoft.com/office/officeart/2008/layout/LinedList"/>
    <dgm:cxn modelId="{0BA38077-3406-4029-9DD0-80B92293ADC2}" type="presParOf" srcId="{CDDB35D5-4A1B-49AE-8659-417548B1C68C}" destId="{4160DE6D-86C8-4F1A-AC1C-0CE6122FB987}" srcOrd="9" destOrd="0" presId="urn:microsoft.com/office/officeart/2008/layout/LinedList"/>
    <dgm:cxn modelId="{FF1B91BA-33AC-49BB-B471-120339324731}" type="presParOf" srcId="{4160DE6D-86C8-4F1A-AC1C-0CE6122FB987}" destId="{2253A61E-8F77-446D-827A-10A253BFE5B6}" srcOrd="0" destOrd="0" presId="urn:microsoft.com/office/officeart/2008/layout/LinedList"/>
    <dgm:cxn modelId="{31694B32-B493-45DE-B270-BD4F71A037FC}" type="presParOf" srcId="{4160DE6D-86C8-4F1A-AC1C-0CE6122FB987}" destId="{9FE0D2EE-F685-4121-8CD9-916DFB1F59F6}" srcOrd="1" destOrd="0" presId="urn:microsoft.com/office/officeart/2008/layout/LinedList"/>
    <dgm:cxn modelId="{37DEF219-5280-4189-BDE0-2ED960C0AB37}" type="presParOf" srcId="{CDDB35D5-4A1B-49AE-8659-417548B1C68C}" destId="{5D45E563-DD4B-4F6B-8590-CDBB02907C08}" srcOrd="10" destOrd="0" presId="urn:microsoft.com/office/officeart/2008/layout/LinedList"/>
    <dgm:cxn modelId="{81A1E98A-76D3-48A8-849A-D40BC3F5C44B}" type="presParOf" srcId="{CDDB35D5-4A1B-49AE-8659-417548B1C68C}" destId="{9E563157-B641-40AE-B964-4666290D4656}" srcOrd="11" destOrd="0" presId="urn:microsoft.com/office/officeart/2008/layout/LinedList"/>
    <dgm:cxn modelId="{8549FF6A-6020-478A-AB84-3818DDB62B03}" type="presParOf" srcId="{9E563157-B641-40AE-B964-4666290D4656}" destId="{4EEB0574-2A13-496F-AFC1-A203CEDE0CE7}" srcOrd="0" destOrd="0" presId="urn:microsoft.com/office/officeart/2008/layout/LinedList"/>
    <dgm:cxn modelId="{9B4EFD17-BD89-4CD9-9432-053618BCC138}" type="presParOf" srcId="{9E563157-B641-40AE-B964-4666290D4656}" destId="{BDE724EA-12F4-4871-95DC-89BFDA704D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B53BFE-59A9-471A-BA0C-A49FA07C31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BE75A2-1E6E-48C5-8B3C-D2D6FE5B534C}">
      <dgm:prSet/>
      <dgm:spPr/>
      <dgm:t>
        <a:bodyPr/>
        <a:lstStyle/>
        <a:p>
          <a:r>
            <a:rPr lang="en-US" dirty="0"/>
            <a:t>The survey was informed by Kim, (2010), Lowenthal &amp; Dunlap (2018) and McCoy (2021). </a:t>
          </a:r>
        </a:p>
      </dgm:t>
    </dgm:pt>
    <dgm:pt modelId="{B48A85A6-48D7-4D47-8525-869DC75E8F3A}" type="parTrans" cxnId="{2DEDF42B-6ED3-4591-BF02-EC849441BE6A}">
      <dgm:prSet/>
      <dgm:spPr/>
      <dgm:t>
        <a:bodyPr/>
        <a:lstStyle/>
        <a:p>
          <a:endParaRPr lang="en-US"/>
        </a:p>
      </dgm:t>
    </dgm:pt>
    <dgm:pt modelId="{FA7AF5C5-2720-47FE-AD35-63B423BFA4E7}" type="sibTrans" cxnId="{2DEDF42B-6ED3-4591-BF02-EC849441BE6A}">
      <dgm:prSet/>
      <dgm:spPr/>
      <dgm:t>
        <a:bodyPr/>
        <a:lstStyle/>
        <a:p>
          <a:endParaRPr lang="en-US"/>
        </a:p>
      </dgm:t>
    </dgm:pt>
    <dgm:pt modelId="{6A438376-9C95-4C42-9675-9B8F0935F18D}">
      <dgm:prSet/>
      <dgm:spPr/>
      <dgm:t>
        <a:bodyPr/>
        <a:lstStyle/>
        <a:p>
          <a:r>
            <a:rPr lang="en-US" dirty="0"/>
            <a:t>The survey was piloted with 74 students and yielded a 16% response. </a:t>
          </a:r>
        </a:p>
      </dgm:t>
    </dgm:pt>
    <dgm:pt modelId="{E588B13E-6C14-4456-91D1-15B747A06D1E}" type="parTrans" cxnId="{CCDD79CC-7C9F-46A9-929D-256D87F53201}">
      <dgm:prSet/>
      <dgm:spPr/>
      <dgm:t>
        <a:bodyPr/>
        <a:lstStyle/>
        <a:p>
          <a:endParaRPr lang="en-US"/>
        </a:p>
      </dgm:t>
    </dgm:pt>
    <dgm:pt modelId="{B0B8A513-3E52-43E8-A1F0-AF1CF5C4B3C1}" type="sibTrans" cxnId="{CCDD79CC-7C9F-46A9-929D-256D87F53201}">
      <dgm:prSet/>
      <dgm:spPr/>
      <dgm:t>
        <a:bodyPr/>
        <a:lstStyle/>
        <a:p>
          <a:endParaRPr lang="en-US"/>
        </a:p>
      </dgm:t>
    </dgm:pt>
    <dgm:pt modelId="{1087FD10-E4EF-48DB-B9DF-4C7566172D85}">
      <dgm:prSet/>
      <dgm:spPr/>
      <dgm:t>
        <a:bodyPr/>
        <a:lstStyle/>
        <a:p>
          <a:r>
            <a:rPr lang="en-US" dirty="0"/>
            <a:t>A 5-point Likert scale was used. </a:t>
          </a:r>
        </a:p>
      </dgm:t>
    </dgm:pt>
    <dgm:pt modelId="{BBE680CB-4346-4560-8154-5AF193E18EE1}" type="parTrans" cxnId="{C4944197-A4E4-40E4-9B82-A642136A105A}">
      <dgm:prSet/>
      <dgm:spPr/>
      <dgm:t>
        <a:bodyPr/>
        <a:lstStyle/>
        <a:p>
          <a:endParaRPr lang="en-US"/>
        </a:p>
      </dgm:t>
    </dgm:pt>
    <dgm:pt modelId="{122858CD-1A29-4576-8B6E-C5A0808D2156}" type="sibTrans" cxnId="{C4944197-A4E4-40E4-9B82-A642136A105A}">
      <dgm:prSet/>
      <dgm:spPr/>
      <dgm:t>
        <a:bodyPr/>
        <a:lstStyle/>
        <a:p>
          <a:endParaRPr lang="en-US"/>
        </a:p>
      </dgm:t>
    </dgm:pt>
    <dgm:pt modelId="{0C026F42-7590-42D5-BCC1-90611988AB34}">
      <dgm:prSet/>
      <dgm:spPr/>
      <dgm:t>
        <a:bodyPr/>
        <a:lstStyle/>
        <a:p>
          <a:r>
            <a:rPr lang="en-US" b="0" i="0" dirty="0"/>
            <a:t>Open-ended questions were asked </a:t>
          </a:r>
          <a:r>
            <a:rPr lang="en-US" dirty="0"/>
            <a:t>a</a:t>
          </a:r>
          <a:r>
            <a:rPr lang="en-US" b="0" i="0" dirty="0"/>
            <a:t>s follow up</a:t>
          </a:r>
          <a:endParaRPr lang="en-US" dirty="0"/>
        </a:p>
      </dgm:t>
    </dgm:pt>
    <dgm:pt modelId="{F9D1E823-F6AB-4455-9B52-6EF16B7BD06A}" type="parTrans" cxnId="{87FE22C7-5377-4966-BF32-87CEF874DD58}">
      <dgm:prSet/>
      <dgm:spPr/>
      <dgm:t>
        <a:bodyPr/>
        <a:lstStyle/>
        <a:p>
          <a:endParaRPr lang="en-US"/>
        </a:p>
      </dgm:t>
    </dgm:pt>
    <dgm:pt modelId="{1124CCA4-6220-48BC-BA7A-30B5B988A7B3}" type="sibTrans" cxnId="{87FE22C7-5377-4966-BF32-87CEF874DD58}">
      <dgm:prSet/>
      <dgm:spPr/>
      <dgm:t>
        <a:bodyPr/>
        <a:lstStyle/>
        <a:p>
          <a:endParaRPr lang="en-US"/>
        </a:p>
      </dgm:t>
    </dgm:pt>
    <dgm:pt modelId="{0C0E4978-E762-4509-839D-B92467CA15AA}" type="pres">
      <dgm:prSet presAssocID="{C4B53BFE-59A9-471A-BA0C-A49FA07C31DE}" presName="linear" presStyleCnt="0">
        <dgm:presLayoutVars>
          <dgm:animLvl val="lvl"/>
          <dgm:resizeHandles val="exact"/>
        </dgm:presLayoutVars>
      </dgm:prSet>
      <dgm:spPr/>
    </dgm:pt>
    <dgm:pt modelId="{9D02BEC7-F85D-4799-ACF4-ACB129F61AFF}" type="pres">
      <dgm:prSet presAssocID="{1CBE75A2-1E6E-48C5-8B3C-D2D6FE5B534C}" presName="parentText" presStyleLbl="node1" presStyleIdx="0" presStyleCnt="1">
        <dgm:presLayoutVars>
          <dgm:chMax val="0"/>
          <dgm:bulletEnabled val="1"/>
        </dgm:presLayoutVars>
      </dgm:prSet>
      <dgm:spPr/>
    </dgm:pt>
    <dgm:pt modelId="{638C1E5D-EAC1-4B52-8726-662B8D41BFC5}" type="pres">
      <dgm:prSet presAssocID="{1CBE75A2-1E6E-48C5-8B3C-D2D6FE5B534C}" presName="childText" presStyleLbl="revTx" presStyleIdx="0" presStyleCnt="1">
        <dgm:presLayoutVars>
          <dgm:bulletEnabled val="1"/>
        </dgm:presLayoutVars>
      </dgm:prSet>
      <dgm:spPr/>
    </dgm:pt>
  </dgm:ptLst>
  <dgm:cxnLst>
    <dgm:cxn modelId="{D5A2FB18-E52F-4243-B643-94AB7A1A43CF}" type="presOf" srcId="{6A438376-9C95-4C42-9675-9B8F0935F18D}" destId="{638C1E5D-EAC1-4B52-8726-662B8D41BFC5}" srcOrd="0" destOrd="0" presId="urn:microsoft.com/office/officeart/2005/8/layout/vList2"/>
    <dgm:cxn modelId="{40E1A620-78A9-4FD5-A1F0-CF8FBC35FA47}" type="presOf" srcId="{1CBE75A2-1E6E-48C5-8B3C-D2D6FE5B534C}" destId="{9D02BEC7-F85D-4799-ACF4-ACB129F61AFF}" srcOrd="0" destOrd="0" presId="urn:microsoft.com/office/officeart/2005/8/layout/vList2"/>
    <dgm:cxn modelId="{2DEDF42B-6ED3-4591-BF02-EC849441BE6A}" srcId="{C4B53BFE-59A9-471A-BA0C-A49FA07C31DE}" destId="{1CBE75A2-1E6E-48C5-8B3C-D2D6FE5B534C}" srcOrd="0" destOrd="0" parTransId="{B48A85A6-48D7-4D47-8525-869DC75E8F3A}" sibTransId="{FA7AF5C5-2720-47FE-AD35-63B423BFA4E7}"/>
    <dgm:cxn modelId="{BBF3ED2F-626C-412A-8943-10C3571E7EB2}" type="presOf" srcId="{C4B53BFE-59A9-471A-BA0C-A49FA07C31DE}" destId="{0C0E4978-E762-4509-839D-B92467CA15AA}" srcOrd="0" destOrd="0" presId="urn:microsoft.com/office/officeart/2005/8/layout/vList2"/>
    <dgm:cxn modelId="{7EDEAC8E-2164-44C6-8598-85A3A4B69220}" type="presOf" srcId="{0C026F42-7590-42D5-BCC1-90611988AB34}" destId="{638C1E5D-EAC1-4B52-8726-662B8D41BFC5}" srcOrd="0" destOrd="2" presId="urn:microsoft.com/office/officeart/2005/8/layout/vList2"/>
    <dgm:cxn modelId="{C4944197-A4E4-40E4-9B82-A642136A105A}" srcId="{1CBE75A2-1E6E-48C5-8B3C-D2D6FE5B534C}" destId="{1087FD10-E4EF-48DB-B9DF-4C7566172D85}" srcOrd="1" destOrd="0" parTransId="{BBE680CB-4346-4560-8154-5AF193E18EE1}" sibTransId="{122858CD-1A29-4576-8B6E-C5A0808D2156}"/>
    <dgm:cxn modelId="{2FE5869E-235E-4D33-9374-DBFED76D3B02}" type="presOf" srcId="{1087FD10-E4EF-48DB-B9DF-4C7566172D85}" destId="{638C1E5D-EAC1-4B52-8726-662B8D41BFC5}" srcOrd="0" destOrd="1" presId="urn:microsoft.com/office/officeart/2005/8/layout/vList2"/>
    <dgm:cxn modelId="{87FE22C7-5377-4966-BF32-87CEF874DD58}" srcId="{1CBE75A2-1E6E-48C5-8B3C-D2D6FE5B534C}" destId="{0C026F42-7590-42D5-BCC1-90611988AB34}" srcOrd="2" destOrd="0" parTransId="{F9D1E823-F6AB-4455-9B52-6EF16B7BD06A}" sibTransId="{1124CCA4-6220-48BC-BA7A-30B5B988A7B3}"/>
    <dgm:cxn modelId="{CCDD79CC-7C9F-46A9-929D-256D87F53201}" srcId="{1CBE75A2-1E6E-48C5-8B3C-D2D6FE5B534C}" destId="{6A438376-9C95-4C42-9675-9B8F0935F18D}" srcOrd="0" destOrd="0" parTransId="{E588B13E-6C14-4456-91D1-15B747A06D1E}" sibTransId="{B0B8A513-3E52-43E8-A1F0-AF1CF5C4B3C1}"/>
    <dgm:cxn modelId="{A882D8E0-DF44-4523-B474-A893C68F2B94}" type="presParOf" srcId="{0C0E4978-E762-4509-839D-B92467CA15AA}" destId="{9D02BEC7-F85D-4799-ACF4-ACB129F61AFF}" srcOrd="0" destOrd="0" presId="urn:microsoft.com/office/officeart/2005/8/layout/vList2"/>
    <dgm:cxn modelId="{283BA585-C43B-498A-A608-27C0703FB575}" type="presParOf" srcId="{0C0E4978-E762-4509-839D-B92467CA15AA}" destId="{638C1E5D-EAC1-4B52-8726-662B8D41BFC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38C9BD-F3F4-4235-8FA4-5E8178E04060}"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7D54D80C-8D7B-4368-9667-7C18C6C1E3F4}">
      <dgm:prSet/>
      <dgm:spPr/>
      <dgm:t>
        <a:bodyPr/>
        <a:lstStyle/>
        <a:p>
          <a:r>
            <a:rPr lang="en-US" dirty="0"/>
            <a:t>Timing of the survey is important</a:t>
          </a:r>
        </a:p>
      </dgm:t>
    </dgm:pt>
    <dgm:pt modelId="{179F1560-F84C-42F8-9CEB-3BD563D70D12}" type="parTrans" cxnId="{AD09A3D3-C933-4CF0-ADA5-1F49E1F4A4F6}">
      <dgm:prSet/>
      <dgm:spPr/>
      <dgm:t>
        <a:bodyPr/>
        <a:lstStyle/>
        <a:p>
          <a:endParaRPr lang="en-US"/>
        </a:p>
      </dgm:t>
    </dgm:pt>
    <dgm:pt modelId="{1DB8A794-7C58-4B2E-A790-6FE882473061}" type="sibTrans" cxnId="{AD09A3D3-C933-4CF0-ADA5-1F49E1F4A4F6}">
      <dgm:prSet/>
      <dgm:spPr/>
      <dgm:t>
        <a:bodyPr/>
        <a:lstStyle/>
        <a:p>
          <a:endParaRPr lang="en-US"/>
        </a:p>
      </dgm:t>
    </dgm:pt>
    <dgm:pt modelId="{BFD2886D-C640-478F-B354-F47E3254D8D7}">
      <dgm:prSet/>
      <dgm:spPr/>
      <dgm:t>
        <a:bodyPr/>
        <a:lstStyle/>
        <a:p>
          <a:r>
            <a:rPr lang="en-US" dirty="0"/>
            <a:t>Introductions fresh in mind</a:t>
          </a:r>
        </a:p>
      </dgm:t>
    </dgm:pt>
    <dgm:pt modelId="{7CB791C5-88D5-4F51-BF6C-A2CAC57A6176}" type="parTrans" cxnId="{8DA6255B-D373-473A-B6C9-F022CFDF43E6}">
      <dgm:prSet/>
      <dgm:spPr/>
      <dgm:t>
        <a:bodyPr/>
        <a:lstStyle/>
        <a:p>
          <a:endParaRPr lang="en-US"/>
        </a:p>
      </dgm:t>
    </dgm:pt>
    <dgm:pt modelId="{B83022BB-F322-4188-974E-8BA34063EA10}" type="sibTrans" cxnId="{8DA6255B-D373-473A-B6C9-F022CFDF43E6}">
      <dgm:prSet/>
      <dgm:spPr/>
      <dgm:t>
        <a:bodyPr/>
        <a:lstStyle/>
        <a:p>
          <a:endParaRPr lang="en-US"/>
        </a:p>
      </dgm:t>
    </dgm:pt>
    <dgm:pt modelId="{6EAD56C3-8418-49F6-9B16-18E8A684E686}">
      <dgm:prSet/>
      <dgm:spPr/>
      <dgm:t>
        <a:bodyPr/>
        <a:lstStyle/>
        <a:p>
          <a:r>
            <a:rPr lang="en-US" dirty="0"/>
            <a:t>Don’t overlap with course evaluations during the semester</a:t>
          </a:r>
        </a:p>
      </dgm:t>
    </dgm:pt>
    <dgm:pt modelId="{595FCAD8-7BEC-4EEB-A392-B6528136F387}" type="parTrans" cxnId="{F85E4D3F-4147-4894-A64F-B787F3D1B573}">
      <dgm:prSet/>
      <dgm:spPr/>
      <dgm:t>
        <a:bodyPr/>
        <a:lstStyle/>
        <a:p>
          <a:endParaRPr lang="en-US"/>
        </a:p>
      </dgm:t>
    </dgm:pt>
    <dgm:pt modelId="{60459B0C-020C-41E5-8A05-8A90788E3F28}" type="sibTrans" cxnId="{F85E4D3F-4147-4894-A64F-B787F3D1B573}">
      <dgm:prSet/>
      <dgm:spPr/>
      <dgm:t>
        <a:bodyPr/>
        <a:lstStyle/>
        <a:p>
          <a:endParaRPr lang="en-US"/>
        </a:p>
      </dgm:t>
    </dgm:pt>
    <dgm:pt modelId="{9CA77FEF-21CD-4A4E-8854-91469D7B0B44}" type="pres">
      <dgm:prSet presAssocID="{C438C9BD-F3F4-4235-8FA4-5E8178E04060}" presName="vert0" presStyleCnt="0">
        <dgm:presLayoutVars>
          <dgm:dir/>
          <dgm:animOne val="branch"/>
          <dgm:animLvl val="lvl"/>
        </dgm:presLayoutVars>
      </dgm:prSet>
      <dgm:spPr/>
    </dgm:pt>
    <dgm:pt modelId="{CFF1D168-F20A-4A09-81C6-1B617B49BD4A}" type="pres">
      <dgm:prSet presAssocID="{7D54D80C-8D7B-4368-9667-7C18C6C1E3F4}" presName="thickLine" presStyleLbl="alignNode1" presStyleIdx="0" presStyleCnt="3"/>
      <dgm:spPr/>
    </dgm:pt>
    <dgm:pt modelId="{F62C8E49-04BD-46C8-940A-3E5C0F757BD5}" type="pres">
      <dgm:prSet presAssocID="{7D54D80C-8D7B-4368-9667-7C18C6C1E3F4}" presName="horz1" presStyleCnt="0"/>
      <dgm:spPr/>
    </dgm:pt>
    <dgm:pt modelId="{B32FF8FA-1384-4DFB-95AA-A07184746859}" type="pres">
      <dgm:prSet presAssocID="{7D54D80C-8D7B-4368-9667-7C18C6C1E3F4}" presName="tx1" presStyleLbl="revTx" presStyleIdx="0" presStyleCnt="3"/>
      <dgm:spPr/>
    </dgm:pt>
    <dgm:pt modelId="{01602000-D119-4981-B56C-207455738931}" type="pres">
      <dgm:prSet presAssocID="{7D54D80C-8D7B-4368-9667-7C18C6C1E3F4}" presName="vert1" presStyleCnt="0"/>
      <dgm:spPr/>
    </dgm:pt>
    <dgm:pt modelId="{2D2A9108-0724-4DAB-87BB-B8859A73C8D9}" type="pres">
      <dgm:prSet presAssocID="{BFD2886D-C640-478F-B354-F47E3254D8D7}" presName="thickLine" presStyleLbl="alignNode1" presStyleIdx="1" presStyleCnt="3"/>
      <dgm:spPr/>
    </dgm:pt>
    <dgm:pt modelId="{92E5877E-9798-4C0F-825D-14CC42C0D89F}" type="pres">
      <dgm:prSet presAssocID="{BFD2886D-C640-478F-B354-F47E3254D8D7}" presName="horz1" presStyleCnt="0"/>
      <dgm:spPr/>
    </dgm:pt>
    <dgm:pt modelId="{959B41FF-9D07-434E-819A-7E1BFDBF1D95}" type="pres">
      <dgm:prSet presAssocID="{BFD2886D-C640-478F-B354-F47E3254D8D7}" presName="tx1" presStyleLbl="revTx" presStyleIdx="1" presStyleCnt="3"/>
      <dgm:spPr/>
    </dgm:pt>
    <dgm:pt modelId="{51D87058-CC80-4AC6-866E-4ECCAB192691}" type="pres">
      <dgm:prSet presAssocID="{BFD2886D-C640-478F-B354-F47E3254D8D7}" presName="vert1" presStyleCnt="0"/>
      <dgm:spPr/>
    </dgm:pt>
    <dgm:pt modelId="{07B6C3AE-F274-45AD-BB63-EC77AEF5FEC8}" type="pres">
      <dgm:prSet presAssocID="{6EAD56C3-8418-49F6-9B16-18E8A684E686}" presName="thickLine" presStyleLbl="alignNode1" presStyleIdx="2" presStyleCnt="3"/>
      <dgm:spPr/>
    </dgm:pt>
    <dgm:pt modelId="{877875D2-E5DA-41C7-B6AF-C14D1CF97189}" type="pres">
      <dgm:prSet presAssocID="{6EAD56C3-8418-49F6-9B16-18E8A684E686}" presName="horz1" presStyleCnt="0"/>
      <dgm:spPr/>
    </dgm:pt>
    <dgm:pt modelId="{C2588B19-A248-4BA0-8335-316FCBE4445F}" type="pres">
      <dgm:prSet presAssocID="{6EAD56C3-8418-49F6-9B16-18E8A684E686}" presName="tx1" presStyleLbl="revTx" presStyleIdx="2" presStyleCnt="3"/>
      <dgm:spPr/>
    </dgm:pt>
    <dgm:pt modelId="{1BB2E239-A46C-45F4-907A-1A3A9F919EC5}" type="pres">
      <dgm:prSet presAssocID="{6EAD56C3-8418-49F6-9B16-18E8A684E686}" presName="vert1" presStyleCnt="0"/>
      <dgm:spPr/>
    </dgm:pt>
  </dgm:ptLst>
  <dgm:cxnLst>
    <dgm:cxn modelId="{855AE825-1EA5-42B6-9E00-B012F3D904CA}" type="presOf" srcId="{7D54D80C-8D7B-4368-9667-7C18C6C1E3F4}" destId="{B32FF8FA-1384-4DFB-95AA-A07184746859}" srcOrd="0" destOrd="0" presId="urn:microsoft.com/office/officeart/2008/layout/LinedList"/>
    <dgm:cxn modelId="{F85E4D3F-4147-4894-A64F-B787F3D1B573}" srcId="{C438C9BD-F3F4-4235-8FA4-5E8178E04060}" destId="{6EAD56C3-8418-49F6-9B16-18E8A684E686}" srcOrd="2" destOrd="0" parTransId="{595FCAD8-7BEC-4EEB-A392-B6528136F387}" sibTransId="{60459B0C-020C-41E5-8A05-8A90788E3F28}"/>
    <dgm:cxn modelId="{8DA6255B-D373-473A-B6C9-F022CFDF43E6}" srcId="{C438C9BD-F3F4-4235-8FA4-5E8178E04060}" destId="{BFD2886D-C640-478F-B354-F47E3254D8D7}" srcOrd="1" destOrd="0" parTransId="{7CB791C5-88D5-4F51-BF6C-A2CAC57A6176}" sibTransId="{B83022BB-F322-4188-974E-8BA34063EA10}"/>
    <dgm:cxn modelId="{C513AEC0-89DC-430A-8CB3-0D20DEA61EED}" type="presOf" srcId="{C438C9BD-F3F4-4235-8FA4-5E8178E04060}" destId="{9CA77FEF-21CD-4A4E-8854-91469D7B0B44}" srcOrd="0" destOrd="0" presId="urn:microsoft.com/office/officeart/2008/layout/LinedList"/>
    <dgm:cxn modelId="{AD09A3D3-C933-4CF0-ADA5-1F49E1F4A4F6}" srcId="{C438C9BD-F3F4-4235-8FA4-5E8178E04060}" destId="{7D54D80C-8D7B-4368-9667-7C18C6C1E3F4}" srcOrd="0" destOrd="0" parTransId="{179F1560-F84C-42F8-9CEB-3BD563D70D12}" sibTransId="{1DB8A794-7C58-4B2E-A790-6FE882473061}"/>
    <dgm:cxn modelId="{C43874DA-A926-447A-BA1D-BB9751A70A3A}" type="presOf" srcId="{BFD2886D-C640-478F-B354-F47E3254D8D7}" destId="{959B41FF-9D07-434E-819A-7E1BFDBF1D95}" srcOrd="0" destOrd="0" presId="urn:microsoft.com/office/officeart/2008/layout/LinedList"/>
    <dgm:cxn modelId="{B377F6DB-2E20-45F2-BBEC-704C0BAB59F0}" type="presOf" srcId="{6EAD56C3-8418-49F6-9B16-18E8A684E686}" destId="{C2588B19-A248-4BA0-8335-316FCBE4445F}" srcOrd="0" destOrd="0" presId="urn:microsoft.com/office/officeart/2008/layout/LinedList"/>
    <dgm:cxn modelId="{769FAAF3-E508-4C20-AD86-EB2A84E3854F}" type="presParOf" srcId="{9CA77FEF-21CD-4A4E-8854-91469D7B0B44}" destId="{CFF1D168-F20A-4A09-81C6-1B617B49BD4A}" srcOrd="0" destOrd="0" presId="urn:microsoft.com/office/officeart/2008/layout/LinedList"/>
    <dgm:cxn modelId="{26A45698-37A1-447D-B1A2-6A92A89CB71B}" type="presParOf" srcId="{9CA77FEF-21CD-4A4E-8854-91469D7B0B44}" destId="{F62C8E49-04BD-46C8-940A-3E5C0F757BD5}" srcOrd="1" destOrd="0" presId="urn:microsoft.com/office/officeart/2008/layout/LinedList"/>
    <dgm:cxn modelId="{A37D1448-21FC-4BCB-BD95-61BAAEA8FCEC}" type="presParOf" srcId="{F62C8E49-04BD-46C8-940A-3E5C0F757BD5}" destId="{B32FF8FA-1384-4DFB-95AA-A07184746859}" srcOrd="0" destOrd="0" presId="urn:microsoft.com/office/officeart/2008/layout/LinedList"/>
    <dgm:cxn modelId="{6D9D0F21-8BAC-4C4D-9E1C-5759DD990CA8}" type="presParOf" srcId="{F62C8E49-04BD-46C8-940A-3E5C0F757BD5}" destId="{01602000-D119-4981-B56C-207455738931}" srcOrd="1" destOrd="0" presId="urn:microsoft.com/office/officeart/2008/layout/LinedList"/>
    <dgm:cxn modelId="{8CD2DEBE-E43C-4E6F-8403-93A28622D5E2}" type="presParOf" srcId="{9CA77FEF-21CD-4A4E-8854-91469D7B0B44}" destId="{2D2A9108-0724-4DAB-87BB-B8859A73C8D9}" srcOrd="2" destOrd="0" presId="urn:microsoft.com/office/officeart/2008/layout/LinedList"/>
    <dgm:cxn modelId="{5B637379-0BDA-4739-9272-8753FB296CEA}" type="presParOf" srcId="{9CA77FEF-21CD-4A4E-8854-91469D7B0B44}" destId="{92E5877E-9798-4C0F-825D-14CC42C0D89F}" srcOrd="3" destOrd="0" presId="urn:microsoft.com/office/officeart/2008/layout/LinedList"/>
    <dgm:cxn modelId="{9424633E-AB8E-44D4-8CE4-D363F602CD5D}" type="presParOf" srcId="{92E5877E-9798-4C0F-825D-14CC42C0D89F}" destId="{959B41FF-9D07-434E-819A-7E1BFDBF1D95}" srcOrd="0" destOrd="0" presId="urn:microsoft.com/office/officeart/2008/layout/LinedList"/>
    <dgm:cxn modelId="{C367583E-288E-4071-9BB3-68D801B69316}" type="presParOf" srcId="{92E5877E-9798-4C0F-825D-14CC42C0D89F}" destId="{51D87058-CC80-4AC6-866E-4ECCAB192691}" srcOrd="1" destOrd="0" presId="urn:microsoft.com/office/officeart/2008/layout/LinedList"/>
    <dgm:cxn modelId="{E5DB3464-18EA-4CF9-99B0-94C362976FC6}" type="presParOf" srcId="{9CA77FEF-21CD-4A4E-8854-91469D7B0B44}" destId="{07B6C3AE-F274-45AD-BB63-EC77AEF5FEC8}" srcOrd="4" destOrd="0" presId="urn:microsoft.com/office/officeart/2008/layout/LinedList"/>
    <dgm:cxn modelId="{C88C4AD8-5B16-4869-A65C-5DEC4C0F608D}" type="presParOf" srcId="{9CA77FEF-21CD-4A4E-8854-91469D7B0B44}" destId="{877875D2-E5DA-41C7-B6AF-C14D1CF97189}" srcOrd="5" destOrd="0" presId="urn:microsoft.com/office/officeart/2008/layout/LinedList"/>
    <dgm:cxn modelId="{C297DB92-5922-4796-8A47-B3541E2CC186}" type="presParOf" srcId="{877875D2-E5DA-41C7-B6AF-C14D1CF97189}" destId="{C2588B19-A248-4BA0-8335-316FCBE4445F}" srcOrd="0" destOrd="0" presId="urn:microsoft.com/office/officeart/2008/layout/LinedList"/>
    <dgm:cxn modelId="{0F10254D-68B5-4D70-B0DA-4CB3EE9E2D5F}" type="presParOf" srcId="{877875D2-E5DA-41C7-B6AF-C14D1CF97189}" destId="{1BB2E239-A46C-45F4-907A-1A3A9F919E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FE0DC-079A-4978-A00B-D0637AA6D8D3}">
      <dsp:nvSpPr>
        <dsp:cNvPr id="0" name=""/>
        <dsp:cNvSpPr/>
      </dsp:nvSpPr>
      <dsp:spPr>
        <a:xfrm>
          <a:off x="0" y="32989"/>
          <a:ext cx="6666833" cy="26406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1) Define social presence and social capital in order to envision the potential of introductions. </a:t>
          </a:r>
        </a:p>
      </dsp:txBody>
      <dsp:txXfrm>
        <a:off x="128908" y="161897"/>
        <a:ext cx="6409017" cy="2382874"/>
      </dsp:txXfrm>
    </dsp:sp>
    <dsp:sp modelId="{2DCF99B1-5371-4098-BEDC-FC3ACBE3EC45}">
      <dsp:nvSpPr>
        <dsp:cNvPr id="0" name=""/>
        <dsp:cNvSpPr/>
      </dsp:nvSpPr>
      <dsp:spPr>
        <a:xfrm>
          <a:off x="0" y="2780239"/>
          <a:ext cx="6666833" cy="2640690"/>
        </a:xfrm>
        <a:prstGeom prst="roundRect">
          <a:avLst/>
        </a:prstGeom>
        <a:gradFill rotWithShape="0">
          <a:gsLst>
            <a:gs pos="0">
              <a:schemeClr val="accent2">
                <a:hueOff val="-180132"/>
                <a:satOff val="-24858"/>
                <a:lumOff val="21373"/>
                <a:alphaOff val="0"/>
                <a:satMod val="103000"/>
                <a:lumMod val="102000"/>
                <a:tint val="94000"/>
              </a:schemeClr>
            </a:gs>
            <a:gs pos="50000">
              <a:schemeClr val="accent2">
                <a:hueOff val="-180132"/>
                <a:satOff val="-24858"/>
                <a:lumOff val="21373"/>
                <a:alphaOff val="0"/>
                <a:satMod val="110000"/>
                <a:lumMod val="100000"/>
                <a:shade val="100000"/>
              </a:schemeClr>
            </a:gs>
            <a:gs pos="100000">
              <a:schemeClr val="accent2">
                <a:hueOff val="-180132"/>
                <a:satOff val="-24858"/>
                <a:lumOff val="21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2)  Identify tools for measuring social presence in order to gather data and assess success.</a:t>
          </a:r>
        </a:p>
      </dsp:txBody>
      <dsp:txXfrm>
        <a:off x="128908" y="2909147"/>
        <a:ext cx="6409017" cy="2382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3DFF8-8FE7-4781-AEE5-371BE0ECCE97}">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DB7D9-8E91-488A-9206-E5F6870CE892}">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Social </a:t>
          </a:r>
          <a:r>
            <a:rPr lang="en-US" sz="2800" b="1" i="0" kern="1200" dirty="0"/>
            <a:t>capital </a:t>
          </a:r>
          <a:r>
            <a:rPr lang="en-US" sz="2800" b="0" i="0" kern="1200" dirty="0"/>
            <a:t>reflects</a:t>
          </a:r>
          <a:r>
            <a:rPr lang="en-US" sz="2800" kern="1200" dirty="0"/>
            <a:t> the“ value derived from membership.” (Jensen &amp; Jetten, 2015, p.2).</a:t>
          </a:r>
        </a:p>
      </dsp:txBody>
      <dsp:txXfrm>
        <a:off x="608661" y="692298"/>
        <a:ext cx="4508047" cy="2799040"/>
      </dsp:txXfrm>
    </dsp:sp>
    <dsp:sp modelId="{623F7C4F-AABC-40F1-B9B1-7F46A1A3852D}">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81E04-FAE4-4585-91B9-E157B469AFD8}">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”Bonding social capital with co-students mostly enhanced students’ feeling of belonging” and “supported student retention.” (Jensen &amp; Jetten, 2015, p.9).</a:t>
          </a:r>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7DCB4-D6F2-4A25-800F-B672FEC24C5F}">
      <dsp:nvSpPr>
        <dsp:cNvPr id="0" name=""/>
        <dsp:cNvSpPr/>
      </dsp:nvSpPr>
      <dsp:spPr>
        <a:xfrm>
          <a:off x="0" y="655343"/>
          <a:ext cx="626364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Is the course an undergraduate or graduate course? </a:t>
          </a:r>
        </a:p>
      </dsp:txBody>
      <dsp:txXfrm>
        <a:off x="48547" y="703890"/>
        <a:ext cx="6166546" cy="897406"/>
      </dsp:txXfrm>
    </dsp:sp>
    <dsp:sp modelId="{64C1D43C-AFB3-4254-A0A1-D82B507FED9C}">
      <dsp:nvSpPr>
        <dsp:cNvPr id="0" name=""/>
        <dsp:cNvSpPr/>
      </dsp:nvSpPr>
      <dsp:spPr>
        <a:xfrm>
          <a:off x="0" y="1721843"/>
          <a:ext cx="6263640" cy="994500"/>
        </a:xfrm>
        <a:prstGeom prst="roundRect">
          <a:avLst/>
        </a:prstGeom>
        <a:solidFill>
          <a:schemeClr val="accent2">
            <a:hueOff val="-60044"/>
            <a:satOff val="-8286"/>
            <a:lumOff val="71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Is the course early in sequences or later in sequences?</a:t>
          </a:r>
        </a:p>
      </dsp:txBody>
      <dsp:txXfrm>
        <a:off x="48547" y="1770390"/>
        <a:ext cx="6166546" cy="897406"/>
      </dsp:txXfrm>
    </dsp:sp>
    <dsp:sp modelId="{69273AD8-4605-404D-8EBE-DF5ADA28284F}">
      <dsp:nvSpPr>
        <dsp:cNvPr id="0" name=""/>
        <dsp:cNvSpPr/>
      </dsp:nvSpPr>
      <dsp:spPr>
        <a:xfrm>
          <a:off x="0" y="2788343"/>
          <a:ext cx="6263640" cy="994500"/>
        </a:xfrm>
        <a:prstGeom prst="roundRect">
          <a:avLst/>
        </a:prstGeom>
        <a:solidFill>
          <a:schemeClr val="accent2">
            <a:hueOff val="-120088"/>
            <a:satOff val="-16572"/>
            <a:lumOff val="142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Complexity of the subject – affected if a more serious or more fun prompt was offered. </a:t>
          </a:r>
        </a:p>
      </dsp:txBody>
      <dsp:txXfrm>
        <a:off x="48547" y="2836890"/>
        <a:ext cx="6166546" cy="897406"/>
      </dsp:txXfrm>
    </dsp:sp>
    <dsp:sp modelId="{C5B0D506-783E-4062-AE3B-96362E1A754B}">
      <dsp:nvSpPr>
        <dsp:cNvPr id="0" name=""/>
        <dsp:cNvSpPr/>
      </dsp:nvSpPr>
      <dsp:spPr>
        <a:xfrm>
          <a:off x="0" y="3854844"/>
          <a:ext cx="6263640" cy="994500"/>
        </a:xfrm>
        <a:prstGeom prst="roundRect">
          <a:avLst/>
        </a:prstGeom>
        <a:solidFill>
          <a:schemeClr val="accent2">
            <a:hueOff val="-180132"/>
            <a:satOff val="-24858"/>
            <a:lumOff val="2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Comments and concerns about topics shared in advising sessions. </a:t>
          </a:r>
        </a:p>
      </dsp:txBody>
      <dsp:txXfrm>
        <a:off x="48547" y="3903391"/>
        <a:ext cx="6166546"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D3990-5201-4A24-AE6E-F800A953F78F}">
      <dsp:nvSpPr>
        <dsp:cNvPr id="0" name=""/>
        <dsp:cNvSpPr/>
      </dsp:nvSpPr>
      <dsp:spPr>
        <a:xfrm>
          <a:off x="0" y="182479"/>
          <a:ext cx="6666833" cy="1272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i="1" kern="1200" dirty="0"/>
            <a:t>“Which of the Table of Contents topics are you most interested in and why?”</a:t>
          </a:r>
        </a:p>
      </dsp:txBody>
      <dsp:txXfrm>
        <a:off x="62141" y="244620"/>
        <a:ext cx="6542551" cy="1148678"/>
      </dsp:txXfrm>
    </dsp:sp>
    <dsp:sp modelId="{95792BA5-8127-47A0-860C-380DB63D2FCF}">
      <dsp:nvSpPr>
        <dsp:cNvPr id="0" name=""/>
        <dsp:cNvSpPr/>
      </dsp:nvSpPr>
      <dsp:spPr>
        <a:xfrm>
          <a:off x="0" y="1547599"/>
          <a:ext cx="6666833" cy="1272960"/>
        </a:xfrm>
        <a:prstGeom prst="roundRect">
          <a:avLst/>
        </a:prstGeom>
        <a:gradFill rotWithShape="0">
          <a:gsLst>
            <a:gs pos="0">
              <a:schemeClr val="accent2">
                <a:hueOff val="-180132"/>
                <a:satOff val="-24858"/>
                <a:lumOff val="21373"/>
                <a:alphaOff val="0"/>
                <a:satMod val="103000"/>
                <a:lumMod val="102000"/>
                <a:tint val="94000"/>
              </a:schemeClr>
            </a:gs>
            <a:gs pos="50000">
              <a:schemeClr val="accent2">
                <a:hueOff val="-180132"/>
                <a:satOff val="-24858"/>
                <a:lumOff val="21373"/>
                <a:alphaOff val="0"/>
                <a:satMod val="110000"/>
                <a:lumMod val="100000"/>
                <a:shade val="100000"/>
              </a:schemeClr>
            </a:gs>
            <a:gs pos="100000">
              <a:schemeClr val="accent2">
                <a:hueOff val="-180132"/>
                <a:satOff val="-24858"/>
                <a:lumOff val="21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Rationale: Faculty insights and emphasis</a:t>
          </a:r>
        </a:p>
      </dsp:txBody>
      <dsp:txXfrm>
        <a:off x="62141" y="1609740"/>
        <a:ext cx="6542551" cy="1148678"/>
      </dsp:txXfrm>
    </dsp:sp>
    <dsp:sp modelId="{C488D776-66FA-4EDD-ABF6-F2C8D0036E90}">
      <dsp:nvSpPr>
        <dsp:cNvPr id="0" name=""/>
        <dsp:cNvSpPr/>
      </dsp:nvSpPr>
      <dsp:spPr>
        <a:xfrm>
          <a:off x="0" y="2820559"/>
          <a:ext cx="6666833" cy="245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1111250">
            <a:lnSpc>
              <a:spcPct val="90000"/>
            </a:lnSpc>
            <a:spcBef>
              <a:spcPct val="0"/>
            </a:spcBef>
            <a:spcAft>
              <a:spcPct val="20000"/>
            </a:spcAft>
            <a:buFontTx/>
            <a:buNone/>
          </a:pPr>
          <a:r>
            <a:rPr lang="en-US" sz="2500" kern="1200" dirty="0"/>
            <a:t>   We can better balance course content with student interest. Facilitates proactive planning with course evaluation considerations. </a:t>
          </a:r>
        </a:p>
        <a:p>
          <a:pPr marL="228600" lvl="1" indent="-228600" algn="l" defTabSz="1111250">
            <a:lnSpc>
              <a:spcPct val="90000"/>
            </a:lnSpc>
            <a:spcBef>
              <a:spcPct val="0"/>
            </a:spcBef>
            <a:spcAft>
              <a:spcPct val="20000"/>
            </a:spcAft>
            <a:buChar char="•"/>
          </a:pPr>
          <a:endParaRPr lang="en-US" sz="2500" kern="1200" dirty="0"/>
        </a:p>
        <a:p>
          <a:pPr marL="285750" lvl="1" indent="-285750" algn="l" defTabSz="1244600">
            <a:lnSpc>
              <a:spcPct val="90000"/>
            </a:lnSpc>
            <a:spcBef>
              <a:spcPct val="0"/>
            </a:spcBef>
            <a:spcAft>
              <a:spcPct val="20000"/>
            </a:spcAft>
            <a:buFontTx/>
            <a:buNone/>
          </a:pPr>
          <a:r>
            <a:rPr lang="en-US" sz="2800" i="1" kern="1200" dirty="0"/>
            <a:t>Please share a course-related prompt that you use with the group! </a:t>
          </a:r>
          <a:endParaRPr lang="en-US" sz="2500" kern="1200" dirty="0"/>
        </a:p>
      </dsp:txBody>
      <dsp:txXfrm>
        <a:off x="0" y="2820559"/>
        <a:ext cx="6666833" cy="245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64115-E2BC-4123-8707-3491B4E07164}">
      <dsp:nvSpPr>
        <dsp:cNvPr id="0" name=""/>
        <dsp:cNvSpPr/>
      </dsp:nvSpPr>
      <dsp:spPr>
        <a:xfrm>
          <a:off x="0" y="2505"/>
          <a:ext cx="731175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40116B4-02CE-49F6-A8E1-131DB6055A11}">
      <dsp:nvSpPr>
        <dsp:cNvPr id="0" name=""/>
        <dsp:cNvSpPr/>
      </dsp:nvSpPr>
      <dsp:spPr>
        <a:xfrm>
          <a:off x="0" y="2505"/>
          <a:ext cx="7311759" cy="85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i="1" kern="1200" dirty="0"/>
            <a:t>Also used on a limited basis as ice breakers in the optional synchronous sessions to further community -- </a:t>
          </a:r>
        </a:p>
      </dsp:txBody>
      <dsp:txXfrm>
        <a:off x="0" y="2505"/>
        <a:ext cx="7311759" cy="854270"/>
      </dsp:txXfrm>
    </dsp:sp>
    <dsp:sp modelId="{ED81781A-EE0F-41AD-8BAD-9050C4D5A264}">
      <dsp:nvSpPr>
        <dsp:cNvPr id="0" name=""/>
        <dsp:cNvSpPr/>
      </dsp:nvSpPr>
      <dsp:spPr>
        <a:xfrm>
          <a:off x="0" y="856775"/>
          <a:ext cx="7311759" cy="0"/>
        </a:xfrm>
        <a:prstGeom prst="line">
          <a:avLst/>
        </a:prstGeom>
        <a:gradFill rotWithShape="0">
          <a:gsLst>
            <a:gs pos="0">
              <a:schemeClr val="accent2">
                <a:hueOff val="-36026"/>
                <a:satOff val="-4972"/>
                <a:lumOff val="4275"/>
                <a:alphaOff val="0"/>
                <a:satMod val="103000"/>
                <a:lumMod val="102000"/>
                <a:tint val="94000"/>
              </a:schemeClr>
            </a:gs>
            <a:gs pos="50000">
              <a:schemeClr val="accent2">
                <a:hueOff val="-36026"/>
                <a:satOff val="-4972"/>
                <a:lumOff val="4275"/>
                <a:alphaOff val="0"/>
                <a:satMod val="110000"/>
                <a:lumMod val="100000"/>
                <a:shade val="100000"/>
              </a:schemeClr>
            </a:gs>
            <a:gs pos="100000">
              <a:schemeClr val="accent2">
                <a:hueOff val="-36026"/>
                <a:satOff val="-4972"/>
                <a:lumOff val="4275"/>
                <a:alphaOff val="0"/>
                <a:lumMod val="99000"/>
                <a:satMod val="120000"/>
                <a:shade val="78000"/>
              </a:schemeClr>
            </a:gs>
          </a:gsLst>
          <a:lin ang="5400000" scaled="0"/>
        </a:gradFill>
        <a:ln w="6350" cap="flat" cmpd="sng" algn="ctr">
          <a:solidFill>
            <a:schemeClr val="accent2">
              <a:hueOff val="-36026"/>
              <a:satOff val="-4972"/>
              <a:lumOff val="427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03EA9E-8104-4243-A0BB-3E1999DB7B17}">
      <dsp:nvSpPr>
        <dsp:cNvPr id="0" name=""/>
        <dsp:cNvSpPr/>
      </dsp:nvSpPr>
      <dsp:spPr>
        <a:xfrm>
          <a:off x="0" y="856775"/>
          <a:ext cx="7311759" cy="85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i="1" kern="1200" dirty="0"/>
            <a:t>“What is the most fun you have ever had.., that you can talk about?”</a:t>
          </a:r>
        </a:p>
      </dsp:txBody>
      <dsp:txXfrm>
        <a:off x="0" y="856775"/>
        <a:ext cx="7311759" cy="854270"/>
      </dsp:txXfrm>
    </dsp:sp>
    <dsp:sp modelId="{3DB0FD2D-8F2C-417E-B6AB-447DD57C310A}">
      <dsp:nvSpPr>
        <dsp:cNvPr id="0" name=""/>
        <dsp:cNvSpPr/>
      </dsp:nvSpPr>
      <dsp:spPr>
        <a:xfrm>
          <a:off x="0" y="1711045"/>
          <a:ext cx="7311759" cy="0"/>
        </a:xfrm>
        <a:prstGeom prst="line">
          <a:avLst/>
        </a:prstGeom>
        <a:gradFill rotWithShape="0">
          <a:gsLst>
            <a:gs pos="0">
              <a:schemeClr val="accent2">
                <a:hueOff val="-72053"/>
                <a:satOff val="-9943"/>
                <a:lumOff val="8549"/>
                <a:alphaOff val="0"/>
                <a:satMod val="103000"/>
                <a:lumMod val="102000"/>
                <a:tint val="94000"/>
              </a:schemeClr>
            </a:gs>
            <a:gs pos="50000">
              <a:schemeClr val="accent2">
                <a:hueOff val="-72053"/>
                <a:satOff val="-9943"/>
                <a:lumOff val="8549"/>
                <a:alphaOff val="0"/>
                <a:satMod val="110000"/>
                <a:lumMod val="100000"/>
                <a:shade val="100000"/>
              </a:schemeClr>
            </a:gs>
            <a:gs pos="100000">
              <a:schemeClr val="accent2">
                <a:hueOff val="-72053"/>
                <a:satOff val="-9943"/>
                <a:lumOff val="8549"/>
                <a:alphaOff val="0"/>
                <a:lumMod val="99000"/>
                <a:satMod val="120000"/>
                <a:shade val="78000"/>
              </a:schemeClr>
            </a:gs>
          </a:gsLst>
          <a:lin ang="5400000" scaled="0"/>
        </a:gradFill>
        <a:ln w="6350" cap="flat" cmpd="sng" algn="ctr">
          <a:solidFill>
            <a:schemeClr val="accent2">
              <a:hueOff val="-72053"/>
              <a:satOff val="-9943"/>
              <a:lumOff val="854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08A2CD-E92F-40A6-B981-9C3EC74C7DB8}">
      <dsp:nvSpPr>
        <dsp:cNvPr id="0" name=""/>
        <dsp:cNvSpPr/>
      </dsp:nvSpPr>
      <dsp:spPr>
        <a:xfrm>
          <a:off x="0" y="1711045"/>
          <a:ext cx="7311759" cy="85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i="1" kern="1200" dirty="0"/>
            <a:t>“What is your favorite type of music?” </a:t>
          </a:r>
        </a:p>
      </dsp:txBody>
      <dsp:txXfrm>
        <a:off x="0" y="1711045"/>
        <a:ext cx="7311759" cy="854270"/>
      </dsp:txXfrm>
    </dsp:sp>
    <dsp:sp modelId="{8A6A5CC6-D0FA-498E-A539-FCE27CC0389B}">
      <dsp:nvSpPr>
        <dsp:cNvPr id="0" name=""/>
        <dsp:cNvSpPr/>
      </dsp:nvSpPr>
      <dsp:spPr>
        <a:xfrm>
          <a:off x="0" y="2565315"/>
          <a:ext cx="7311759" cy="0"/>
        </a:xfrm>
        <a:prstGeom prst="line">
          <a:avLst/>
        </a:prstGeom>
        <a:gradFill rotWithShape="0">
          <a:gsLst>
            <a:gs pos="0">
              <a:schemeClr val="accent2">
                <a:hueOff val="-108079"/>
                <a:satOff val="-14915"/>
                <a:lumOff val="12824"/>
                <a:alphaOff val="0"/>
                <a:satMod val="103000"/>
                <a:lumMod val="102000"/>
                <a:tint val="94000"/>
              </a:schemeClr>
            </a:gs>
            <a:gs pos="50000">
              <a:schemeClr val="accent2">
                <a:hueOff val="-108079"/>
                <a:satOff val="-14915"/>
                <a:lumOff val="12824"/>
                <a:alphaOff val="0"/>
                <a:satMod val="110000"/>
                <a:lumMod val="100000"/>
                <a:shade val="100000"/>
              </a:schemeClr>
            </a:gs>
            <a:gs pos="100000">
              <a:schemeClr val="accent2">
                <a:hueOff val="-108079"/>
                <a:satOff val="-14915"/>
                <a:lumOff val="12824"/>
                <a:alphaOff val="0"/>
                <a:lumMod val="99000"/>
                <a:satMod val="120000"/>
                <a:shade val="78000"/>
              </a:schemeClr>
            </a:gs>
          </a:gsLst>
          <a:lin ang="5400000" scaled="0"/>
        </a:gradFill>
        <a:ln w="6350" cap="flat" cmpd="sng" algn="ctr">
          <a:solidFill>
            <a:schemeClr val="accent2">
              <a:hueOff val="-108079"/>
              <a:satOff val="-14915"/>
              <a:lumOff val="1282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031168-B2E6-41F4-B7D8-286B249B8445}">
      <dsp:nvSpPr>
        <dsp:cNvPr id="0" name=""/>
        <dsp:cNvSpPr/>
      </dsp:nvSpPr>
      <dsp:spPr>
        <a:xfrm>
          <a:off x="0" y="2565315"/>
          <a:ext cx="7311759" cy="85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i="1" kern="1200" dirty="0"/>
            <a:t>“Two truths and a tall tale” </a:t>
          </a:r>
        </a:p>
      </dsp:txBody>
      <dsp:txXfrm>
        <a:off x="0" y="2565315"/>
        <a:ext cx="7311759" cy="854270"/>
      </dsp:txXfrm>
    </dsp:sp>
    <dsp:sp modelId="{47E31491-111D-40FA-AD9C-4338DB4136F0}">
      <dsp:nvSpPr>
        <dsp:cNvPr id="0" name=""/>
        <dsp:cNvSpPr/>
      </dsp:nvSpPr>
      <dsp:spPr>
        <a:xfrm>
          <a:off x="0" y="3419585"/>
          <a:ext cx="7311759" cy="0"/>
        </a:xfrm>
        <a:prstGeom prst="line">
          <a:avLst/>
        </a:prstGeom>
        <a:gradFill rotWithShape="0">
          <a:gsLst>
            <a:gs pos="0">
              <a:schemeClr val="accent2">
                <a:hueOff val="-144105"/>
                <a:satOff val="-19886"/>
                <a:lumOff val="17098"/>
                <a:alphaOff val="0"/>
                <a:satMod val="103000"/>
                <a:lumMod val="102000"/>
                <a:tint val="94000"/>
              </a:schemeClr>
            </a:gs>
            <a:gs pos="50000">
              <a:schemeClr val="accent2">
                <a:hueOff val="-144105"/>
                <a:satOff val="-19886"/>
                <a:lumOff val="17098"/>
                <a:alphaOff val="0"/>
                <a:satMod val="110000"/>
                <a:lumMod val="100000"/>
                <a:shade val="100000"/>
              </a:schemeClr>
            </a:gs>
            <a:gs pos="100000">
              <a:schemeClr val="accent2">
                <a:hueOff val="-144105"/>
                <a:satOff val="-19886"/>
                <a:lumOff val="17098"/>
                <a:alphaOff val="0"/>
                <a:lumMod val="99000"/>
                <a:satMod val="120000"/>
                <a:shade val="78000"/>
              </a:schemeClr>
            </a:gs>
          </a:gsLst>
          <a:lin ang="5400000" scaled="0"/>
        </a:gradFill>
        <a:ln w="6350" cap="flat" cmpd="sng" algn="ctr">
          <a:solidFill>
            <a:schemeClr val="accent2">
              <a:hueOff val="-144105"/>
              <a:satOff val="-19886"/>
              <a:lumOff val="1709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253A61E-8F77-446D-827A-10A253BFE5B6}">
      <dsp:nvSpPr>
        <dsp:cNvPr id="0" name=""/>
        <dsp:cNvSpPr/>
      </dsp:nvSpPr>
      <dsp:spPr>
        <a:xfrm>
          <a:off x="0" y="3419585"/>
          <a:ext cx="7311759" cy="85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t>
          </a:r>
          <a:r>
            <a:rPr lang="en-US" sz="2400" i="1" kern="1200" dirty="0"/>
            <a:t>What is your favorite cookie?” </a:t>
          </a:r>
        </a:p>
      </dsp:txBody>
      <dsp:txXfrm>
        <a:off x="0" y="3419585"/>
        <a:ext cx="7311759" cy="854270"/>
      </dsp:txXfrm>
    </dsp:sp>
    <dsp:sp modelId="{5D45E563-DD4B-4F6B-8590-CDBB02907C08}">
      <dsp:nvSpPr>
        <dsp:cNvPr id="0" name=""/>
        <dsp:cNvSpPr/>
      </dsp:nvSpPr>
      <dsp:spPr>
        <a:xfrm>
          <a:off x="0" y="4273855"/>
          <a:ext cx="7311759" cy="0"/>
        </a:xfrm>
        <a:prstGeom prst="line">
          <a:avLst/>
        </a:prstGeom>
        <a:gradFill rotWithShape="0">
          <a:gsLst>
            <a:gs pos="0">
              <a:schemeClr val="accent2">
                <a:hueOff val="-180132"/>
                <a:satOff val="-24858"/>
                <a:lumOff val="21373"/>
                <a:alphaOff val="0"/>
                <a:satMod val="103000"/>
                <a:lumMod val="102000"/>
                <a:tint val="94000"/>
              </a:schemeClr>
            </a:gs>
            <a:gs pos="50000">
              <a:schemeClr val="accent2">
                <a:hueOff val="-180132"/>
                <a:satOff val="-24858"/>
                <a:lumOff val="21373"/>
                <a:alphaOff val="0"/>
                <a:satMod val="110000"/>
                <a:lumMod val="100000"/>
                <a:shade val="100000"/>
              </a:schemeClr>
            </a:gs>
            <a:gs pos="100000">
              <a:schemeClr val="accent2">
                <a:hueOff val="-180132"/>
                <a:satOff val="-24858"/>
                <a:lumOff val="21373"/>
                <a:alphaOff val="0"/>
                <a:lumMod val="99000"/>
                <a:satMod val="120000"/>
                <a:shade val="78000"/>
              </a:schemeClr>
            </a:gs>
          </a:gsLst>
          <a:lin ang="5400000" scaled="0"/>
        </a:gradFill>
        <a:ln w="6350" cap="flat" cmpd="sng" algn="ctr">
          <a:solidFill>
            <a:schemeClr val="accent2">
              <a:hueOff val="-180132"/>
              <a:satOff val="-24858"/>
              <a:lumOff val="2137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EEB0574-2A13-496F-AFC1-A203CEDE0CE7}">
      <dsp:nvSpPr>
        <dsp:cNvPr id="0" name=""/>
        <dsp:cNvSpPr/>
      </dsp:nvSpPr>
      <dsp:spPr>
        <a:xfrm>
          <a:off x="0" y="4273855"/>
          <a:ext cx="7311759" cy="85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Rationale: Learn about your classmates – find commonality </a:t>
          </a:r>
        </a:p>
      </dsp:txBody>
      <dsp:txXfrm>
        <a:off x="0" y="4273855"/>
        <a:ext cx="7311759" cy="854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2BEC7-F85D-4799-ACF4-ACB129F61AFF}">
      <dsp:nvSpPr>
        <dsp:cNvPr id="0" name=""/>
        <dsp:cNvSpPr/>
      </dsp:nvSpPr>
      <dsp:spPr>
        <a:xfrm>
          <a:off x="0" y="116244"/>
          <a:ext cx="11477017" cy="17901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The survey was informed by Kim, (2010), Lowenthal &amp; Dunlap (2018) and McCoy (2021). </a:t>
          </a:r>
        </a:p>
      </dsp:txBody>
      <dsp:txXfrm>
        <a:off x="87385" y="203629"/>
        <a:ext cx="11302247" cy="1615330"/>
      </dsp:txXfrm>
    </dsp:sp>
    <dsp:sp modelId="{638C1E5D-EAC1-4B52-8726-662B8D41BFC5}">
      <dsp:nvSpPr>
        <dsp:cNvPr id="0" name=""/>
        <dsp:cNvSpPr/>
      </dsp:nvSpPr>
      <dsp:spPr>
        <a:xfrm>
          <a:off x="0" y="1906344"/>
          <a:ext cx="11477017" cy="2328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395"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The survey was piloted with 74 students and yielded a 16% response. </a:t>
          </a:r>
        </a:p>
        <a:p>
          <a:pPr marL="285750" lvl="1" indent="-285750" algn="l" defTabSz="1555750">
            <a:lnSpc>
              <a:spcPct val="90000"/>
            </a:lnSpc>
            <a:spcBef>
              <a:spcPct val="0"/>
            </a:spcBef>
            <a:spcAft>
              <a:spcPct val="20000"/>
            </a:spcAft>
            <a:buChar char="•"/>
          </a:pPr>
          <a:r>
            <a:rPr lang="en-US" sz="3500" kern="1200" dirty="0"/>
            <a:t>A 5-point Likert scale was used. </a:t>
          </a:r>
        </a:p>
        <a:p>
          <a:pPr marL="285750" lvl="1" indent="-285750" algn="l" defTabSz="1555750">
            <a:lnSpc>
              <a:spcPct val="90000"/>
            </a:lnSpc>
            <a:spcBef>
              <a:spcPct val="0"/>
            </a:spcBef>
            <a:spcAft>
              <a:spcPct val="20000"/>
            </a:spcAft>
            <a:buChar char="•"/>
          </a:pPr>
          <a:r>
            <a:rPr lang="en-US" sz="3500" b="0" i="0" kern="1200" dirty="0"/>
            <a:t>Open-ended questions were asked </a:t>
          </a:r>
          <a:r>
            <a:rPr lang="en-US" sz="3500" kern="1200" dirty="0"/>
            <a:t>a</a:t>
          </a:r>
          <a:r>
            <a:rPr lang="en-US" sz="3500" b="0" i="0" kern="1200" dirty="0"/>
            <a:t>s follow up</a:t>
          </a:r>
          <a:endParaRPr lang="en-US" sz="3500" kern="1200" dirty="0"/>
        </a:p>
      </dsp:txBody>
      <dsp:txXfrm>
        <a:off x="0" y="1906344"/>
        <a:ext cx="11477017" cy="23287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1D168-F20A-4A09-81C6-1B617B49BD4A}">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32FF8FA-1384-4DFB-95AA-A07184746859}">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Timing of the survey is important</a:t>
          </a:r>
        </a:p>
      </dsp:txBody>
      <dsp:txXfrm>
        <a:off x="0" y="2663"/>
        <a:ext cx="6666833" cy="1816197"/>
      </dsp:txXfrm>
    </dsp:sp>
    <dsp:sp modelId="{2D2A9108-0724-4DAB-87BB-B8859A73C8D9}">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59B41FF-9D07-434E-819A-7E1BFDBF1D95}">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Introductions fresh in mind</a:t>
          </a:r>
        </a:p>
      </dsp:txBody>
      <dsp:txXfrm>
        <a:off x="0" y="1818861"/>
        <a:ext cx="6666833" cy="1816197"/>
      </dsp:txXfrm>
    </dsp:sp>
    <dsp:sp modelId="{07B6C3AE-F274-45AD-BB63-EC77AEF5FEC8}">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2588B19-A248-4BA0-8335-316FCBE4445F}">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Don’t overlap with course evaluations during the semester</a:t>
          </a:r>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4D6E3-37F2-C54D-8316-1ABE5134B13B}" type="datetimeFigureOut">
              <a:rPr lang="en-US" smtClean="0"/>
              <a:t>4/29/2022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60236-70A3-B146-B9E4-F93408FFCEE3}" type="slidenum">
              <a:rPr lang="en-US" smtClean="0"/>
              <a:t>‹#›</a:t>
            </a:fld>
            <a:endParaRPr lang="en-US" dirty="0"/>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2641600"/>
            <a:ext cx="12192000" cy="4216400"/>
          </a:xfrm>
          <a:prstGeom prst="rect">
            <a:avLst/>
          </a:prstGeom>
          <a:solidFill>
            <a:srgbClr val="3AAE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0" y="3583060"/>
            <a:ext cx="5787887" cy="1072735"/>
          </a:xfrm>
        </p:spPr>
        <p:txBody>
          <a:bodyPr anchor="b">
            <a:noAutofit/>
          </a:bodyPr>
          <a:lstStyle>
            <a:lvl1pPr algn="l">
              <a:defRPr sz="6000" b="1" i="0">
                <a:solidFill>
                  <a:schemeClr val="bg1"/>
                </a:solidFill>
                <a:latin typeface="Calibri"/>
                <a:cs typeface="Calibri"/>
              </a:defRPr>
            </a:lvl1pPr>
          </a:lstStyle>
          <a:p>
            <a:r>
              <a:rPr lang="en-US"/>
              <a:t>Click to edit Master title</a:t>
            </a:r>
          </a:p>
        </p:txBody>
      </p:sp>
      <p:sp>
        <p:nvSpPr>
          <p:cNvPr id="3" name="Subtitle 2"/>
          <p:cNvSpPr>
            <a:spLocks noGrp="1"/>
          </p:cNvSpPr>
          <p:nvPr>
            <p:ph type="subTitle" idx="1" hasCustomPrompt="1"/>
          </p:nvPr>
        </p:nvSpPr>
        <p:spPr>
          <a:xfrm>
            <a:off x="838200" y="4951587"/>
            <a:ext cx="3362739" cy="482944"/>
          </a:xfrm>
        </p:spPr>
        <p:txBody>
          <a:bodyPr>
            <a:noAutofit/>
          </a:bodyPr>
          <a:lstStyle>
            <a:lvl1pPr marL="0" indent="0" algn="l">
              <a:buNone/>
              <a:defRPr sz="2400" b="1" i="0" baseline="0">
                <a:solidFill>
                  <a:schemeClr val="bg1">
                    <a:lumMod val="85000"/>
                  </a:schemeClr>
                </a:solidFill>
                <a:latin typeface="Calibri"/>
                <a:ea typeface="Adagio_Sans_Script Black"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ENTER DATE</a:t>
            </a:r>
          </a:p>
        </p:txBody>
      </p:sp>
      <p:sp>
        <p:nvSpPr>
          <p:cNvPr id="4" name="Date Placeholder 3"/>
          <p:cNvSpPr>
            <a:spLocks noGrp="1"/>
          </p:cNvSpPr>
          <p:nvPr>
            <p:ph type="dt" sz="half" idx="10"/>
          </p:nvPr>
        </p:nvSpPr>
        <p:spPr/>
        <p:txBody>
          <a:bodyPr/>
          <a:lstStyle>
            <a:lvl1pPr>
              <a:defRPr>
                <a:latin typeface="Calibri"/>
                <a:cs typeface="Calibri"/>
              </a:defRPr>
            </a:lvl1pPr>
          </a:lstStyle>
          <a:p>
            <a:fld id="{3B1B98F7-E186-324F-BD80-B8B3A59E3B8C}" type="datetimeFigureOut">
              <a:rPr lang="en-US" smtClean="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CCC907-1398-8844-9C7E-E0CAAC6F5E31}" type="slidenum">
              <a:rPr lang="en-US" smtClean="0"/>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87854"/>
            <a:ext cx="3962400" cy="1039091"/>
          </a:xfrm>
          <a:prstGeom prst="rect">
            <a:avLst/>
          </a:prstGeom>
        </p:spPr>
      </p:pic>
      <p:sp>
        <p:nvSpPr>
          <p:cNvPr id="17" name="Rectangle 16"/>
          <p:cNvSpPr/>
          <p:nvPr userDrawn="1"/>
        </p:nvSpPr>
        <p:spPr>
          <a:xfrm>
            <a:off x="0" y="0"/>
            <a:ext cx="12192000" cy="228600"/>
          </a:xfrm>
          <a:prstGeom prst="rect">
            <a:avLst/>
          </a:prstGeom>
          <a:solidFill>
            <a:srgbClr val="032C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032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376D"/>
              </a:solidFill>
            </a:endParaRPr>
          </a:p>
        </p:txBody>
      </p:sp>
      <p:sp>
        <p:nvSpPr>
          <p:cNvPr id="2" name="Title 1"/>
          <p:cNvSpPr>
            <a:spLocks noGrp="1"/>
          </p:cNvSpPr>
          <p:nvPr>
            <p:ph type="ctrTitle" hasCustomPrompt="1"/>
          </p:nvPr>
        </p:nvSpPr>
        <p:spPr>
          <a:xfrm>
            <a:off x="838201" y="4433960"/>
            <a:ext cx="9776790" cy="1072735"/>
          </a:xfrm>
        </p:spPr>
        <p:txBody>
          <a:bodyPr anchor="b"/>
          <a:lstStyle>
            <a:lvl1pPr algn="l">
              <a:defRPr sz="6000" baseline="0">
                <a:solidFill>
                  <a:schemeClr val="bg1"/>
                </a:solidFill>
              </a:defRPr>
            </a:lvl1pPr>
          </a:lstStyle>
          <a:p>
            <a:r>
              <a:rPr lang="en-US"/>
              <a:t>Click to edit divider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5943600"/>
            <a:ext cx="12192000" cy="914400"/>
          </a:xfrm>
          <a:prstGeom prst="rect">
            <a:avLst/>
          </a:prstGeom>
          <a:solidFill>
            <a:srgbClr val="3AAE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8226287" cy="1325563"/>
          </a:xfrm>
        </p:spPr>
        <p:txBody>
          <a:bodyPr/>
          <a:lstStyle>
            <a:lvl1pPr>
              <a:defRPr>
                <a:solidFill>
                  <a:srgbClr val="1E376D"/>
                </a:solidFill>
              </a:defRPr>
            </a:lvl1pPr>
          </a:lstStyle>
          <a:p>
            <a:r>
              <a:rPr lang="en-US"/>
              <a:t>Click to edit Master title style</a:t>
            </a:r>
          </a:p>
        </p:txBody>
      </p:sp>
      <p:sp>
        <p:nvSpPr>
          <p:cNvPr id="3" name="Content Placeholder 2"/>
          <p:cNvSpPr>
            <a:spLocks noGrp="1"/>
          </p:cNvSpPr>
          <p:nvPr>
            <p:ph idx="1"/>
          </p:nvPr>
        </p:nvSpPr>
        <p:spPr>
          <a:xfrm>
            <a:off x="838200" y="1825625"/>
            <a:ext cx="9365974" cy="4351338"/>
          </a:xfrm>
        </p:spPr>
        <p:txBody>
          <a:bodyPr>
            <a:noAutofit/>
          </a:bodyPr>
          <a:lstStyle>
            <a:lvl1pPr>
              <a:lnSpc>
                <a:spcPct val="114000"/>
              </a:lnSpc>
              <a:defRPr sz="1800"/>
            </a:lvl1pPr>
            <a:lvl2pPr>
              <a:lnSpc>
                <a:spcPct val="114000"/>
              </a:lnSpc>
              <a:defRPr sz="1600"/>
            </a:lvl2pPr>
            <a:lvl3pPr>
              <a:lnSpc>
                <a:spcPct val="114000"/>
              </a:lnSpc>
              <a:defRPr sz="1400"/>
            </a:lvl3pPr>
            <a:lvl4pPr>
              <a:lnSpc>
                <a:spcPct val="114000"/>
              </a:lnSpc>
              <a:defRPr sz="1200"/>
            </a:lvl4pPr>
            <a:lvl5pPr>
              <a:lnSpc>
                <a:spcPct val="114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CCC907-1398-8844-9C7E-E0CAAC6F5E31}"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083300"/>
            <a:ext cx="2377919" cy="627691"/>
          </a:xfrm>
          <a:prstGeom prst="rect">
            <a:avLst/>
          </a:prstGeom>
        </p:spPr>
      </p:pic>
      <p:sp>
        <p:nvSpPr>
          <p:cNvPr id="12" name="Rectangle 11"/>
          <p:cNvSpPr/>
          <p:nvPr userDrawn="1"/>
        </p:nvSpPr>
        <p:spPr>
          <a:xfrm>
            <a:off x="0" y="0"/>
            <a:ext cx="12192000" cy="228600"/>
          </a:xfrm>
          <a:prstGeom prst="rect">
            <a:avLst/>
          </a:prstGeom>
          <a:solidFill>
            <a:srgbClr val="032C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Rectangle 14"/>
          <p:cNvSpPr/>
          <p:nvPr userDrawn="1"/>
        </p:nvSpPr>
        <p:spPr>
          <a:xfrm>
            <a:off x="0" y="5943600"/>
            <a:ext cx="12192000" cy="914400"/>
          </a:xfrm>
          <a:prstGeom prst="rect">
            <a:avLst/>
          </a:prstGeom>
          <a:solidFill>
            <a:srgbClr val="3AAE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083300"/>
            <a:ext cx="2377919" cy="627691"/>
          </a:xfrm>
          <a:prstGeom prst="rect">
            <a:avLst/>
          </a:prstGeom>
        </p:spPr>
      </p:pic>
      <p:sp>
        <p:nvSpPr>
          <p:cNvPr id="2" name="Title 1"/>
          <p:cNvSpPr>
            <a:spLocks noGrp="1"/>
          </p:cNvSpPr>
          <p:nvPr>
            <p:ph type="title"/>
          </p:nvPr>
        </p:nvSpPr>
        <p:spPr>
          <a:xfrm>
            <a:off x="838200" y="365125"/>
            <a:ext cx="8226287" cy="1325563"/>
          </a:xfrm>
        </p:spPr>
        <p:txBody>
          <a:bodyPr>
            <a:noAutofit/>
          </a:bodyPr>
          <a:lstStyle>
            <a:lvl1pPr>
              <a:defRPr>
                <a:solidFill>
                  <a:srgbClr val="1E376D"/>
                </a:solidFill>
              </a:defRPr>
            </a:lvl1pPr>
          </a:lstStyle>
          <a:p>
            <a:r>
              <a:rPr lang="en-US"/>
              <a:t>Click to edit Master title style</a:t>
            </a:r>
          </a:p>
        </p:txBody>
      </p:sp>
      <p:sp>
        <p:nvSpPr>
          <p:cNvPr id="3" name="Content Placeholder 2"/>
          <p:cNvSpPr>
            <a:spLocks noGrp="1"/>
          </p:cNvSpPr>
          <p:nvPr>
            <p:ph idx="1" hasCustomPrompt="1"/>
          </p:nvPr>
        </p:nvSpPr>
        <p:spPr>
          <a:xfrm>
            <a:off x="838200" y="1825625"/>
            <a:ext cx="9365974" cy="292735"/>
          </a:xfrm>
        </p:spPr>
        <p:txBody>
          <a:bodyPr>
            <a:noAutofit/>
          </a:bodyPr>
          <a:lstStyle>
            <a:lvl1pPr marL="0" indent="0">
              <a:buNone/>
              <a:defRPr sz="1600" b="1" i="0" baseline="0">
                <a:solidFill>
                  <a:srgbClr val="3AAE26"/>
                </a:solidFill>
                <a:latin typeface="Calibri"/>
                <a:ea typeface="Adagio_Sans_Script Black" charset="0"/>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SUBHEAD 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CCC907-1398-8844-9C7E-E0CAAC6F5E31}" type="slidenum">
              <a:rPr lang="en-US" smtClean="0"/>
              <a:t>‹#›</a:t>
            </a:fld>
            <a:endParaRPr lang="en-US" dirty="0"/>
          </a:p>
        </p:txBody>
      </p:sp>
      <p:sp>
        <p:nvSpPr>
          <p:cNvPr id="9" name="Content Placeholder 2"/>
          <p:cNvSpPr>
            <a:spLocks noGrp="1"/>
          </p:cNvSpPr>
          <p:nvPr>
            <p:ph idx="13" hasCustomPrompt="1"/>
          </p:nvPr>
        </p:nvSpPr>
        <p:spPr>
          <a:xfrm>
            <a:off x="838200" y="2129057"/>
            <a:ext cx="9365974" cy="1361439"/>
          </a:xfrm>
        </p:spPr>
        <p:txBody>
          <a:bodyPr>
            <a:noAutofit/>
          </a:bodyPr>
          <a:lstStyle>
            <a:lvl1pPr marL="0" indent="0">
              <a:lnSpc>
                <a:spcPct val="114000"/>
              </a:lnSpc>
              <a:buNone/>
              <a:defRPr sz="1400" b="0" i="0" baseline="0">
                <a:solidFill>
                  <a:schemeClr val="tx1"/>
                </a:solidFill>
                <a:latin typeface="Calibri"/>
                <a:ea typeface="Adagio_Sans" charset="0"/>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body copy</a:t>
            </a:r>
          </a:p>
        </p:txBody>
      </p:sp>
      <p:sp>
        <p:nvSpPr>
          <p:cNvPr id="10" name="Content Placeholder 2"/>
          <p:cNvSpPr>
            <a:spLocks noGrp="1"/>
          </p:cNvSpPr>
          <p:nvPr>
            <p:ph idx="14" hasCustomPrompt="1"/>
          </p:nvPr>
        </p:nvSpPr>
        <p:spPr>
          <a:xfrm>
            <a:off x="838200" y="3831174"/>
            <a:ext cx="9365974" cy="298866"/>
          </a:xfrm>
        </p:spPr>
        <p:txBody>
          <a:bodyPr>
            <a:noAutofit/>
          </a:bodyPr>
          <a:lstStyle>
            <a:lvl1pPr marL="0" indent="0">
              <a:buNone/>
              <a:defRPr sz="1600" b="1" i="0" baseline="0">
                <a:solidFill>
                  <a:schemeClr val="tx1"/>
                </a:solidFill>
                <a:latin typeface="Calibri"/>
                <a:ea typeface="Adagio_Sans_Script Black" charset="0"/>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subhead 2</a:t>
            </a:r>
          </a:p>
        </p:txBody>
      </p:sp>
      <p:sp>
        <p:nvSpPr>
          <p:cNvPr id="12" name="Content Placeholder 2"/>
          <p:cNvSpPr>
            <a:spLocks noGrp="1"/>
          </p:cNvSpPr>
          <p:nvPr>
            <p:ph idx="15" hasCustomPrompt="1"/>
          </p:nvPr>
        </p:nvSpPr>
        <p:spPr>
          <a:xfrm>
            <a:off x="838200" y="4138689"/>
            <a:ext cx="9365974" cy="1361439"/>
          </a:xfrm>
        </p:spPr>
        <p:txBody>
          <a:bodyPr>
            <a:noAutofit/>
          </a:bodyPr>
          <a:lstStyle>
            <a:lvl1pPr marL="0" indent="0">
              <a:lnSpc>
                <a:spcPct val="114000"/>
              </a:lnSpc>
              <a:buNone/>
              <a:defRPr sz="1400" b="0" i="0" baseline="0">
                <a:solidFill>
                  <a:schemeClr val="tx1"/>
                </a:solidFill>
                <a:latin typeface="Adagio_Sans" charset="0"/>
                <a:ea typeface="Adagio_Sans" charset="0"/>
                <a:cs typeface="Adagio_San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body copy</a:t>
            </a:r>
          </a:p>
        </p:txBody>
      </p:sp>
      <p:sp>
        <p:nvSpPr>
          <p:cNvPr id="20" name="Rectangle 19"/>
          <p:cNvSpPr/>
          <p:nvPr userDrawn="1"/>
        </p:nvSpPr>
        <p:spPr>
          <a:xfrm>
            <a:off x="0" y="0"/>
            <a:ext cx="12192000" cy="228600"/>
          </a:xfrm>
          <a:prstGeom prst="rect">
            <a:avLst/>
          </a:prstGeom>
          <a:solidFill>
            <a:srgbClr val="032C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Rectangle 13"/>
          <p:cNvSpPr/>
          <p:nvPr userDrawn="1"/>
        </p:nvSpPr>
        <p:spPr>
          <a:xfrm>
            <a:off x="0" y="5943600"/>
            <a:ext cx="12192000" cy="914400"/>
          </a:xfrm>
          <a:prstGeom prst="rect">
            <a:avLst/>
          </a:prstGeom>
          <a:solidFill>
            <a:srgbClr val="3AAE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083300"/>
            <a:ext cx="2377919" cy="627691"/>
          </a:xfrm>
          <a:prstGeom prst="rect">
            <a:avLst/>
          </a:prstGeom>
        </p:spPr>
      </p:pic>
      <p:sp>
        <p:nvSpPr>
          <p:cNvPr id="2" name="Title 1"/>
          <p:cNvSpPr>
            <a:spLocks noGrp="1"/>
          </p:cNvSpPr>
          <p:nvPr>
            <p:ph type="title"/>
          </p:nvPr>
        </p:nvSpPr>
        <p:spPr/>
        <p:txBody>
          <a:bodyPr>
            <a:noAutofit/>
          </a:bodyPr>
          <a:lstStyle>
            <a:lvl1pPr>
              <a:defRPr>
                <a:solidFill>
                  <a:srgbClr val="1E376D"/>
                </a:solidFill>
              </a:defRPr>
            </a:lvl1pPr>
          </a:lstStyle>
          <a:p>
            <a:r>
              <a:rPr lang="en-US"/>
              <a:t>Click to edit Master title style</a:t>
            </a:r>
          </a:p>
        </p:txBody>
      </p:sp>
      <p:sp>
        <p:nvSpPr>
          <p:cNvPr id="6" name="Footer Placeholder 5"/>
          <p:cNvSpPr>
            <a:spLocks noGrp="1"/>
          </p:cNvSpPr>
          <p:nvPr>
            <p:ph type="ftr" sz="quarter" idx="11"/>
          </p:nvPr>
        </p:nvSpPr>
        <p:spPr/>
        <p:txBody>
          <a:bodyPr>
            <a:noAutofit/>
          </a:bodyPr>
          <a:lstStyle/>
          <a:p>
            <a:endParaRPr lang="en-US" dirty="0"/>
          </a:p>
        </p:txBody>
      </p:sp>
      <p:sp>
        <p:nvSpPr>
          <p:cNvPr id="7" name="Slide Number Placeholder 6"/>
          <p:cNvSpPr>
            <a:spLocks noGrp="1"/>
          </p:cNvSpPr>
          <p:nvPr>
            <p:ph type="sldNum" sz="quarter" idx="12"/>
          </p:nvPr>
        </p:nvSpPr>
        <p:spPr/>
        <p:txBody>
          <a:bodyPr>
            <a:noAutofit/>
          </a:bodyPr>
          <a:lstStyle/>
          <a:p>
            <a:fld id="{44CCC907-1398-8844-9C7E-E0CAAC6F5E31}" type="slidenum">
              <a:rPr lang="en-US" smtClean="0"/>
              <a:t>‹#›</a:t>
            </a:fld>
            <a:endParaRPr lang="en-US" dirty="0"/>
          </a:p>
        </p:txBody>
      </p:sp>
      <p:sp>
        <p:nvSpPr>
          <p:cNvPr id="12" name="Content Placeholder 2"/>
          <p:cNvSpPr>
            <a:spLocks noGrp="1"/>
          </p:cNvSpPr>
          <p:nvPr>
            <p:ph idx="1"/>
          </p:nvPr>
        </p:nvSpPr>
        <p:spPr>
          <a:xfrm>
            <a:off x="838200" y="1825625"/>
            <a:ext cx="4559300" cy="4351338"/>
          </a:xfrm>
        </p:spPr>
        <p:txBody>
          <a:bodyPr>
            <a:noAutofit/>
          </a:bodyPr>
          <a:lstStyle>
            <a:lvl1pPr>
              <a:lnSpc>
                <a:spcPct val="114000"/>
              </a:lnSpc>
              <a:defRPr sz="1800"/>
            </a:lvl1pPr>
            <a:lvl2pPr>
              <a:lnSpc>
                <a:spcPct val="114000"/>
              </a:lnSpc>
              <a:defRPr sz="1600"/>
            </a:lvl2pPr>
            <a:lvl3pPr>
              <a:lnSpc>
                <a:spcPct val="114000"/>
              </a:lnSpc>
              <a:defRPr sz="1400"/>
            </a:lvl3pPr>
            <a:lvl4pPr>
              <a:lnSpc>
                <a:spcPct val="114000"/>
              </a:lnSpc>
              <a:defRPr sz="1200"/>
            </a:lvl4pPr>
            <a:lvl5pPr>
              <a:lnSpc>
                <a:spcPct val="114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5961559" y="1825625"/>
            <a:ext cx="4554041" cy="4351338"/>
          </a:xfrm>
        </p:spPr>
        <p:txBody>
          <a:bodyPr>
            <a:noAutofit/>
          </a:bodyPr>
          <a:lstStyle>
            <a:lvl1pPr>
              <a:lnSpc>
                <a:spcPct val="114000"/>
              </a:lnSpc>
              <a:defRPr sz="1800"/>
            </a:lvl1pPr>
            <a:lvl2pPr>
              <a:lnSpc>
                <a:spcPct val="114000"/>
              </a:lnSpc>
              <a:defRPr sz="1600"/>
            </a:lvl2pPr>
            <a:lvl3pPr>
              <a:lnSpc>
                <a:spcPct val="114000"/>
              </a:lnSpc>
              <a:defRPr sz="1400"/>
            </a:lvl3pPr>
            <a:lvl4pPr>
              <a:lnSpc>
                <a:spcPct val="114000"/>
              </a:lnSpc>
              <a:defRPr sz="1200"/>
            </a:lvl4pPr>
            <a:lvl5pPr>
              <a:lnSpc>
                <a:spcPct val="114000"/>
              </a:lnSpc>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a:xfrm>
            <a:off x="0" y="0"/>
            <a:ext cx="12192000" cy="228600"/>
          </a:xfrm>
          <a:prstGeom prst="rect">
            <a:avLst/>
          </a:prstGeom>
          <a:solidFill>
            <a:srgbClr val="032C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userDrawn="1"/>
        </p:nvSpPr>
        <p:spPr>
          <a:xfrm>
            <a:off x="0" y="5943600"/>
            <a:ext cx="12192000" cy="914400"/>
          </a:xfrm>
          <a:prstGeom prst="rect">
            <a:avLst/>
          </a:prstGeom>
          <a:solidFill>
            <a:srgbClr val="3AAE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083300"/>
            <a:ext cx="2377919" cy="627691"/>
          </a:xfrm>
          <a:prstGeom prst="rect">
            <a:avLst/>
          </a:prstGeom>
        </p:spPr>
      </p:pic>
      <p:sp>
        <p:nvSpPr>
          <p:cNvPr id="2" name="Title 1"/>
          <p:cNvSpPr>
            <a:spLocks noGrp="1"/>
          </p:cNvSpPr>
          <p:nvPr>
            <p:ph type="title"/>
          </p:nvPr>
        </p:nvSpPr>
        <p:spPr/>
        <p:txBody>
          <a:bodyPr>
            <a:noAutofit/>
          </a:bodyPr>
          <a:lstStyle>
            <a:lvl1pPr>
              <a:defRPr>
                <a:solidFill>
                  <a:srgbClr val="1E376D"/>
                </a:solidFill>
              </a:defRPr>
            </a:lvl1pPr>
          </a:lstStyle>
          <a:p>
            <a:r>
              <a:rPr lang="en-US"/>
              <a:t>Click to edit Master title style</a:t>
            </a:r>
          </a:p>
        </p:txBody>
      </p:sp>
      <p:sp>
        <p:nvSpPr>
          <p:cNvPr id="4" name="Footer Placeholder 3"/>
          <p:cNvSpPr>
            <a:spLocks noGrp="1"/>
          </p:cNvSpPr>
          <p:nvPr>
            <p:ph type="ftr" sz="quarter" idx="11"/>
          </p:nvPr>
        </p:nvSpPr>
        <p:spPr/>
        <p:txBody>
          <a:bodyPr>
            <a:noAutofit/>
          </a:bodyPr>
          <a:lstStyle/>
          <a:p>
            <a:endParaRPr lang="en-US" dirty="0"/>
          </a:p>
        </p:txBody>
      </p:sp>
      <p:sp>
        <p:nvSpPr>
          <p:cNvPr id="5" name="Slide Number Placeholder 4"/>
          <p:cNvSpPr>
            <a:spLocks noGrp="1"/>
          </p:cNvSpPr>
          <p:nvPr>
            <p:ph type="sldNum" sz="quarter" idx="12"/>
          </p:nvPr>
        </p:nvSpPr>
        <p:spPr/>
        <p:txBody>
          <a:bodyPr>
            <a:noAutofit/>
          </a:bodyPr>
          <a:lstStyle/>
          <a:p>
            <a:fld id="{44CCC907-1398-8844-9C7E-E0CAAC6F5E31}" type="slidenum">
              <a:rPr lang="en-US" smtClean="0"/>
              <a:t>‹#›</a:t>
            </a:fld>
            <a:endParaRPr lang="en-US" dirty="0"/>
          </a:p>
        </p:txBody>
      </p:sp>
      <p:sp>
        <p:nvSpPr>
          <p:cNvPr id="10" name="Picture Placeholder 9"/>
          <p:cNvSpPr>
            <a:spLocks noGrp="1"/>
          </p:cNvSpPr>
          <p:nvPr>
            <p:ph type="pic" sz="quarter" idx="13"/>
          </p:nvPr>
        </p:nvSpPr>
        <p:spPr>
          <a:xfrm>
            <a:off x="2627243" y="1868488"/>
            <a:ext cx="7354957" cy="4117415"/>
          </a:xfrm>
        </p:spPr>
        <p:txBody>
          <a:bodyPr>
            <a:noAutofit/>
          </a:bodyPr>
          <a:lstStyle/>
          <a:p>
            <a:endParaRPr lang="en-US" dirty="0"/>
          </a:p>
        </p:txBody>
      </p:sp>
      <p:sp>
        <p:nvSpPr>
          <p:cNvPr id="16" name="Rectangle 15"/>
          <p:cNvSpPr/>
          <p:nvPr userDrawn="1"/>
        </p:nvSpPr>
        <p:spPr>
          <a:xfrm>
            <a:off x="0" y="0"/>
            <a:ext cx="12192000" cy="228600"/>
          </a:xfrm>
          <a:prstGeom prst="rect">
            <a:avLst/>
          </a:prstGeom>
          <a:solidFill>
            <a:srgbClr val="032C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4" name="Rectangle 13"/>
          <p:cNvSpPr/>
          <p:nvPr userDrawn="1"/>
        </p:nvSpPr>
        <p:spPr>
          <a:xfrm>
            <a:off x="0" y="5943600"/>
            <a:ext cx="12192000" cy="914400"/>
          </a:xfrm>
          <a:prstGeom prst="rect">
            <a:avLst/>
          </a:prstGeom>
          <a:solidFill>
            <a:srgbClr val="3AAE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083300"/>
            <a:ext cx="2377919" cy="627691"/>
          </a:xfrm>
          <a:prstGeom prst="rect">
            <a:avLst/>
          </a:prstGeom>
        </p:spPr>
      </p:pic>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CCC907-1398-8844-9C7E-E0CAAC6F5E31}" type="slidenum">
              <a:rPr lang="en-US" smtClean="0"/>
              <a:t>‹#›</a:t>
            </a:fld>
            <a:endParaRPr lang="en-US" dirty="0"/>
          </a:p>
        </p:txBody>
      </p:sp>
      <p:sp>
        <p:nvSpPr>
          <p:cNvPr id="9" name="Chart Placeholder 8"/>
          <p:cNvSpPr>
            <a:spLocks noGrp="1"/>
          </p:cNvSpPr>
          <p:nvPr>
            <p:ph type="chart" sz="quarter" idx="13"/>
          </p:nvPr>
        </p:nvSpPr>
        <p:spPr>
          <a:xfrm>
            <a:off x="2334592" y="1690688"/>
            <a:ext cx="7253908" cy="4047503"/>
          </a:xfrm>
        </p:spPr>
        <p:txBody>
          <a:bodyPr/>
          <a:lstStyle/>
          <a:p>
            <a:endParaRPr lang="en-US" dirty="0"/>
          </a:p>
        </p:txBody>
      </p:sp>
      <p:sp>
        <p:nvSpPr>
          <p:cNvPr id="10" name="Title 1"/>
          <p:cNvSpPr>
            <a:spLocks noGrp="1"/>
          </p:cNvSpPr>
          <p:nvPr>
            <p:ph type="title"/>
          </p:nvPr>
        </p:nvSpPr>
        <p:spPr>
          <a:xfrm>
            <a:off x="838200" y="365125"/>
            <a:ext cx="10515600" cy="1325563"/>
          </a:xfrm>
        </p:spPr>
        <p:txBody>
          <a:bodyPr>
            <a:noAutofit/>
          </a:bodyPr>
          <a:lstStyle>
            <a:lvl1pPr>
              <a:defRPr>
                <a:solidFill>
                  <a:srgbClr val="1E376D"/>
                </a:solidFill>
              </a:defRPr>
            </a:lvl1pPr>
          </a:lstStyle>
          <a:p>
            <a:r>
              <a:rPr lang="en-US"/>
              <a:t>Click to edit Master title style</a:t>
            </a:r>
          </a:p>
        </p:txBody>
      </p:sp>
      <p:sp>
        <p:nvSpPr>
          <p:cNvPr id="17" name="Rectangle 16"/>
          <p:cNvSpPr/>
          <p:nvPr userDrawn="1"/>
        </p:nvSpPr>
        <p:spPr>
          <a:xfrm>
            <a:off x="0" y="0"/>
            <a:ext cx="12192000" cy="228600"/>
          </a:xfrm>
          <a:prstGeom prst="rect">
            <a:avLst/>
          </a:prstGeom>
          <a:solidFill>
            <a:srgbClr val="032C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Sidebar">
    <p:spTree>
      <p:nvGrpSpPr>
        <p:cNvPr id="1" name=""/>
        <p:cNvGrpSpPr/>
        <p:nvPr/>
      </p:nvGrpSpPr>
      <p:grpSpPr>
        <a:xfrm>
          <a:off x="0" y="0"/>
          <a:ext cx="0" cy="0"/>
          <a:chOff x="0" y="0"/>
          <a:chExt cx="0" cy="0"/>
        </a:xfrm>
      </p:grpSpPr>
      <p:sp>
        <p:nvSpPr>
          <p:cNvPr id="16" name="Rectangle 15"/>
          <p:cNvSpPr/>
          <p:nvPr userDrawn="1"/>
        </p:nvSpPr>
        <p:spPr>
          <a:xfrm>
            <a:off x="0" y="5943600"/>
            <a:ext cx="12192000" cy="914400"/>
          </a:xfrm>
          <a:prstGeom prst="rect">
            <a:avLst/>
          </a:prstGeom>
          <a:solidFill>
            <a:srgbClr val="3AAE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083300"/>
            <a:ext cx="2377919" cy="627691"/>
          </a:xfrm>
          <a:prstGeom prst="rect">
            <a:avLst/>
          </a:prstGeom>
        </p:spPr>
      </p:pic>
      <p:sp>
        <p:nvSpPr>
          <p:cNvPr id="2" name="Title 1"/>
          <p:cNvSpPr>
            <a:spLocks noGrp="1"/>
          </p:cNvSpPr>
          <p:nvPr>
            <p:ph type="title"/>
          </p:nvPr>
        </p:nvSpPr>
        <p:spPr/>
        <p:txBody>
          <a:bodyPr>
            <a:noAutofit/>
          </a:bodyPr>
          <a:lstStyle>
            <a:lvl1pPr>
              <a:defRPr>
                <a:solidFill>
                  <a:srgbClr val="1E376D"/>
                </a:solidFill>
              </a:defRPr>
            </a:lvl1pPr>
          </a:lstStyle>
          <a:p>
            <a:r>
              <a:rPr lang="en-US"/>
              <a:t>Click to edit Master title style</a:t>
            </a:r>
          </a:p>
        </p:txBody>
      </p:sp>
      <p:sp>
        <p:nvSpPr>
          <p:cNvPr id="5" name="Footer Placeholder 4"/>
          <p:cNvSpPr>
            <a:spLocks noGrp="1"/>
          </p:cNvSpPr>
          <p:nvPr>
            <p:ph type="ftr" sz="quarter" idx="11"/>
          </p:nvPr>
        </p:nvSpPr>
        <p:spPr/>
        <p:txBody>
          <a:bodyPr>
            <a:noAutofit/>
          </a:bodyPr>
          <a:lstStyle/>
          <a:p>
            <a:endParaRPr lang="en-US" dirty="0"/>
          </a:p>
        </p:txBody>
      </p:sp>
      <p:sp>
        <p:nvSpPr>
          <p:cNvPr id="6" name="Slide Number Placeholder 5"/>
          <p:cNvSpPr>
            <a:spLocks noGrp="1"/>
          </p:cNvSpPr>
          <p:nvPr>
            <p:ph type="sldNum" sz="quarter" idx="12"/>
          </p:nvPr>
        </p:nvSpPr>
        <p:spPr/>
        <p:txBody>
          <a:bodyPr>
            <a:noAutofit/>
          </a:bodyPr>
          <a:lstStyle/>
          <a:p>
            <a:fld id="{44CCC907-1398-8844-9C7E-E0CAAC6F5E31}" type="slidenum">
              <a:rPr lang="en-US" smtClean="0"/>
              <a:t>‹#›</a:t>
            </a:fld>
            <a:endParaRPr lang="en-US" dirty="0"/>
          </a:p>
        </p:txBody>
      </p:sp>
      <p:sp>
        <p:nvSpPr>
          <p:cNvPr id="9" name="Text Placeholder 8"/>
          <p:cNvSpPr>
            <a:spLocks noGrp="1"/>
          </p:cNvSpPr>
          <p:nvPr>
            <p:ph type="body" sz="quarter" idx="13" hasCustomPrompt="1"/>
          </p:nvPr>
        </p:nvSpPr>
        <p:spPr>
          <a:xfrm>
            <a:off x="8610600" y="4077528"/>
            <a:ext cx="2840038" cy="1851150"/>
          </a:xfrm>
        </p:spPr>
        <p:txBody>
          <a:bodyPr>
            <a:noAutofit/>
          </a:bodyPr>
          <a:lstStyle>
            <a:lvl1pPr marL="0" indent="0">
              <a:buNone/>
              <a:defRPr sz="2400" baseline="0">
                <a:solidFill>
                  <a:srgbClr val="3AAE2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a:t>
            </a:r>
            <a:br>
              <a:rPr lang="en-US"/>
            </a:br>
            <a:r>
              <a:rPr lang="en-US"/>
              <a:t>quote or snippet </a:t>
            </a:r>
            <a:br>
              <a:rPr lang="en-US"/>
            </a:br>
            <a:r>
              <a:rPr lang="en-US"/>
              <a:t>of information”</a:t>
            </a:r>
          </a:p>
        </p:txBody>
      </p:sp>
      <p:sp>
        <p:nvSpPr>
          <p:cNvPr id="12" name="Content Placeholder 2"/>
          <p:cNvSpPr>
            <a:spLocks noGrp="1"/>
          </p:cNvSpPr>
          <p:nvPr>
            <p:ph idx="1" hasCustomPrompt="1"/>
          </p:nvPr>
        </p:nvSpPr>
        <p:spPr>
          <a:xfrm>
            <a:off x="838200" y="1825625"/>
            <a:ext cx="7315200" cy="292735"/>
          </a:xfrm>
        </p:spPr>
        <p:txBody>
          <a:bodyPr>
            <a:noAutofit/>
          </a:bodyPr>
          <a:lstStyle>
            <a:lvl1pPr marL="0" indent="0">
              <a:buNone/>
              <a:defRPr sz="1600" b="1" i="0" baseline="0">
                <a:solidFill>
                  <a:srgbClr val="3AAE26"/>
                </a:solidFill>
                <a:latin typeface="Calibri"/>
                <a:ea typeface="Adagio_Sans_Script Black" charset="0"/>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SUBHEAD 1</a:t>
            </a:r>
          </a:p>
        </p:txBody>
      </p:sp>
      <p:sp>
        <p:nvSpPr>
          <p:cNvPr id="13" name="Content Placeholder 2"/>
          <p:cNvSpPr>
            <a:spLocks noGrp="1"/>
          </p:cNvSpPr>
          <p:nvPr>
            <p:ph idx="14" hasCustomPrompt="1"/>
          </p:nvPr>
        </p:nvSpPr>
        <p:spPr>
          <a:xfrm>
            <a:off x="838200" y="2129057"/>
            <a:ext cx="7315200" cy="3799621"/>
          </a:xfrm>
        </p:spPr>
        <p:txBody>
          <a:bodyPr>
            <a:noAutofit/>
          </a:bodyPr>
          <a:lstStyle>
            <a:lvl1pPr marL="0" indent="0">
              <a:lnSpc>
                <a:spcPct val="114000"/>
              </a:lnSpc>
              <a:buNone/>
              <a:defRPr sz="1400" b="0" i="0" baseline="0">
                <a:solidFill>
                  <a:schemeClr val="tx1"/>
                </a:solidFill>
                <a:latin typeface="Calibri"/>
                <a:ea typeface="Adagio_Sans" charset="0"/>
                <a:cs typeface="Calibri"/>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body copy</a:t>
            </a:r>
          </a:p>
        </p:txBody>
      </p:sp>
      <p:sp>
        <p:nvSpPr>
          <p:cNvPr id="19" name="Rectangle 18"/>
          <p:cNvSpPr/>
          <p:nvPr userDrawn="1"/>
        </p:nvSpPr>
        <p:spPr>
          <a:xfrm>
            <a:off x="0" y="0"/>
            <a:ext cx="12192000" cy="228600"/>
          </a:xfrm>
          <a:prstGeom prst="rect">
            <a:avLst/>
          </a:prstGeom>
          <a:solidFill>
            <a:srgbClr val="032C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accent5"/>
                </a:solidFill>
                <a:latin typeface="Calibri"/>
                <a:ea typeface="Adagio_Sans" charset="0"/>
                <a:cs typeface="Calibri"/>
              </a:defRPr>
            </a:lvl1pPr>
          </a:lstStyle>
          <a:p>
            <a:fld id="{3B1B98F7-E186-324F-BD80-B8B3A59E3B8C}" type="datetimeFigureOut">
              <a:rPr lang="en-US" smtClean="0"/>
              <a:pPr/>
              <a:t>4/29/2022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accent5"/>
                </a:solidFill>
                <a:latin typeface="Calibri"/>
                <a:ea typeface="Adagio_Sans" charset="0"/>
                <a:cs typeface="Calibri"/>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5"/>
                </a:solidFill>
                <a:latin typeface="Calibri"/>
                <a:ea typeface="Adagio_Sans" charset="0"/>
                <a:cs typeface="Calibri"/>
              </a:defRPr>
            </a:lvl1pPr>
          </a:lstStyle>
          <a:p>
            <a:fld id="{44CCC907-1398-8844-9C7E-E0CAAC6F5E31}" type="slidenum">
              <a:rPr lang="en-US" smtClean="0"/>
              <a:pPr/>
              <a:t>‹#›</a:t>
            </a:fld>
            <a:endParaRPr lang="en-US" dirty="0"/>
          </a:p>
        </p:txBody>
      </p:sp>
    </p:spTree>
    <p:extLst>
      <p:ext uri="{BB962C8B-B14F-4D97-AF65-F5344CB8AC3E}">
        <p14:creationId xmlns:p14="http://schemas.microsoft.com/office/powerpoint/2010/main" val="2047936404"/>
      </p:ext>
    </p:extLst>
  </p:cSld>
  <p:clrMap bg1="lt1" tx1="dk1" bg2="lt2" tx2="dk2" accent1="accent1" accent2="accent2" accent3="accent3" accent4="accent4" accent5="accent5" accent6="accent6" hlink="hlink" folHlink="folHlink"/>
  <p:sldLayoutIdLst>
    <p:sldLayoutId id="2147483739" r:id="rId1"/>
    <p:sldLayoutId id="2147483750" r:id="rId2"/>
    <p:sldLayoutId id="2147483740" r:id="rId3"/>
    <p:sldLayoutId id="2147483752" r:id="rId4"/>
    <p:sldLayoutId id="2147483742" r:id="rId5"/>
    <p:sldLayoutId id="2147483744" r:id="rId6"/>
    <p:sldLayoutId id="2147483745" r:id="rId7"/>
    <p:sldLayoutId id="2147483751" r:id="rId8"/>
  </p:sldLayoutIdLst>
  <p:txStyles>
    <p:titleStyle>
      <a:lvl1pPr algn="l" defTabSz="914400" rtl="0" eaLnBrk="1" latinLnBrk="0" hangingPunct="1">
        <a:lnSpc>
          <a:spcPct val="90000"/>
        </a:lnSpc>
        <a:spcBef>
          <a:spcPct val="0"/>
        </a:spcBef>
        <a:buNone/>
        <a:defRPr sz="4400" b="1" i="0" kern="1200">
          <a:solidFill>
            <a:schemeClr val="tx1"/>
          </a:solidFill>
          <a:latin typeface="Calibri"/>
          <a:ea typeface="Adagio_Sans_Script Black" charset="0"/>
          <a:cs typeface="Calibri"/>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Calibri Light"/>
          <a:ea typeface="Adagio_Sans" charset="0"/>
          <a:cs typeface="Calibri Light"/>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Calibri Light"/>
          <a:ea typeface="Adagio_Sans" charset="0"/>
          <a:cs typeface="Calibri Light"/>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Calibri Light"/>
          <a:ea typeface="Adagio_Sans" charset="0"/>
          <a:cs typeface="Calibri Light"/>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Calibri Light"/>
          <a:ea typeface="Adagio_Sans" charset="0"/>
          <a:cs typeface="Calibri Light"/>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Calibri Light"/>
          <a:ea typeface="Adagio_Sans" charset="0"/>
          <a:cs typeface="Calibri Light"/>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learntechlib.org/p/52610/"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Mary.Amick@uprovidence.edu" TargetMode="External"/><Relationship Id="rId2" Type="http://schemas.openxmlformats.org/officeDocument/2006/relationships/hyperlink" Target="mailto:Vicki.Mason@uprovidence.edu" TargetMode="Externa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E684C0-06C5-4C27-81AF-6776B75E3D83}"/>
              </a:ext>
            </a:extLst>
          </p:cNvPr>
          <p:cNvSpPr>
            <a:spLocks noGrp="1"/>
          </p:cNvSpPr>
          <p:nvPr>
            <p:ph type="ctrTitle"/>
          </p:nvPr>
        </p:nvSpPr>
        <p:spPr>
          <a:xfrm>
            <a:off x="447473" y="5246491"/>
            <a:ext cx="11977991" cy="1072735"/>
          </a:xfrm>
        </p:spPr>
        <p:txBody>
          <a:bodyPr/>
          <a:lstStyle/>
          <a:p>
            <a:r>
              <a:rPr lang="en-US" sz="3400" i="1" dirty="0"/>
              <a:t>You had me at “Hello” </a:t>
            </a:r>
            <a:r>
              <a:rPr lang="en-US" sz="3200" i="1" dirty="0"/>
              <a:t>– Maximizing the Power of QM Introductions</a:t>
            </a:r>
            <a:br>
              <a:rPr lang="en-US" sz="2800" i="1" dirty="0"/>
            </a:br>
            <a:r>
              <a:rPr lang="en-US" sz="2800" i="1" dirty="0"/>
              <a:t>Social presence, social capital, and use of introductions </a:t>
            </a:r>
            <a:br>
              <a:rPr lang="en-US" sz="2800" i="1" dirty="0"/>
            </a:br>
            <a:br>
              <a:rPr lang="en-US" sz="2800" i="1" dirty="0"/>
            </a:br>
            <a:r>
              <a:rPr lang="en-US" sz="2800" dirty="0"/>
              <a:t>Vicki Mason, DHSc and Mary Amick, Ed.D. </a:t>
            </a:r>
            <a:br>
              <a:rPr lang="en-US" sz="2800" dirty="0"/>
            </a:br>
            <a:r>
              <a:rPr lang="en-US" sz="2800" dirty="0"/>
              <a:t>Quality In Action</a:t>
            </a:r>
            <a:br>
              <a:rPr lang="en-US" sz="2800" dirty="0"/>
            </a:br>
            <a:r>
              <a:rPr lang="en-US" sz="2800" dirty="0"/>
              <a:t>April 29, 2022</a:t>
            </a:r>
            <a:br>
              <a:rPr lang="en-US" sz="2800" dirty="0"/>
            </a:br>
            <a:endParaRPr lang="en-US" sz="2800" b="0" dirty="0"/>
          </a:p>
        </p:txBody>
      </p:sp>
    </p:spTree>
    <p:extLst>
      <p:ext uri="{BB962C8B-B14F-4D97-AF65-F5344CB8AC3E}">
        <p14:creationId xmlns:p14="http://schemas.microsoft.com/office/powerpoint/2010/main" val="208350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B34952-9F16-4104-925C-52842C959F6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Retention </a:t>
            </a:r>
          </a:p>
        </p:txBody>
      </p:sp>
      <p:sp>
        <p:nvSpPr>
          <p:cNvPr id="3" name="Content Placeholder 2">
            <a:extLst>
              <a:ext uri="{FF2B5EF4-FFF2-40B4-BE49-F238E27FC236}">
                <a16:creationId xmlns:a16="http://schemas.microsoft.com/office/drawing/2014/main" id="{118F1351-885F-4978-AC1E-D4F57C123561}"/>
              </a:ext>
            </a:extLst>
          </p:cNvPr>
          <p:cNvSpPr>
            <a:spLocks noGrp="1"/>
          </p:cNvSpPr>
          <p:nvPr>
            <p:ph idx="1"/>
          </p:nvPr>
        </p:nvSpPr>
        <p:spPr>
          <a:xfrm>
            <a:off x="4581727" y="649480"/>
            <a:ext cx="3025303" cy="5546047"/>
          </a:xfrm>
        </p:spPr>
        <p:txBody>
          <a:bodyPr vert="horz" lIns="91440" tIns="45720" rIns="91440" bIns="45720" rtlCol="0" anchor="ctr">
            <a:normAutofit/>
          </a:bodyPr>
          <a:lstStyle/>
          <a:p>
            <a:pPr marL="0" indent="0">
              <a:lnSpc>
                <a:spcPct val="90000"/>
              </a:lnSpc>
              <a:buNone/>
            </a:pPr>
            <a:r>
              <a:rPr lang="en-US" sz="3200" dirty="0">
                <a:latin typeface="+mn-lt"/>
              </a:rPr>
              <a:t>“78.05% are more likely to remain at their institution and persist to graduation if a sense of belonging is established,” (Lee, 2017, p. 13) </a:t>
            </a:r>
          </a:p>
          <a:p>
            <a:pPr marL="0">
              <a:lnSpc>
                <a:spcPct val="90000"/>
              </a:lnSpc>
              <a:buFont typeface="Arial" panose="020B0604020202020204" pitchFamily="34" charset="0"/>
              <a:buChar char="•"/>
            </a:pPr>
            <a:endParaRPr lang="en-US" sz="2000" dirty="0">
              <a:solidFill>
                <a:schemeClr val="tx1"/>
              </a:solidFill>
              <a:latin typeface="+mn-lt"/>
              <a:ea typeface="+mn-ea"/>
              <a:cs typeface="+mn-cs"/>
            </a:endParaRPr>
          </a:p>
        </p:txBody>
      </p:sp>
      <p:pic>
        <p:nvPicPr>
          <p:cNvPr id="10" name="Picture 9" descr="A picture containing logo&#10;&#10;Description automatically generated">
            <a:extLst>
              <a:ext uri="{FF2B5EF4-FFF2-40B4-BE49-F238E27FC236}">
                <a16:creationId xmlns:a16="http://schemas.microsoft.com/office/drawing/2014/main" id="{01C23106-42DD-4EBD-892E-E9B37E110200}"/>
              </a:ext>
            </a:extLst>
          </p:cNvPr>
          <p:cNvPicPr>
            <a:picLocks noChangeAspect="1"/>
          </p:cNvPicPr>
          <p:nvPr/>
        </p:nvPicPr>
        <p:blipFill>
          <a:blip r:embed="rId2"/>
          <a:stretch>
            <a:fillRect/>
          </a:stretch>
        </p:blipFill>
        <p:spPr>
          <a:xfrm>
            <a:off x="8109502" y="1627051"/>
            <a:ext cx="3615776" cy="3615776"/>
          </a:xfrm>
          <a:prstGeom prst="rect">
            <a:avLst/>
          </a:prstGeom>
        </p:spPr>
      </p:pic>
      <p:sp>
        <p:nvSpPr>
          <p:cNvPr id="11" name="TextBox 10">
            <a:extLst>
              <a:ext uri="{FF2B5EF4-FFF2-40B4-BE49-F238E27FC236}">
                <a16:creationId xmlns:a16="http://schemas.microsoft.com/office/drawing/2014/main" id="{A90B43DD-DAFE-4813-B86C-303B916E0A86}"/>
              </a:ext>
            </a:extLst>
          </p:cNvPr>
          <p:cNvSpPr txBox="1"/>
          <p:nvPr/>
        </p:nvSpPr>
        <p:spPr>
          <a:xfrm>
            <a:off x="8150923" y="6126391"/>
            <a:ext cx="3615776" cy="361577"/>
          </a:xfrm>
          <a:prstGeom prst="rect">
            <a:avLst/>
          </a:prstGeom>
          <a:solidFill>
            <a:schemeClr val="bg1">
              <a:alpha val="50000"/>
            </a:schemeClr>
          </a:solidFill>
          <a:ln>
            <a:noFill/>
          </a:ln>
        </p:spPr>
        <p:txBody>
          <a:bodyPr wrap="square" rtlCol="0">
            <a:noAutofit/>
          </a:bodyPr>
          <a:lstStyle/>
          <a:p>
            <a:pPr algn="ctr">
              <a:spcAft>
                <a:spcPts val="600"/>
              </a:spcAft>
            </a:pPr>
            <a:r>
              <a:rPr lang="en-US" sz="800" dirty="0"/>
              <a:t>https://pixabay.com/illustrations/women-laptop-people-internet-2654514/</a:t>
            </a:r>
          </a:p>
        </p:txBody>
      </p:sp>
    </p:spTree>
    <p:extLst>
      <p:ext uri="{BB962C8B-B14F-4D97-AF65-F5344CB8AC3E}">
        <p14:creationId xmlns:p14="http://schemas.microsoft.com/office/powerpoint/2010/main" val="400017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B34952-9F16-4104-925C-52842C959F6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Retention and Belonging  </a:t>
            </a:r>
          </a:p>
        </p:txBody>
      </p:sp>
      <p:sp>
        <p:nvSpPr>
          <p:cNvPr id="3" name="Content Placeholder 2">
            <a:extLst>
              <a:ext uri="{FF2B5EF4-FFF2-40B4-BE49-F238E27FC236}">
                <a16:creationId xmlns:a16="http://schemas.microsoft.com/office/drawing/2014/main" id="{118F1351-885F-4978-AC1E-D4F57C123561}"/>
              </a:ext>
            </a:extLst>
          </p:cNvPr>
          <p:cNvSpPr>
            <a:spLocks noGrp="1"/>
          </p:cNvSpPr>
          <p:nvPr>
            <p:ph idx="1"/>
          </p:nvPr>
        </p:nvSpPr>
        <p:spPr>
          <a:xfrm>
            <a:off x="4581727" y="649480"/>
            <a:ext cx="3025303" cy="5546047"/>
          </a:xfrm>
        </p:spPr>
        <p:txBody>
          <a:bodyPr vert="horz" lIns="91440" tIns="45720" rIns="91440" bIns="45720" rtlCol="0" anchor="ctr">
            <a:normAutofit/>
          </a:bodyPr>
          <a:lstStyle/>
          <a:p>
            <a:r>
              <a:rPr lang="en-US" sz="2800" dirty="0"/>
              <a:t>Connect early and stay connected (Feldman, 2021)</a:t>
            </a:r>
          </a:p>
          <a:p>
            <a:endParaRPr lang="en-US" sz="2800" dirty="0"/>
          </a:p>
          <a:p>
            <a:r>
              <a:rPr lang="en-US" sz="2800" dirty="0"/>
              <a:t>Build a sense of community (Eriksen, 2020) </a:t>
            </a:r>
          </a:p>
          <a:p>
            <a:endParaRPr lang="en-US" sz="2800" dirty="0"/>
          </a:p>
          <a:p>
            <a:pPr marL="0" indent="0">
              <a:lnSpc>
                <a:spcPct val="90000"/>
              </a:lnSpc>
              <a:buNone/>
            </a:pPr>
            <a:endParaRPr lang="en-US" sz="2000" dirty="0">
              <a:solidFill>
                <a:schemeClr val="tx1"/>
              </a:solidFill>
              <a:latin typeface="+mn-lt"/>
              <a:ea typeface="+mn-ea"/>
              <a:cs typeface="+mn-cs"/>
            </a:endParaRPr>
          </a:p>
        </p:txBody>
      </p:sp>
      <p:pic>
        <p:nvPicPr>
          <p:cNvPr id="10" name="Picture 9" descr="A picture containing logo&#10;&#10;Description automatically generated">
            <a:extLst>
              <a:ext uri="{FF2B5EF4-FFF2-40B4-BE49-F238E27FC236}">
                <a16:creationId xmlns:a16="http://schemas.microsoft.com/office/drawing/2014/main" id="{01C23106-42DD-4EBD-892E-E9B37E110200}"/>
              </a:ext>
            </a:extLst>
          </p:cNvPr>
          <p:cNvPicPr>
            <a:picLocks noChangeAspect="1"/>
          </p:cNvPicPr>
          <p:nvPr/>
        </p:nvPicPr>
        <p:blipFill>
          <a:blip r:embed="rId2"/>
          <a:stretch>
            <a:fillRect/>
          </a:stretch>
        </p:blipFill>
        <p:spPr>
          <a:xfrm>
            <a:off x="8150923" y="1265474"/>
            <a:ext cx="3615776" cy="3615776"/>
          </a:xfrm>
          <a:prstGeom prst="rect">
            <a:avLst/>
          </a:prstGeom>
        </p:spPr>
      </p:pic>
      <p:sp>
        <p:nvSpPr>
          <p:cNvPr id="11" name="TextBox 10">
            <a:extLst>
              <a:ext uri="{FF2B5EF4-FFF2-40B4-BE49-F238E27FC236}">
                <a16:creationId xmlns:a16="http://schemas.microsoft.com/office/drawing/2014/main" id="{A90B43DD-DAFE-4813-B86C-303B916E0A86}"/>
              </a:ext>
            </a:extLst>
          </p:cNvPr>
          <p:cNvSpPr txBox="1"/>
          <p:nvPr/>
        </p:nvSpPr>
        <p:spPr>
          <a:xfrm>
            <a:off x="8573176" y="6195527"/>
            <a:ext cx="3615776" cy="361577"/>
          </a:xfrm>
          <a:prstGeom prst="rect">
            <a:avLst/>
          </a:prstGeom>
          <a:solidFill>
            <a:schemeClr val="bg1">
              <a:alpha val="50000"/>
            </a:schemeClr>
          </a:solidFill>
          <a:ln>
            <a:noFill/>
          </a:ln>
        </p:spPr>
        <p:txBody>
          <a:bodyPr wrap="square" rtlCol="0">
            <a:noAutofit/>
          </a:bodyPr>
          <a:lstStyle/>
          <a:p>
            <a:pPr algn="ctr">
              <a:spcAft>
                <a:spcPts val="600"/>
              </a:spcAft>
            </a:pPr>
            <a:r>
              <a:rPr lang="en-US" sz="800" dirty="0"/>
              <a:t>https://pixabay.com/illustrations/women-laptop-people-internet-2654514/</a:t>
            </a:r>
          </a:p>
        </p:txBody>
      </p:sp>
    </p:spTree>
    <p:extLst>
      <p:ext uri="{BB962C8B-B14F-4D97-AF65-F5344CB8AC3E}">
        <p14:creationId xmlns:p14="http://schemas.microsoft.com/office/powerpoint/2010/main" val="61991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16" y="4433960"/>
            <a:ext cx="11673190" cy="1072735"/>
          </a:xfrm>
        </p:spPr>
        <p:txBody>
          <a:bodyPr/>
          <a:lstStyle/>
          <a:p>
            <a:pPr algn="ctr"/>
            <a:r>
              <a:rPr lang="en-US" dirty="0"/>
              <a:t>Prompts</a:t>
            </a:r>
            <a:br>
              <a:rPr lang="en-US" dirty="0"/>
            </a:br>
            <a:br>
              <a:rPr lang="en-US" dirty="0"/>
            </a:br>
            <a:r>
              <a:rPr lang="en-US" sz="3600" dirty="0"/>
              <a:t>Three Categories </a:t>
            </a:r>
          </a:p>
        </p:txBody>
      </p:sp>
    </p:spTree>
    <p:extLst>
      <p:ext uri="{BB962C8B-B14F-4D97-AF65-F5344CB8AC3E}">
        <p14:creationId xmlns:p14="http://schemas.microsoft.com/office/powerpoint/2010/main" val="37832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DB3601-C7D0-4D8A-B37F-92915C18B46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Our Three Categories of Prompts</a:t>
            </a:r>
          </a:p>
        </p:txBody>
      </p:sp>
      <p:sp>
        <p:nvSpPr>
          <p:cNvPr id="3" name="Content Placeholder 2">
            <a:extLst>
              <a:ext uri="{FF2B5EF4-FFF2-40B4-BE49-F238E27FC236}">
                <a16:creationId xmlns:a16="http://schemas.microsoft.com/office/drawing/2014/main" id="{DA54B6C5-BC27-4B09-94B6-20A03E39EEEF}"/>
              </a:ext>
            </a:extLst>
          </p:cNvPr>
          <p:cNvSpPr>
            <a:spLocks noGrp="1"/>
          </p:cNvSpPr>
          <p:nvPr>
            <p:ph idx="1"/>
          </p:nvPr>
        </p:nvSpPr>
        <p:spPr>
          <a:xfrm>
            <a:off x="4581727" y="649480"/>
            <a:ext cx="3025303" cy="5546047"/>
          </a:xfrm>
        </p:spPr>
        <p:txBody>
          <a:bodyPr anchor="ctr">
            <a:normAutofit/>
          </a:bodyPr>
          <a:lstStyle/>
          <a:p>
            <a:r>
              <a:rPr lang="en-US" sz="2400" dirty="0">
                <a:effectLst/>
                <a:latin typeface="Helvetica" panose="020B0604020202020204" pitchFamily="34" charset="0"/>
                <a:ea typeface="Calibri" panose="020F0502020204030204" pitchFamily="34" charset="0"/>
              </a:rPr>
              <a:t>Course-related</a:t>
            </a:r>
          </a:p>
          <a:p>
            <a:r>
              <a:rPr lang="en-US" sz="2400" dirty="0">
                <a:latin typeface="Helvetica" panose="020B0604020202020204" pitchFamily="34" charset="0"/>
                <a:ea typeface="Calibri" panose="020F0502020204030204" pitchFamily="34" charset="0"/>
              </a:rPr>
              <a:t>C</a:t>
            </a:r>
            <a:r>
              <a:rPr lang="en-US" sz="2400" dirty="0">
                <a:effectLst/>
                <a:latin typeface="Helvetica" panose="020B0604020202020204" pitchFamily="34" charset="0"/>
                <a:ea typeface="Calibri" panose="020F0502020204030204" pitchFamily="34" charset="0"/>
              </a:rPr>
              <a:t>ourse-related fun </a:t>
            </a:r>
          </a:p>
          <a:p>
            <a:r>
              <a:rPr lang="en-US" sz="2400" dirty="0">
                <a:latin typeface="Helvetica" panose="020B0604020202020204" pitchFamily="34" charset="0"/>
                <a:ea typeface="Calibri" panose="020F0502020204030204" pitchFamily="34" charset="0"/>
              </a:rPr>
              <a:t>J</a:t>
            </a:r>
            <a:r>
              <a:rPr lang="en-US" sz="2400" dirty="0">
                <a:effectLst/>
                <a:latin typeface="Helvetica" panose="020B0604020202020204" pitchFamily="34" charset="0"/>
                <a:ea typeface="Calibri" panose="020F0502020204030204" pitchFamily="34" charset="0"/>
              </a:rPr>
              <a:t>ust plain fun</a:t>
            </a:r>
          </a:p>
          <a:p>
            <a:endParaRPr lang="en-US" sz="2400" dirty="0">
              <a:latin typeface="Helvetica" panose="020B0604020202020204" pitchFamily="34" charset="0"/>
            </a:endParaRPr>
          </a:p>
          <a:p>
            <a:pPr marL="0" indent="0" defTabSz="4389438" eaLnBrk="0" hangingPunct="0">
              <a:buNone/>
            </a:pPr>
            <a:r>
              <a:rPr lang="en-US" sz="2400" dirty="0">
                <a:effectLst/>
                <a:latin typeface="Helvetica" panose="020B0604020202020204" pitchFamily="34" charset="0"/>
                <a:ea typeface="Calibri" panose="020F0502020204030204" pitchFamily="34" charset="0"/>
                <a:cs typeface="Arial" panose="020B0604020202020204" pitchFamily="34" charset="0"/>
              </a:rPr>
              <a:t>I</a:t>
            </a:r>
            <a:r>
              <a:rPr lang="en-US" sz="2400" dirty="0">
                <a:effectLst/>
                <a:latin typeface="Arial" panose="020B0604020202020204" pitchFamily="34" charset="0"/>
                <a:ea typeface="Calibri" panose="020F0502020204030204" pitchFamily="34" charset="0"/>
                <a:cs typeface="Arial" panose="020B0604020202020204" pitchFamily="34" charset="0"/>
              </a:rPr>
              <a:t>ntentional</a:t>
            </a:r>
            <a:r>
              <a:rPr lang="en-US" sz="2400" dirty="0">
                <a:latin typeface="Arial" panose="020B0604020202020204" pitchFamily="34" charset="0"/>
                <a:ea typeface="Calibri" panose="020F0502020204030204" pitchFamily="34" charset="0"/>
                <a:cs typeface="Arial" panose="020B0604020202020204" pitchFamily="34" charset="0"/>
              </a:rPr>
              <a:t> selection of prompts for each course with</a:t>
            </a:r>
            <a:r>
              <a:rPr lang="en-US" sz="2400" dirty="0">
                <a:effectLst/>
                <a:latin typeface="Arial" panose="020B0604020202020204" pitchFamily="34" charset="0"/>
                <a:ea typeface="Calibri" panose="020F0502020204030204" pitchFamily="34" charset="0"/>
                <a:cs typeface="Arial" panose="020B0604020202020204" pitchFamily="34" charset="0"/>
              </a:rPr>
              <a:t>  judicious use of audio/video introductions.</a:t>
            </a:r>
            <a:endParaRPr lang="en-US" sz="2400" dirty="0"/>
          </a:p>
        </p:txBody>
      </p:sp>
      <p:pic>
        <p:nvPicPr>
          <p:cNvPr id="5" name="Picture 4" descr="Flying soap bubbles">
            <a:extLst>
              <a:ext uri="{FF2B5EF4-FFF2-40B4-BE49-F238E27FC236}">
                <a16:creationId xmlns:a16="http://schemas.microsoft.com/office/drawing/2014/main" id="{BE0CEDFE-F00B-B01E-50B9-B3BD01BFDBAB}"/>
              </a:ext>
            </a:extLst>
          </p:cNvPr>
          <p:cNvPicPr>
            <a:picLocks noChangeAspect="1"/>
          </p:cNvPicPr>
          <p:nvPr/>
        </p:nvPicPr>
        <p:blipFill rotWithShape="1">
          <a:blip r:embed="rId2"/>
          <a:srcRect l="32596" r="27668" b="-1"/>
          <a:stretch/>
        </p:blipFill>
        <p:spPr>
          <a:xfrm>
            <a:off x="8109502" y="10"/>
            <a:ext cx="4082498" cy="6857990"/>
          </a:xfrm>
          <a:prstGeom prst="rect">
            <a:avLst/>
          </a:prstGeom>
        </p:spPr>
      </p:pic>
    </p:spTree>
    <p:extLst>
      <p:ext uri="{BB962C8B-B14F-4D97-AF65-F5344CB8AC3E}">
        <p14:creationId xmlns:p14="http://schemas.microsoft.com/office/powerpoint/2010/main" val="313491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9BB3-5825-41CE-B170-CC433B1F5EB0}"/>
              </a:ext>
            </a:extLst>
          </p:cNvPr>
          <p:cNvSpPr>
            <a:spLocks noGrp="1"/>
          </p:cNvSpPr>
          <p:nvPr>
            <p:ph type="title"/>
          </p:nvPr>
        </p:nvSpPr>
        <p:spPr>
          <a:xfrm>
            <a:off x="524741" y="620392"/>
            <a:ext cx="3808268" cy="5504688"/>
          </a:xfrm>
        </p:spPr>
        <p:txBody>
          <a:bodyPr>
            <a:normAutofit/>
          </a:bodyPr>
          <a:lstStyle/>
          <a:p>
            <a:r>
              <a:rPr lang="en-US" sz="4700" dirty="0">
                <a:solidFill>
                  <a:schemeClr val="accent5"/>
                </a:solidFill>
              </a:rPr>
              <a:t>Strategic considerations for Prompts </a:t>
            </a:r>
          </a:p>
        </p:txBody>
      </p:sp>
      <p:graphicFrame>
        <p:nvGraphicFramePr>
          <p:cNvPr id="5" name="Content Placeholder 2">
            <a:extLst>
              <a:ext uri="{FF2B5EF4-FFF2-40B4-BE49-F238E27FC236}">
                <a16:creationId xmlns:a16="http://schemas.microsoft.com/office/drawing/2014/main" id="{F59BE0E7-25A2-A43B-70C8-424C96D75BAE}"/>
              </a:ext>
            </a:extLst>
          </p:cNvPr>
          <p:cNvGraphicFramePr>
            <a:graphicFrameLocks noGrp="1"/>
          </p:cNvGraphicFramePr>
          <p:nvPr>
            <p:ph idx="1"/>
            <p:extLst>
              <p:ext uri="{D42A27DB-BD31-4B8C-83A1-F6EECF244321}">
                <p14:modId xmlns:p14="http://schemas.microsoft.com/office/powerpoint/2010/main" val="195873364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39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DB3601-C7D0-4D8A-B37F-92915C18B46B}"/>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Course-Related Prompts</a:t>
            </a:r>
          </a:p>
        </p:txBody>
      </p:sp>
      <p:graphicFrame>
        <p:nvGraphicFramePr>
          <p:cNvPr id="5" name="Content Placeholder 2">
            <a:extLst>
              <a:ext uri="{FF2B5EF4-FFF2-40B4-BE49-F238E27FC236}">
                <a16:creationId xmlns:a16="http://schemas.microsoft.com/office/drawing/2014/main" id="{53988237-0108-3918-E539-47E8A7A69D74}"/>
              </a:ext>
            </a:extLst>
          </p:cNvPr>
          <p:cNvGraphicFramePr>
            <a:graphicFrameLocks noGrp="1"/>
          </p:cNvGraphicFramePr>
          <p:nvPr>
            <p:ph idx="1"/>
            <p:extLst>
              <p:ext uri="{D42A27DB-BD31-4B8C-83A1-F6EECF244321}">
                <p14:modId xmlns:p14="http://schemas.microsoft.com/office/powerpoint/2010/main" val="3910495212"/>
              </p:ext>
            </p:extLst>
          </p:nvPr>
        </p:nvGraphicFramePr>
        <p:xfrm>
          <a:off x="4905052" y="409972"/>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2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DB3601-C7D0-4D8A-B37F-92915C18B46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latin typeface="Helvetica" panose="020B0604020202020204" pitchFamily="34" charset="0"/>
                <a:ea typeface="Calibri" panose="020F0502020204030204" pitchFamily="34" charset="0"/>
              </a:rPr>
              <a:t>C</a:t>
            </a:r>
            <a:r>
              <a:rPr lang="en-US" sz="4000" dirty="0">
                <a:solidFill>
                  <a:srgbClr val="FFFFFF"/>
                </a:solidFill>
                <a:effectLst/>
                <a:latin typeface="Helvetica" panose="020B0604020202020204" pitchFamily="34" charset="0"/>
                <a:ea typeface="Calibri" panose="020F0502020204030204" pitchFamily="34" charset="0"/>
              </a:rPr>
              <a:t>ourse-Related Fun </a:t>
            </a:r>
            <a:r>
              <a:rPr lang="en-US" sz="4000" dirty="0">
                <a:solidFill>
                  <a:srgbClr val="FFFFFF"/>
                </a:solidFill>
              </a:rPr>
              <a:t>Prompts</a:t>
            </a:r>
          </a:p>
        </p:txBody>
      </p:sp>
      <p:sp>
        <p:nvSpPr>
          <p:cNvPr id="3" name="Content Placeholder 2">
            <a:extLst>
              <a:ext uri="{FF2B5EF4-FFF2-40B4-BE49-F238E27FC236}">
                <a16:creationId xmlns:a16="http://schemas.microsoft.com/office/drawing/2014/main" id="{DA54B6C5-BC27-4B09-94B6-20A03E39EEEF}"/>
              </a:ext>
            </a:extLst>
          </p:cNvPr>
          <p:cNvSpPr>
            <a:spLocks noGrp="1"/>
          </p:cNvSpPr>
          <p:nvPr>
            <p:ph idx="1"/>
          </p:nvPr>
        </p:nvSpPr>
        <p:spPr>
          <a:xfrm>
            <a:off x="4810259" y="649480"/>
            <a:ext cx="7125579" cy="5955601"/>
          </a:xfrm>
        </p:spPr>
        <p:txBody>
          <a:bodyPr anchor="ctr">
            <a:noAutofit/>
          </a:bodyPr>
          <a:lstStyle/>
          <a:p>
            <a:pPr marL="0" indent="0" defTabSz="4389438" eaLnBrk="0" hangingPunc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Self-confidence ratings </a:t>
            </a:r>
            <a:r>
              <a:rPr lang="en-US" sz="2800" dirty="0">
                <a:latin typeface="Calibri" panose="020F0502020204030204" pitchFamily="34" charset="0"/>
                <a:ea typeface="Calibri" panose="020F0502020204030204" pitchFamily="34" charset="0"/>
                <a:cs typeface="Times New Roman" panose="02020603050405020304" pitchFamily="18" charset="0"/>
              </a:rPr>
              <a:t>ranging from </a:t>
            </a:r>
            <a:r>
              <a:rPr lang="en-US" sz="2800" dirty="0">
                <a:effectLst/>
                <a:latin typeface="Calibri" panose="020F0502020204030204" pitchFamily="34" charset="0"/>
                <a:ea typeface="Calibri" panose="020F0502020204030204" pitchFamily="34" charset="0"/>
                <a:cs typeface="Times New Roman" panose="02020603050405020304" pitchFamily="18" charset="0"/>
              </a:rPr>
              <a:t>math phobic </a:t>
            </a:r>
            <a:r>
              <a:rPr lang="en-US" sz="2800" dirty="0">
                <a:latin typeface="Calibri" panose="020F0502020204030204" pitchFamily="34" charset="0"/>
                <a:ea typeface="Calibri" panose="020F0502020204030204" pitchFamily="34" charset="0"/>
                <a:cs typeface="Times New Roman" panose="02020603050405020304" pitchFamily="18" charset="0"/>
              </a:rPr>
              <a:t>t</a:t>
            </a:r>
            <a:r>
              <a:rPr lang="en-US" sz="2800" dirty="0">
                <a:effectLst/>
                <a:latin typeface="Calibri" panose="020F0502020204030204" pitchFamily="34" charset="0"/>
                <a:ea typeface="Calibri" panose="020F0502020204030204" pitchFamily="34" charset="0"/>
                <a:cs typeface="Times New Roman" panose="02020603050405020304" pitchFamily="18" charset="0"/>
              </a:rPr>
              <a:t>o</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future finance gur</a:t>
            </a:r>
            <a:r>
              <a:rPr lang="en-US" sz="2800" dirty="0">
                <a:latin typeface="Calibri" panose="020F0502020204030204" pitchFamily="34" charset="0"/>
                <a:ea typeface="Calibri" panose="020F0502020204030204" pitchFamily="34" charset="0"/>
                <a:cs typeface="Times New Roman" panose="02020603050405020304" pitchFamily="18" charset="0"/>
              </a:rPr>
              <a:t>u for the finance course.</a:t>
            </a:r>
          </a:p>
          <a:p>
            <a:pPr marL="0" indent="0" defTabSz="4389438" eaLnBrk="0" hangingPunct="0">
              <a:buNone/>
            </a:pPr>
            <a:r>
              <a:rPr lang="en-US" sz="2400" dirty="0">
                <a:latin typeface="Calibri" panose="020F0502020204030204" pitchFamily="34" charset="0"/>
                <a:ea typeface="Calibri" panose="020F0502020204030204" pitchFamily="34" charset="0"/>
                <a:cs typeface="Times New Roman" panose="02020603050405020304" pitchFamily="18" charset="0"/>
              </a:rPr>
              <a:t>Rationale:  Faculty insights and support.</a:t>
            </a:r>
          </a:p>
          <a:p>
            <a:pPr marL="0" indent="0" defTabSz="4389438" eaLnBrk="0" hangingPunct="0">
              <a:buNone/>
            </a:pPr>
            <a:r>
              <a:rPr lang="en-US" sz="2400" i="1" dirty="0">
                <a:latin typeface="Calibri" panose="020F0502020204030204" pitchFamily="34" charset="0"/>
                <a:ea typeface="Calibri" panose="020F0502020204030204" pitchFamily="34" charset="0"/>
                <a:cs typeface="Times New Roman" panose="02020603050405020304" pitchFamily="18" charset="0"/>
              </a:rPr>
              <a:t>We heard during advising sessions for an upcoming semester’s finance course that there was considerable concern about the math and finance components. The benefit was a more proactive awareness for faculty regarding presentation of topics and to offer help and encouragement. </a:t>
            </a:r>
          </a:p>
          <a:p>
            <a:pPr marL="0" indent="0" defTabSz="4389438" eaLnBrk="0" hangingPunct="0">
              <a:buNone/>
            </a:pPr>
            <a:r>
              <a:rPr lang="en-US" sz="2800" b="1" i="1" dirty="0"/>
              <a:t>Please share a course-related fun prompt that you use with the group! </a:t>
            </a:r>
          </a:p>
          <a:p>
            <a:pPr marL="0" indent="0" defTabSz="4389438" eaLnBrk="0" hangingPunct="0">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000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DB3601-C7D0-4D8A-B37F-92915C18B46B}"/>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Just Plain Fun Prompts</a:t>
            </a:r>
          </a:p>
        </p:txBody>
      </p:sp>
      <p:graphicFrame>
        <p:nvGraphicFramePr>
          <p:cNvPr id="5" name="Content Placeholder 2">
            <a:extLst>
              <a:ext uri="{FF2B5EF4-FFF2-40B4-BE49-F238E27FC236}">
                <a16:creationId xmlns:a16="http://schemas.microsoft.com/office/drawing/2014/main" id="{17BE107E-F7C0-5FC6-130B-CEDC4149D55C}"/>
              </a:ext>
            </a:extLst>
          </p:cNvPr>
          <p:cNvGraphicFramePr>
            <a:graphicFrameLocks noGrp="1"/>
          </p:cNvGraphicFramePr>
          <p:nvPr>
            <p:ph idx="1"/>
            <p:extLst>
              <p:ext uri="{D42A27DB-BD31-4B8C-83A1-F6EECF244321}">
                <p14:modId xmlns:p14="http://schemas.microsoft.com/office/powerpoint/2010/main" val="2450380372"/>
              </p:ext>
            </p:extLst>
          </p:nvPr>
        </p:nvGraphicFramePr>
        <p:xfrm>
          <a:off x="4498288" y="316619"/>
          <a:ext cx="7311759" cy="5130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A110D02A-0B19-472E-880A-F9518F6E6A81}"/>
              </a:ext>
            </a:extLst>
          </p:cNvPr>
          <p:cNvSpPr txBox="1"/>
          <p:nvPr/>
        </p:nvSpPr>
        <p:spPr>
          <a:xfrm>
            <a:off x="4517925" y="5967959"/>
            <a:ext cx="7388730" cy="461665"/>
          </a:xfrm>
          <a:prstGeom prst="rect">
            <a:avLst/>
          </a:prstGeom>
          <a:noFill/>
        </p:spPr>
        <p:txBody>
          <a:bodyPr wrap="square">
            <a:spAutoFit/>
          </a:bodyPr>
          <a:lstStyle/>
          <a:p>
            <a:pPr lvl="0"/>
            <a:r>
              <a:rPr lang="en-US" sz="2400" b="1" i="1" dirty="0"/>
              <a:t>Please share a fun prompt that you use with the group! </a:t>
            </a:r>
          </a:p>
        </p:txBody>
      </p:sp>
    </p:spTree>
    <p:extLst>
      <p:ext uri="{BB962C8B-B14F-4D97-AF65-F5344CB8AC3E}">
        <p14:creationId xmlns:p14="http://schemas.microsoft.com/office/powerpoint/2010/main" val="2346229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16" y="4433960"/>
            <a:ext cx="11673190" cy="1072735"/>
          </a:xfrm>
        </p:spPr>
        <p:txBody>
          <a:bodyPr/>
          <a:lstStyle/>
          <a:p>
            <a:pPr algn="ctr"/>
            <a:r>
              <a:rPr lang="en-US" dirty="0"/>
              <a:t>But Does it Work?</a:t>
            </a:r>
            <a:br>
              <a:rPr lang="en-US" dirty="0"/>
            </a:br>
            <a:br>
              <a:rPr lang="en-US" dirty="0"/>
            </a:br>
            <a:r>
              <a:rPr lang="en-US" sz="3600" dirty="0"/>
              <a:t>Pilot survey</a:t>
            </a:r>
          </a:p>
        </p:txBody>
      </p:sp>
    </p:spTree>
    <p:extLst>
      <p:ext uri="{BB962C8B-B14F-4D97-AF65-F5344CB8AC3E}">
        <p14:creationId xmlns:p14="http://schemas.microsoft.com/office/powerpoint/2010/main" val="112024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518E-9CB4-43EB-9733-B2CF9279DC78}"/>
              </a:ext>
            </a:extLst>
          </p:cNvPr>
          <p:cNvSpPr>
            <a:spLocks noGrp="1"/>
          </p:cNvSpPr>
          <p:nvPr>
            <p:ph type="title"/>
          </p:nvPr>
        </p:nvSpPr>
        <p:spPr>
          <a:xfrm>
            <a:off x="400455" y="368450"/>
            <a:ext cx="8226287" cy="1325563"/>
          </a:xfrm>
        </p:spPr>
        <p:txBody>
          <a:bodyPr/>
          <a:lstStyle/>
          <a:p>
            <a:r>
              <a:rPr lang="en-US" dirty="0"/>
              <a:t>Methods</a:t>
            </a:r>
          </a:p>
        </p:txBody>
      </p:sp>
      <p:graphicFrame>
        <p:nvGraphicFramePr>
          <p:cNvPr id="5" name="Content Placeholder 2">
            <a:extLst>
              <a:ext uri="{FF2B5EF4-FFF2-40B4-BE49-F238E27FC236}">
                <a16:creationId xmlns:a16="http://schemas.microsoft.com/office/drawing/2014/main" id="{EE731824-C0E5-A6CE-C6BA-A65613DFDCCC}"/>
              </a:ext>
            </a:extLst>
          </p:cNvPr>
          <p:cNvGraphicFramePr>
            <a:graphicFrameLocks noGrp="1"/>
          </p:cNvGraphicFramePr>
          <p:nvPr>
            <p:ph idx="1"/>
            <p:extLst>
              <p:ext uri="{D42A27DB-BD31-4B8C-83A1-F6EECF244321}">
                <p14:modId xmlns:p14="http://schemas.microsoft.com/office/powerpoint/2010/main" val="2250910763"/>
              </p:ext>
            </p:extLst>
          </p:nvPr>
        </p:nvGraphicFramePr>
        <p:xfrm>
          <a:off x="400455" y="1475430"/>
          <a:ext cx="114770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65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3BEA8A-E657-4884-8BBE-EE2FC89B764A}"/>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Learning Objectives </a:t>
            </a:r>
          </a:p>
        </p:txBody>
      </p:sp>
      <p:graphicFrame>
        <p:nvGraphicFramePr>
          <p:cNvPr id="23" name="Content Placeholder 2">
            <a:extLst>
              <a:ext uri="{FF2B5EF4-FFF2-40B4-BE49-F238E27FC236}">
                <a16:creationId xmlns:a16="http://schemas.microsoft.com/office/drawing/2014/main" id="{9B77D79E-7EE3-4A27-EC4F-A27AEE6EF7B8}"/>
              </a:ext>
            </a:extLst>
          </p:cNvPr>
          <p:cNvGraphicFramePr>
            <a:graphicFrameLocks noGrp="1"/>
          </p:cNvGraphicFramePr>
          <p:nvPr>
            <p:ph idx="1"/>
            <p:extLst>
              <p:ext uri="{D42A27DB-BD31-4B8C-83A1-F6EECF244321}">
                <p14:modId xmlns:p14="http://schemas.microsoft.com/office/powerpoint/2010/main" val="32743413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53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A1A028-5442-44AC-A7A2-D59F1F71485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Methods (continued) </a:t>
            </a:r>
          </a:p>
        </p:txBody>
      </p:sp>
      <p:sp>
        <p:nvSpPr>
          <p:cNvPr id="3" name="Content Placeholder 2">
            <a:extLst>
              <a:ext uri="{FF2B5EF4-FFF2-40B4-BE49-F238E27FC236}">
                <a16:creationId xmlns:a16="http://schemas.microsoft.com/office/drawing/2014/main" id="{DF0E1295-55C5-4E94-9298-E8DD935D5F87}"/>
              </a:ext>
            </a:extLst>
          </p:cNvPr>
          <p:cNvSpPr>
            <a:spLocks noGrp="1"/>
          </p:cNvSpPr>
          <p:nvPr>
            <p:ph idx="1"/>
          </p:nvPr>
        </p:nvSpPr>
        <p:spPr>
          <a:xfrm>
            <a:off x="4581727" y="649480"/>
            <a:ext cx="3615776" cy="5546047"/>
          </a:xfrm>
        </p:spPr>
        <p:txBody>
          <a:bodyPr anchor="ctr">
            <a:normAutofit/>
          </a:bodyPr>
          <a:lstStyle/>
          <a:p>
            <a:pPr marL="0" indent="0">
              <a:buNone/>
            </a:pPr>
            <a:r>
              <a:rPr lang="en-US" sz="2800" dirty="0"/>
              <a:t>One section focused on perceptions regarding instructional techniques (i.e., synchronous sessions, group projects, discussions, peer review of projects and assignments, introductions) and feeling a part of the learning community.  </a:t>
            </a:r>
          </a:p>
          <a:p>
            <a:pPr marL="0" indent="0">
              <a:buNone/>
            </a:pPr>
            <a:endParaRPr lang="en-US" sz="2000" dirty="0"/>
          </a:p>
        </p:txBody>
      </p:sp>
      <p:pic>
        <p:nvPicPr>
          <p:cNvPr id="7" name="Graphic 6" descr="Onboarding">
            <a:extLst>
              <a:ext uri="{FF2B5EF4-FFF2-40B4-BE49-F238E27FC236}">
                <a16:creationId xmlns:a16="http://schemas.microsoft.com/office/drawing/2014/main" id="{80B77093-FBFA-14D5-5432-D685E2D2C8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124599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64AB0-B2E7-4DE8-B50E-76D1A40AD418}"/>
              </a:ext>
            </a:extLst>
          </p:cNvPr>
          <p:cNvSpPr>
            <a:spLocks noGrp="1"/>
          </p:cNvSpPr>
          <p:nvPr>
            <p:ph type="title"/>
          </p:nvPr>
        </p:nvSpPr>
        <p:spPr>
          <a:xfrm>
            <a:off x="162128" y="0"/>
            <a:ext cx="10515600" cy="1325563"/>
          </a:xfrm>
        </p:spPr>
        <p:txBody>
          <a:bodyPr/>
          <a:lstStyle/>
          <a:p>
            <a:r>
              <a:rPr lang="en-US" dirty="0"/>
              <a:t>Results </a:t>
            </a:r>
          </a:p>
        </p:txBody>
      </p:sp>
      <p:graphicFrame>
        <p:nvGraphicFramePr>
          <p:cNvPr id="6" name="Table 5">
            <a:extLst>
              <a:ext uri="{FF2B5EF4-FFF2-40B4-BE49-F238E27FC236}">
                <a16:creationId xmlns:a16="http://schemas.microsoft.com/office/drawing/2014/main" id="{2471113F-91AB-4E9B-9669-65B82AEB20D2}"/>
              </a:ext>
            </a:extLst>
          </p:cNvPr>
          <p:cNvGraphicFramePr>
            <a:graphicFrameLocks noGrp="1"/>
          </p:cNvGraphicFramePr>
          <p:nvPr>
            <p:extLst>
              <p:ext uri="{D42A27DB-BD31-4B8C-83A1-F6EECF244321}">
                <p14:modId xmlns:p14="http://schemas.microsoft.com/office/powerpoint/2010/main" val="1958841430"/>
              </p:ext>
            </p:extLst>
          </p:nvPr>
        </p:nvGraphicFramePr>
        <p:xfrm>
          <a:off x="673099" y="934864"/>
          <a:ext cx="10413999" cy="4988272"/>
        </p:xfrm>
        <a:graphic>
          <a:graphicData uri="http://schemas.openxmlformats.org/drawingml/2006/table">
            <a:tbl>
              <a:tblPr firstRow="1" firstCol="1" bandRow="1">
                <a:tableStyleId>{5C22544A-7EE6-4342-B048-85BDC9FD1C3A}</a:tableStyleId>
              </a:tblPr>
              <a:tblGrid>
                <a:gridCol w="2554354">
                  <a:extLst>
                    <a:ext uri="{9D8B030D-6E8A-4147-A177-3AD203B41FA5}">
                      <a16:colId xmlns:a16="http://schemas.microsoft.com/office/drawing/2014/main" val="3658779247"/>
                    </a:ext>
                  </a:extLst>
                </a:gridCol>
                <a:gridCol w="1670796">
                  <a:extLst>
                    <a:ext uri="{9D8B030D-6E8A-4147-A177-3AD203B41FA5}">
                      <a16:colId xmlns:a16="http://schemas.microsoft.com/office/drawing/2014/main" val="1340626774"/>
                    </a:ext>
                  </a:extLst>
                </a:gridCol>
                <a:gridCol w="1732010">
                  <a:extLst>
                    <a:ext uri="{9D8B030D-6E8A-4147-A177-3AD203B41FA5}">
                      <a16:colId xmlns:a16="http://schemas.microsoft.com/office/drawing/2014/main" val="4285055584"/>
                    </a:ext>
                  </a:extLst>
                </a:gridCol>
                <a:gridCol w="1444420">
                  <a:extLst>
                    <a:ext uri="{9D8B030D-6E8A-4147-A177-3AD203B41FA5}">
                      <a16:colId xmlns:a16="http://schemas.microsoft.com/office/drawing/2014/main" val="3075037480"/>
                    </a:ext>
                  </a:extLst>
                </a:gridCol>
                <a:gridCol w="1301202">
                  <a:extLst>
                    <a:ext uri="{9D8B030D-6E8A-4147-A177-3AD203B41FA5}">
                      <a16:colId xmlns:a16="http://schemas.microsoft.com/office/drawing/2014/main" val="977795535"/>
                    </a:ext>
                  </a:extLst>
                </a:gridCol>
                <a:gridCol w="1711217">
                  <a:extLst>
                    <a:ext uri="{9D8B030D-6E8A-4147-A177-3AD203B41FA5}">
                      <a16:colId xmlns:a16="http://schemas.microsoft.com/office/drawing/2014/main" val="1690705503"/>
                    </a:ext>
                  </a:extLst>
                </a:gridCol>
              </a:tblGrid>
              <a:tr h="949818">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Strongly disagree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Disagree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Neutral</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Agree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Strongly </a:t>
                      </a:r>
                    </a:p>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agree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extLst>
                  <a:ext uri="{0D108BD9-81ED-4DB2-BD59-A6C34878D82A}">
                    <a16:rowId xmlns:a16="http://schemas.microsoft.com/office/drawing/2014/main" val="3250116496"/>
                  </a:ext>
                </a:extLst>
              </a:tr>
              <a:tr h="2577289">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Course introductions help me feel connected to my instructors and course colleagues</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8.3%</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8.3%</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33.3%</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50%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extLst>
                  <a:ext uri="{0D108BD9-81ED-4DB2-BD59-A6C34878D82A}">
                    <a16:rowId xmlns:a16="http://schemas.microsoft.com/office/drawing/2014/main" val="1932291722"/>
                  </a:ext>
                </a:extLst>
              </a:tr>
              <a:tr h="1461165">
                <a:tc>
                  <a:txBody>
                    <a:bodyPr/>
                    <a:lstStyle/>
                    <a:p>
                      <a:pPr marL="0" marR="0">
                        <a:lnSpc>
                          <a:spcPct val="107000"/>
                        </a:lnSpc>
                        <a:spcBef>
                          <a:spcPts val="0"/>
                        </a:spcBef>
                        <a:spcAft>
                          <a:spcPts val="0"/>
                        </a:spcAft>
                      </a:pPr>
                      <a:r>
                        <a:rPr lang="en-US" sz="2200" dirty="0">
                          <a:effectLst/>
                          <a:latin typeface="Arial" panose="020B0604020202020204" pitchFamily="34" charset="0"/>
                          <a:cs typeface="Arial" panose="020B0604020202020204" pitchFamily="34" charset="0"/>
                        </a:rPr>
                        <a:t>I feel a part of the learning community in my program</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16.6%</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41.7%</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tc>
                  <a:txBody>
                    <a:bodyPr/>
                    <a:lstStyle/>
                    <a:p>
                      <a:pPr marL="0" marR="0" algn="ctr">
                        <a:lnSpc>
                          <a:spcPct val="107000"/>
                        </a:lnSpc>
                        <a:spcBef>
                          <a:spcPts val="0"/>
                        </a:spcBef>
                        <a:spcAft>
                          <a:spcPts val="0"/>
                        </a:spcAft>
                      </a:pPr>
                      <a:r>
                        <a:rPr lang="en-US" sz="2200" b="1" dirty="0">
                          <a:effectLst/>
                          <a:latin typeface="Arial" panose="020B0604020202020204" pitchFamily="34" charset="0"/>
                          <a:cs typeface="Arial" panose="020B0604020202020204" pitchFamily="34" charset="0"/>
                        </a:rPr>
                        <a:t>41.7%</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9118" marR="39118" marT="0" marB="0"/>
                </a:tc>
                <a:extLst>
                  <a:ext uri="{0D108BD9-81ED-4DB2-BD59-A6C34878D82A}">
                    <a16:rowId xmlns:a16="http://schemas.microsoft.com/office/drawing/2014/main" val="488296557"/>
                  </a:ext>
                </a:extLst>
              </a:tr>
            </a:tbl>
          </a:graphicData>
        </a:graphic>
      </p:graphicFrame>
    </p:spTree>
    <p:extLst>
      <p:ext uri="{BB962C8B-B14F-4D97-AF65-F5344CB8AC3E}">
        <p14:creationId xmlns:p14="http://schemas.microsoft.com/office/powerpoint/2010/main" val="165308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F4518E-9CB4-43EB-9733-B2CF9279DC78}"/>
              </a:ext>
            </a:extLst>
          </p:cNvPr>
          <p:cNvSpPr>
            <a:spLocks noGrp="1"/>
          </p:cNvSpPr>
          <p:nvPr>
            <p:ph type="title"/>
          </p:nvPr>
        </p:nvSpPr>
        <p:spPr>
          <a:xfrm>
            <a:off x="466722" y="586855"/>
            <a:ext cx="3201366" cy="3387497"/>
          </a:xfrm>
        </p:spPr>
        <p:txBody>
          <a:bodyPr anchor="b">
            <a:normAutofit/>
          </a:bodyPr>
          <a:lstStyle/>
          <a:p>
            <a:pPr algn="r"/>
            <a:r>
              <a:rPr lang="en-US" sz="3400" b="1" i="0" dirty="0">
                <a:solidFill>
                  <a:srgbClr val="FFFFFF"/>
                </a:solidFill>
                <a:effectLst/>
                <a:latin typeface="Calibri" panose="020F0502020204030204" pitchFamily="34" charset="0"/>
              </a:rPr>
              <a:t>Follow Up: What is the best introductory question an instructor</a:t>
            </a:r>
            <a:r>
              <a:rPr lang="en-US" sz="3400" dirty="0">
                <a:solidFill>
                  <a:srgbClr val="FFFFFF"/>
                </a:solidFill>
                <a:latin typeface="Calibri" panose="020F0502020204030204" pitchFamily="34" charset="0"/>
              </a:rPr>
              <a:t> </a:t>
            </a:r>
            <a:r>
              <a:rPr lang="en-US" sz="3400" b="1" i="0" dirty="0">
                <a:solidFill>
                  <a:srgbClr val="FFFFFF"/>
                </a:solidFill>
                <a:effectLst/>
                <a:latin typeface="Calibri" panose="020F0502020204030204" pitchFamily="34" charset="0"/>
              </a:rPr>
              <a:t>has ever asked and why?</a:t>
            </a:r>
          </a:p>
        </p:txBody>
      </p:sp>
      <p:sp>
        <p:nvSpPr>
          <p:cNvPr id="3" name="Content Placeholder 2">
            <a:extLst>
              <a:ext uri="{FF2B5EF4-FFF2-40B4-BE49-F238E27FC236}">
                <a16:creationId xmlns:a16="http://schemas.microsoft.com/office/drawing/2014/main" id="{EFF06E2C-C605-441F-B65A-F1BA449BC223}"/>
              </a:ext>
            </a:extLst>
          </p:cNvPr>
          <p:cNvSpPr>
            <a:spLocks noGrp="1"/>
          </p:cNvSpPr>
          <p:nvPr>
            <p:ph idx="1"/>
          </p:nvPr>
        </p:nvSpPr>
        <p:spPr>
          <a:xfrm>
            <a:off x="4581727" y="649480"/>
            <a:ext cx="3025303" cy="5546047"/>
          </a:xfrm>
        </p:spPr>
        <p:txBody>
          <a:bodyPr anchor="ctr">
            <a:normAutofit fontScale="92500" lnSpcReduction="20000"/>
          </a:bodyPr>
          <a:lstStyle/>
          <a:p>
            <a:pPr marL="0" indent="0">
              <a:lnSpc>
                <a:spcPct val="104000"/>
              </a:lnSpc>
              <a:buNone/>
            </a:pPr>
            <a:endParaRPr lang="en-US" sz="1900" dirty="0">
              <a:latin typeface="Calibri Light" panose="020F0302020204030204" pitchFamily="34" charset="0"/>
              <a:cs typeface="Calibri Light" panose="020F0302020204030204" pitchFamily="34" charset="0"/>
            </a:endParaRPr>
          </a:p>
          <a:p>
            <a:pPr marL="0" marR="0" indent="0">
              <a:lnSpc>
                <a:spcPct val="104000"/>
              </a:lnSpc>
              <a:spcBef>
                <a:spcPts val="0"/>
              </a:spcBef>
              <a:spcAft>
                <a:spcPts val="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What’s your family holiday tradition? -  </a:t>
            </a:r>
            <a:r>
              <a:rPr lang="en-US" sz="1900" i="1" dirty="0">
                <a:effectLst/>
                <a:latin typeface="Arial" panose="020B0604020202020204" pitchFamily="34" charset="0"/>
                <a:ea typeface="Times New Roman" panose="02020603050405020304" pitchFamily="18" charset="0"/>
                <a:cs typeface="Arial" panose="020B0604020202020204" pitchFamily="34" charset="0"/>
              </a:rPr>
              <a:t>It made the class more personal.</a:t>
            </a:r>
          </a:p>
          <a:p>
            <a:pPr marL="0" marR="0" indent="0">
              <a:lnSpc>
                <a:spcPct val="104000"/>
              </a:lnSpc>
              <a:spcBef>
                <a:spcPts val="0"/>
              </a:spcBef>
              <a:spcAft>
                <a:spcPts val="0"/>
              </a:spcAft>
              <a:buNone/>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4000"/>
              </a:lnSpc>
              <a:spcBef>
                <a:spcPts val="0"/>
              </a:spcBef>
              <a:spcAft>
                <a:spcPts val="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What would you bring to a potluck? - </a:t>
            </a:r>
          </a:p>
          <a:p>
            <a:pPr marL="0" marR="0" indent="0">
              <a:lnSpc>
                <a:spcPct val="104000"/>
              </a:lnSpc>
              <a:spcBef>
                <a:spcPts val="0"/>
              </a:spcBef>
              <a:spcAft>
                <a:spcPts val="0"/>
              </a:spcAft>
              <a:buNone/>
            </a:pPr>
            <a:r>
              <a:rPr lang="en-US" sz="1900" i="1" dirty="0">
                <a:effectLst/>
                <a:latin typeface="Arial" panose="020B0604020202020204" pitchFamily="34" charset="0"/>
                <a:ea typeface="Times New Roman" panose="02020603050405020304" pitchFamily="18" charset="0"/>
                <a:cs typeface="Arial" panose="020B0604020202020204" pitchFamily="34" charset="0"/>
              </a:rPr>
              <a:t>The question and answers made me relax and feel more connected.</a:t>
            </a: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4000"/>
              </a:lnSpc>
              <a:spcBef>
                <a:spcPts val="0"/>
              </a:spcBef>
              <a:spcAft>
                <a:spcPts val="0"/>
              </a:spcAft>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4000"/>
              </a:lnSpc>
              <a:spcBef>
                <a:spcPts val="0"/>
              </a:spcBef>
              <a:spcAft>
                <a:spcPts val="0"/>
              </a:spcAft>
              <a:buNone/>
            </a:pPr>
            <a:r>
              <a:rPr lang="en-US" sz="1900" dirty="0">
                <a:effectLst/>
                <a:latin typeface="Arial" panose="020B0604020202020204" pitchFamily="34" charset="0"/>
                <a:ea typeface="Times New Roman" panose="02020603050405020304" pitchFamily="18" charset="0"/>
                <a:cs typeface="Arial" panose="020B0604020202020204" pitchFamily="34" charset="0"/>
              </a:rPr>
              <a:t>Are you a dog or cat person? - </a:t>
            </a:r>
            <a:r>
              <a:rPr lang="en-US" sz="1900" i="1" dirty="0">
                <a:effectLst/>
                <a:latin typeface="Arial" panose="020B0604020202020204" pitchFamily="34" charset="0"/>
                <a:ea typeface="Times New Roman" panose="02020603050405020304" pitchFamily="18" charset="0"/>
                <a:cs typeface="Arial" panose="020B0604020202020204" pitchFamily="34" charset="0"/>
              </a:rPr>
              <a:t>It gave me a connection with peers, and I liked hearing the stories of other people’s pets.</a:t>
            </a:r>
          </a:p>
          <a:p>
            <a:pPr marL="0" marR="0" indent="0">
              <a:lnSpc>
                <a:spcPct val="104000"/>
              </a:lnSpc>
              <a:spcBef>
                <a:spcPts val="0"/>
              </a:spcBef>
              <a:spcAft>
                <a:spcPts val="0"/>
              </a:spcAft>
              <a:buNone/>
            </a:pPr>
            <a:endParaRPr lang="en-US" sz="19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4000"/>
              </a:lnSpc>
            </a:pPr>
            <a:r>
              <a:rPr lang="en-US" sz="2600" b="1" i="1" dirty="0"/>
              <a:t>Do you have any prompts to share with our group?</a:t>
            </a:r>
          </a:p>
          <a:p>
            <a:pPr marL="0" indent="0">
              <a:lnSpc>
                <a:spcPct val="104000"/>
              </a:lnSpc>
              <a:buNone/>
            </a:pPr>
            <a:endParaRPr lang="en-US" sz="1900" dirty="0">
              <a:latin typeface="Calibri Light" panose="020F0302020204030204" pitchFamily="34" charset="0"/>
              <a:cs typeface="Calibri Light" panose="020F0302020204030204" pitchFamily="34" charset="0"/>
            </a:endParaRPr>
          </a:p>
          <a:p>
            <a:pPr marL="0" indent="0">
              <a:lnSpc>
                <a:spcPct val="104000"/>
              </a:lnSpc>
              <a:buNone/>
            </a:pPr>
            <a:endParaRPr lang="en-US" sz="1900" dirty="0"/>
          </a:p>
        </p:txBody>
      </p:sp>
      <p:pic>
        <p:nvPicPr>
          <p:cNvPr id="5" name="Picture 4" descr="Dog on the couch">
            <a:extLst>
              <a:ext uri="{FF2B5EF4-FFF2-40B4-BE49-F238E27FC236}">
                <a16:creationId xmlns:a16="http://schemas.microsoft.com/office/drawing/2014/main" id="{5C43E5A5-27DA-539A-6B02-2D1099C2221D}"/>
              </a:ext>
            </a:extLst>
          </p:cNvPr>
          <p:cNvPicPr>
            <a:picLocks noChangeAspect="1"/>
          </p:cNvPicPr>
          <p:nvPr/>
        </p:nvPicPr>
        <p:blipFill rotWithShape="1">
          <a:blip r:embed="rId2"/>
          <a:srcRect l="44497" r="20529"/>
          <a:stretch/>
        </p:blipFill>
        <p:spPr>
          <a:xfrm>
            <a:off x="8109502" y="10"/>
            <a:ext cx="4082498" cy="6857990"/>
          </a:xfrm>
          <a:prstGeom prst="rect">
            <a:avLst/>
          </a:prstGeom>
        </p:spPr>
      </p:pic>
    </p:spTree>
    <p:extLst>
      <p:ext uri="{BB962C8B-B14F-4D97-AF65-F5344CB8AC3E}">
        <p14:creationId xmlns:p14="http://schemas.microsoft.com/office/powerpoint/2010/main" val="3080618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F4518E-9CB4-43EB-9733-B2CF9279DC78}"/>
              </a:ext>
            </a:extLst>
          </p:cNvPr>
          <p:cNvSpPr>
            <a:spLocks noGrp="1"/>
          </p:cNvSpPr>
          <p:nvPr>
            <p:ph type="title"/>
          </p:nvPr>
        </p:nvSpPr>
        <p:spPr>
          <a:xfrm>
            <a:off x="586478" y="1683756"/>
            <a:ext cx="3115265" cy="2396359"/>
          </a:xfrm>
        </p:spPr>
        <p:txBody>
          <a:bodyPr anchor="b">
            <a:normAutofit/>
          </a:bodyPr>
          <a:lstStyle/>
          <a:p>
            <a:pPr algn="r"/>
            <a:r>
              <a:rPr lang="en-US" sz="3700" dirty="0">
                <a:solidFill>
                  <a:srgbClr val="FFFFFF"/>
                </a:solidFill>
              </a:rPr>
              <a:t>Methods – Lessons Learned for Future Surveys </a:t>
            </a:r>
          </a:p>
        </p:txBody>
      </p:sp>
      <p:graphicFrame>
        <p:nvGraphicFramePr>
          <p:cNvPr id="5" name="Content Placeholder 2">
            <a:extLst>
              <a:ext uri="{FF2B5EF4-FFF2-40B4-BE49-F238E27FC236}">
                <a16:creationId xmlns:a16="http://schemas.microsoft.com/office/drawing/2014/main" id="{4522B119-3B3F-2FD4-987F-D7365419A998}"/>
              </a:ext>
            </a:extLst>
          </p:cNvPr>
          <p:cNvGraphicFramePr>
            <a:graphicFrameLocks noGrp="1"/>
          </p:cNvGraphicFramePr>
          <p:nvPr>
            <p:ph idx="1"/>
            <p:extLst>
              <p:ext uri="{D42A27DB-BD31-4B8C-83A1-F6EECF244321}">
                <p14:modId xmlns:p14="http://schemas.microsoft.com/office/powerpoint/2010/main" val="137124583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046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E176-1061-4A6F-9B6A-650589A9DA7C}"/>
              </a:ext>
            </a:extLst>
          </p:cNvPr>
          <p:cNvSpPr>
            <a:spLocks noGrp="1"/>
          </p:cNvSpPr>
          <p:nvPr>
            <p:ph type="title"/>
          </p:nvPr>
        </p:nvSpPr>
        <p:spPr/>
        <p:txBody>
          <a:bodyPr/>
          <a:lstStyle/>
          <a:p>
            <a:r>
              <a:rPr lang="en-US" dirty="0"/>
              <a:t>Methods (Lessons Learned Timing )</a:t>
            </a:r>
          </a:p>
        </p:txBody>
      </p:sp>
      <p:sp>
        <p:nvSpPr>
          <p:cNvPr id="3" name="Content Placeholder 2">
            <a:extLst>
              <a:ext uri="{FF2B5EF4-FFF2-40B4-BE49-F238E27FC236}">
                <a16:creationId xmlns:a16="http://schemas.microsoft.com/office/drawing/2014/main" id="{55C337E0-24DE-4392-B042-1D263C8C8B7E}"/>
              </a:ext>
            </a:extLst>
          </p:cNvPr>
          <p:cNvSpPr>
            <a:spLocks noGrp="1"/>
          </p:cNvSpPr>
          <p:nvPr>
            <p:ph idx="1"/>
          </p:nvPr>
        </p:nvSpPr>
        <p:spPr/>
        <p:txBody>
          <a:bodyPr/>
          <a:lstStyle/>
          <a:p>
            <a:r>
              <a:rPr lang="en-US" sz="3200" dirty="0"/>
              <a:t>IRB internal process (allow time to complete and submit the application and receive approval) – Exempt and part of program evaluation </a:t>
            </a:r>
          </a:p>
        </p:txBody>
      </p:sp>
      <p:sp>
        <p:nvSpPr>
          <p:cNvPr id="4" name="Content Placeholder 3">
            <a:extLst>
              <a:ext uri="{FF2B5EF4-FFF2-40B4-BE49-F238E27FC236}">
                <a16:creationId xmlns:a16="http://schemas.microsoft.com/office/drawing/2014/main" id="{2AA8CC97-CFF0-480B-897B-B476AFC2A669}"/>
              </a:ext>
            </a:extLst>
          </p:cNvPr>
          <p:cNvSpPr>
            <a:spLocks noGrp="1"/>
          </p:cNvSpPr>
          <p:nvPr>
            <p:ph idx="13"/>
          </p:nvPr>
        </p:nvSpPr>
        <p:spPr/>
        <p:txBody>
          <a:bodyPr/>
          <a:lstStyle/>
          <a:p>
            <a:r>
              <a:rPr lang="en-US" sz="3200" dirty="0"/>
              <a:t>Distribution:  Who will send it to </a:t>
            </a:r>
            <a:r>
              <a:rPr lang="en-US" sz="3200" b="1" i="1" u="sng" dirty="0"/>
              <a:t>all</a:t>
            </a:r>
            <a:r>
              <a:rPr lang="en-US" sz="3200" dirty="0"/>
              <a:t> students in the program/classes?  Will this be done by your department’s office or a particular support team/person? </a:t>
            </a:r>
          </a:p>
          <a:p>
            <a:endParaRPr lang="en-US" dirty="0"/>
          </a:p>
        </p:txBody>
      </p:sp>
    </p:spTree>
    <p:extLst>
      <p:ext uri="{BB962C8B-B14F-4D97-AF65-F5344CB8AC3E}">
        <p14:creationId xmlns:p14="http://schemas.microsoft.com/office/powerpoint/2010/main" val="328650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E176-1061-4A6F-9B6A-650589A9DA7C}"/>
              </a:ext>
            </a:extLst>
          </p:cNvPr>
          <p:cNvSpPr>
            <a:spLocks noGrp="1"/>
          </p:cNvSpPr>
          <p:nvPr>
            <p:ph type="title"/>
          </p:nvPr>
        </p:nvSpPr>
        <p:spPr/>
        <p:txBody>
          <a:bodyPr/>
          <a:lstStyle/>
          <a:p>
            <a:r>
              <a:rPr lang="en-US" dirty="0"/>
              <a:t>Methods (Lessons Learned Timing )</a:t>
            </a:r>
          </a:p>
        </p:txBody>
      </p:sp>
      <p:sp>
        <p:nvSpPr>
          <p:cNvPr id="3" name="Content Placeholder 2">
            <a:extLst>
              <a:ext uri="{FF2B5EF4-FFF2-40B4-BE49-F238E27FC236}">
                <a16:creationId xmlns:a16="http://schemas.microsoft.com/office/drawing/2014/main" id="{55C337E0-24DE-4392-B042-1D263C8C8B7E}"/>
              </a:ext>
            </a:extLst>
          </p:cNvPr>
          <p:cNvSpPr>
            <a:spLocks noGrp="1"/>
          </p:cNvSpPr>
          <p:nvPr>
            <p:ph idx="1"/>
          </p:nvPr>
        </p:nvSpPr>
        <p:spPr/>
        <p:txBody>
          <a:bodyPr/>
          <a:lstStyle/>
          <a:p>
            <a:r>
              <a:rPr lang="en-US" sz="3200" dirty="0"/>
              <a:t>Reminders are important  to increase participation</a:t>
            </a:r>
          </a:p>
          <a:p>
            <a:r>
              <a:rPr lang="en-US" sz="3200" dirty="0"/>
              <a:t>Ask faculty to reiterate participation </a:t>
            </a:r>
          </a:p>
        </p:txBody>
      </p:sp>
      <p:sp>
        <p:nvSpPr>
          <p:cNvPr id="4" name="Content Placeholder 3">
            <a:extLst>
              <a:ext uri="{FF2B5EF4-FFF2-40B4-BE49-F238E27FC236}">
                <a16:creationId xmlns:a16="http://schemas.microsoft.com/office/drawing/2014/main" id="{2AA8CC97-CFF0-480B-897B-B476AFC2A669}"/>
              </a:ext>
            </a:extLst>
          </p:cNvPr>
          <p:cNvSpPr>
            <a:spLocks noGrp="1"/>
          </p:cNvSpPr>
          <p:nvPr>
            <p:ph idx="13"/>
          </p:nvPr>
        </p:nvSpPr>
        <p:spPr/>
        <p:txBody>
          <a:bodyPr/>
          <a:lstStyle/>
          <a:p>
            <a:r>
              <a:rPr lang="en-US" sz="3200" dirty="0"/>
              <a:t>Who will send reminders to </a:t>
            </a:r>
            <a:r>
              <a:rPr lang="en-US" sz="3200" b="1" i="1" u="sng" dirty="0"/>
              <a:t>all</a:t>
            </a:r>
            <a:r>
              <a:rPr lang="en-US" sz="3200" dirty="0"/>
              <a:t> students in the program/classes?  Will this be done by your department’s office or a particular support team/person? </a:t>
            </a:r>
          </a:p>
          <a:p>
            <a:endParaRPr lang="en-US" dirty="0"/>
          </a:p>
        </p:txBody>
      </p:sp>
    </p:spTree>
    <p:extLst>
      <p:ext uri="{BB962C8B-B14F-4D97-AF65-F5344CB8AC3E}">
        <p14:creationId xmlns:p14="http://schemas.microsoft.com/office/powerpoint/2010/main" val="284590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646D-F328-4EFC-BC13-4AA671D55F64}"/>
              </a:ext>
            </a:extLst>
          </p:cNvPr>
          <p:cNvSpPr>
            <a:spLocks noGrp="1"/>
          </p:cNvSpPr>
          <p:nvPr>
            <p:ph type="title"/>
          </p:nvPr>
        </p:nvSpPr>
        <p:spPr/>
        <p:txBody>
          <a:bodyPr/>
          <a:lstStyle/>
          <a:p>
            <a:r>
              <a:rPr lang="en-US" dirty="0"/>
              <a:t>Encouragement : Our message</a:t>
            </a:r>
          </a:p>
        </p:txBody>
      </p:sp>
      <p:sp>
        <p:nvSpPr>
          <p:cNvPr id="3" name="Content Placeholder 2">
            <a:extLst>
              <a:ext uri="{FF2B5EF4-FFF2-40B4-BE49-F238E27FC236}">
                <a16:creationId xmlns:a16="http://schemas.microsoft.com/office/drawing/2014/main" id="{8191A283-F854-4B4C-947E-962D4100C454}"/>
              </a:ext>
            </a:extLst>
          </p:cNvPr>
          <p:cNvSpPr>
            <a:spLocks noGrp="1"/>
          </p:cNvSpPr>
          <p:nvPr>
            <p:ph idx="1"/>
          </p:nvPr>
        </p:nvSpPr>
        <p:spPr>
          <a:xfrm>
            <a:off x="838199" y="1825625"/>
            <a:ext cx="4969213" cy="4351338"/>
          </a:xfrm>
        </p:spPr>
        <p:txBody>
          <a:bodyPr/>
          <a:lstStyle/>
          <a:p>
            <a:pPr marL="0" indent="0">
              <a:buNone/>
            </a:pPr>
            <a:r>
              <a:rPr lang="en-US" sz="3200" dirty="0"/>
              <a:t>Survey covered: Synchronous sessions, group projects, discussions, peer review of projects and assignments, introductions) and feeling a part of the learning community</a:t>
            </a:r>
          </a:p>
        </p:txBody>
      </p:sp>
      <p:sp>
        <p:nvSpPr>
          <p:cNvPr id="4" name="Content Placeholder 3">
            <a:extLst>
              <a:ext uri="{FF2B5EF4-FFF2-40B4-BE49-F238E27FC236}">
                <a16:creationId xmlns:a16="http://schemas.microsoft.com/office/drawing/2014/main" id="{F10C4963-5E0E-4B55-BD18-20BE5D01C2E0}"/>
              </a:ext>
            </a:extLst>
          </p:cNvPr>
          <p:cNvSpPr>
            <a:spLocks noGrp="1"/>
          </p:cNvSpPr>
          <p:nvPr>
            <p:ph idx="13"/>
          </p:nvPr>
        </p:nvSpPr>
        <p:spPr>
          <a:xfrm>
            <a:off x="6585626" y="1690688"/>
            <a:ext cx="4338536" cy="4351338"/>
          </a:xfrm>
        </p:spPr>
        <p:txBody>
          <a:bodyPr/>
          <a:lstStyle/>
          <a:p>
            <a:r>
              <a:rPr lang="en-US" sz="2800" dirty="0"/>
              <a:t>Research</a:t>
            </a:r>
          </a:p>
          <a:p>
            <a:r>
              <a:rPr lang="en-US" sz="2800" dirty="0"/>
              <a:t>What has had the most impact on helping you feel connected to instructors and course colleagues? Why? </a:t>
            </a:r>
          </a:p>
          <a:p>
            <a:r>
              <a:rPr lang="en-US" sz="2800" dirty="0"/>
              <a:t>Help us enhance the program</a:t>
            </a:r>
          </a:p>
          <a:p>
            <a:endParaRPr lang="en-US" sz="2800" dirty="0"/>
          </a:p>
          <a:p>
            <a:endParaRPr lang="en-US" sz="2800" dirty="0"/>
          </a:p>
          <a:p>
            <a:pPr marL="0" indent="0">
              <a:buNone/>
            </a:pPr>
            <a:endParaRPr lang="en-US" dirty="0"/>
          </a:p>
        </p:txBody>
      </p:sp>
    </p:spTree>
    <p:extLst>
      <p:ext uri="{BB962C8B-B14F-4D97-AF65-F5344CB8AC3E}">
        <p14:creationId xmlns:p14="http://schemas.microsoft.com/office/powerpoint/2010/main" val="292226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16" y="4433960"/>
            <a:ext cx="11673190" cy="1072735"/>
          </a:xfrm>
        </p:spPr>
        <p:txBody>
          <a:bodyPr/>
          <a:lstStyle/>
          <a:p>
            <a:pPr algn="ctr"/>
            <a:r>
              <a:rPr lang="en-US" dirty="0"/>
              <a:t>Conclusions </a:t>
            </a:r>
            <a:br>
              <a:rPr lang="en-US" dirty="0"/>
            </a:br>
            <a:br>
              <a:rPr lang="en-US" dirty="0"/>
            </a:br>
            <a:endParaRPr lang="en-US" sz="3600" dirty="0"/>
          </a:p>
        </p:txBody>
      </p:sp>
    </p:spTree>
    <p:extLst>
      <p:ext uri="{BB962C8B-B14F-4D97-AF65-F5344CB8AC3E}">
        <p14:creationId xmlns:p14="http://schemas.microsoft.com/office/powerpoint/2010/main" val="42986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2FF3B3-40EB-47BA-99AE-0476B0F582A9}"/>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Conclusion 1</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AB50F51D-BF3F-4BB4-A69B-37ABD98EDF65}"/>
              </a:ext>
            </a:extLst>
          </p:cNvPr>
          <p:cNvSpPr>
            <a:spLocks noGrp="1"/>
          </p:cNvSpPr>
          <p:nvPr>
            <p:ph idx="1"/>
          </p:nvPr>
        </p:nvSpPr>
        <p:spPr>
          <a:xfrm>
            <a:off x="6096000" y="820880"/>
            <a:ext cx="5257799" cy="4889350"/>
          </a:xfrm>
        </p:spPr>
        <p:txBody>
          <a:bodyPr anchor="t">
            <a:normAutofit/>
          </a:bodyPr>
          <a:lstStyle/>
          <a:p>
            <a:pPr marL="0" indent="0">
              <a:buNone/>
            </a:pPr>
            <a:r>
              <a:rPr lang="en-US" sz="3600" b="1" dirty="0"/>
              <a:t>While further investigation is needed preliminary data suggest that QM introductions offer benefit in building social presence and social capital.</a:t>
            </a:r>
            <a:endParaRPr lang="en-US" sz="3600" dirty="0"/>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68793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2FF3B3-40EB-47BA-99AE-0476B0F582A9}"/>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Conclusion 2</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AB50F51D-BF3F-4BB4-A69B-37ABD98EDF65}"/>
              </a:ext>
            </a:extLst>
          </p:cNvPr>
          <p:cNvSpPr>
            <a:spLocks noGrp="1"/>
          </p:cNvSpPr>
          <p:nvPr>
            <p:ph idx="1"/>
          </p:nvPr>
        </p:nvSpPr>
        <p:spPr>
          <a:xfrm>
            <a:off x="6096000" y="820880"/>
            <a:ext cx="5830111" cy="5764746"/>
          </a:xfrm>
        </p:spPr>
        <p:txBody>
          <a:bodyPr anchor="t">
            <a:normAutofit fontScale="92500"/>
          </a:bodyPr>
          <a:lstStyle/>
          <a:p>
            <a:pPr marL="0" indent="0">
              <a:lnSpc>
                <a:spcPct val="104000"/>
              </a:lnSpc>
              <a:buNone/>
            </a:pPr>
            <a:r>
              <a:rPr lang="en-US" sz="3600" b="1" dirty="0"/>
              <a:t>QM General Standard 1.9 Course Overview and Introduction</a:t>
            </a:r>
          </a:p>
          <a:p>
            <a:pPr marL="0" indent="0">
              <a:lnSpc>
                <a:spcPct val="104000"/>
              </a:lnSpc>
              <a:buNone/>
            </a:pPr>
            <a:r>
              <a:rPr lang="en-US" sz="3600" b="1" i="1" dirty="0"/>
              <a:t>Learners are asked to introduce themselves to the class.</a:t>
            </a:r>
          </a:p>
          <a:p>
            <a:pPr marL="0" indent="0">
              <a:lnSpc>
                <a:spcPct val="104000"/>
              </a:lnSpc>
              <a:buNone/>
            </a:pPr>
            <a:endParaRPr lang="en-US" sz="3600" b="1" dirty="0"/>
          </a:p>
          <a:p>
            <a:pPr marL="0" indent="0">
              <a:lnSpc>
                <a:spcPct val="104000"/>
              </a:lnSpc>
              <a:buNone/>
            </a:pPr>
            <a:r>
              <a:rPr lang="en-US" sz="3600" b="1" dirty="0">
                <a:effectLst>
                  <a:outerShdw blurRad="38100" dist="38100" dir="2700000" algn="tl">
                    <a:srgbClr val="000000">
                      <a:alpha val="43137"/>
                    </a:srgbClr>
                  </a:outerShdw>
                </a:effectLst>
              </a:rPr>
              <a:t>Only ONE point on the rubric but</a:t>
            </a:r>
          </a:p>
          <a:p>
            <a:pPr marL="0" indent="0">
              <a:lnSpc>
                <a:spcPct val="104000"/>
              </a:lnSpc>
              <a:buNone/>
            </a:pPr>
            <a:r>
              <a:rPr lang="en-US" sz="3600" b="1" dirty="0">
                <a:effectLst>
                  <a:outerShdw blurRad="38100" dist="38100" dir="2700000" algn="tl">
                    <a:srgbClr val="000000">
                      <a:alpha val="43137"/>
                    </a:srgbClr>
                  </a:outerShdw>
                </a:effectLst>
              </a:rPr>
              <a:t>INVALUABLE to students, faculty and organizations.</a:t>
            </a:r>
          </a:p>
          <a:p>
            <a:pPr marL="0" indent="0">
              <a:lnSpc>
                <a:spcPct val="104000"/>
              </a:lnSpc>
              <a:buNone/>
            </a:pPr>
            <a:endParaRPr lang="en-US" dirty="0"/>
          </a:p>
          <a:p>
            <a:pPr marL="0" indent="0">
              <a:lnSpc>
                <a:spcPct val="104000"/>
              </a:lnSpc>
              <a:spcBef>
                <a:spcPts val="0"/>
              </a:spcBef>
              <a:buNone/>
            </a:pPr>
            <a:r>
              <a:rPr lang="en-US" sz="1100" dirty="0"/>
              <a:t>Specific Review Standards from the QM Higher Education Rubric, Sixth Edition. https://www.qualitymatters.org/sites/default/files/PDFs/StandardsfromtheQMHigherEducationRubric.pdf</a:t>
            </a:r>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9446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6A3224-5029-4A12-B670-5789FD887C36}"/>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Our Journey</a:t>
            </a:r>
          </a:p>
        </p:txBody>
      </p:sp>
      <p:sp>
        <p:nvSpPr>
          <p:cNvPr id="3" name="Content Placeholder 2">
            <a:extLst>
              <a:ext uri="{FF2B5EF4-FFF2-40B4-BE49-F238E27FC236}">
                <a16:creationId xmlns:a16="http://schemas.microsoft.com/office/drawing/2014/main" id="{8135C360-0EB9-455B-92D0-741961F2F353}"/>
              </a:ext>
            </a:extLst>
          </p:cNvPr>
          <p:cNvSpPr>
            <a:spLocks noGrp="1"/>
          </p:cNvSpPr>
          <p:nvPr>
            <p:ph idx="1"/>
          </p:nvPr>
        </p:nvSpPr>
        <p:spPr>
          <a:xfrm>
            <a:off x="4581727" y="649480"/>
            <a:ext cx="3025303" cy="5546047"/>
          </a:xfrm>
        </p:spPr>
        <p:txBody>
          <a:bodyPr anchor="ctr">
            <a:normAutofit/>
          </a:bodyPr>
          <a:lstStyle/>
          <a:p>
            <a:pPr marL="0" indent="0">
              <a:lnSpc>
                <a:spcPct val="104000"/>
              </a:lnSpc>
              <a:buNone/>
            </a:pPr>
            <a:r>
              <a:rPr lang="en-US" sz="2000" i="1" dirty="0">
                <a:effectLst/>
                <a:latin typeface="Helvetica" panose="020B0604020202020204" pitchFamily="34" charset="0"/>
                <a:ea typeface="Calibri" panose="020F0502020204030204" pitchFamily="34" charset="0"/>
              </a:rPr>
              <a:t>A QM Connect 2019 Grapevine, Texas session featuring a motorcycle riding petite instructor/presenter who incorporated "Two Truths and a Lie" as a fun Introduction prompt became our inspiration! </a:t>
            </a:r>
          </a:p>
          <a:p>
            <a:pPr marL="0" indent="0">
              <a:lnSpc>
                <a:spcPct val="104000"/>
              </a:lnSpc>
              <a:buNone/>
            </a:pPr>
            <a:endParaRPr lang="en-US" sz="2000" dirty="0">
              <a:effectLst/>
              <a:latin typeface="Helvetica" panose="020B0604020202020204" pitchFamily="34" charset="0"/>
              <a:ea typeface="Calibri" panose="020F0502020204030204" pitchFamily="34" charset="0"/>
            </a:endParaRPr>
          </a:p>
          <a:p>
            <a:pPr marL="0" indent="0">
              <a:lnSpc>
                <a:spcPct val="104000"/>
              </a:lnSpc>
              <a:buNone/>
            </a:pPr>
            <a:r>
              <a:rPr lang="en-US" sz="2000" dirty="0">
                <a:effectLst/>
                <a:latin typeface="Helvetica" panose="020B0604020202020204" pitchFamily="34" charset="0"/>
                <a:ea typeface="Calibri" panose="020F0502020204030204" pitchFamily="34" charset="0"/>
              </a:rPr>
              <a:t>Now we use the QM mandated introduction to build and measure social presence and social capital in a cohort model. </a:t>
            </a:r>
            <a:endParaRPr lang="en-US" sz="2000" dirty="0"/>
          </a:p>
          <a:p>
            <a:pPr marL="0" indent="0">
              <a:lnSpc>
                <a:spcPct val="104000"/>
              </a:lnSpc>
              <a:buNone/>
            </a:pPr>
            <a:endParaRPr lang="en-US" sz="2000" i="1" dirty="0"/>
          </a:p>
        </p:txBody>
      </p:sp>
      <p:pic>
        <p:nvPicPr>
          <p:cNvPr id="27" name="Picture 4" descr="A close up of a motorcycle tire on a dusty dirt road">
            <a:extLst>
              <a:ext uri="{FF2B5EF4-FFF2-40B4-BE49-F238E27FC236}">
                <a16:creationId xmlns:a16="http://schemas.microsoft.com/office/drawing/2014/main" id="{70773A45-04D9-287D-E18A-E3FBCEED0A0F}"/>
              </a:ext>
            </a:extLst>
          </p:cNvPr>
          <p:cNvPicPr>
            <a:picLocks noChangeAspect="1"/>
          </p:cNvPicPr>
          <p:nvPr/>
        </p:nvPicPr>
        <p:blipFill rotWithShape="1">
          <a:blip r:embed="rId2"/>
          <a:srcRect l="19664" r="42684" b="1"/>
          <a:stretch/>
        </p:blipFill>
        <p:spPr>
          <a:xfrm>
            <a:off x="8109502" y="10"/>
            <a:ext cx="4082498" cy="6857990"/>
          </a:xfrm>
          <a:prstGeom prst="rect">
            <a:avLst/>
          </a:prstGeom>
        </p:spPr>
      </p:pic>
    </p:spTree>
    <p:extLst>
      <p:ext uri="{BB962C8B-B14F-4D97-AF65-F5344CB8AC3E}">
        <p14:creationId xmlns:p14="http://schemas.microsoft.com/office/powerpoint/2010/main" val="2308424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6F83-7A5E-490E-BD1A-3B1D059C8976}"/>
              </a:ext>
            </a:extLst>
          </p:cNvPr>
          <p:cNvSpPr>
            <a:spLocks noGrp="1"/>
          </p:cNvSpPr>
          <p:nvPr>
            <p:ph type="title"/>
          </p:nvPr>
        </p:nvSpPr>
        <p:spPr>
          <a:xfrm>
            <a:off x="137809" y="238665"/>
            <a:ext cx="8226287" cy="1325563"/>
          </a:xfrm>
        </p:spPr>
        <p:txBody>
          <a:bodyPr/>
          <a:lstStyle/>
          <a:p>
            <a:r>
              <a:rPr lang="en-US" dirty="0"/>
              <a:t>References</a:t>
            </a:r>
          </a:p>
        </p:txBody>
      </p:sp>
      <p:sp>
        <p:nvSpPr>
          <p:cNvPr id="3" name="Content Placeholder 2">
            <a:extLst>
              <a:ext uri="{FF2B5EF4-FFF2-40B4-BE49-F238E27FC236}">
                <a16:creationId xmlns:a16="http://schemas.microsoft.com/office/drawing/2014/main" id="{F74AB746-F402-47E7-9716-76DAA1728902}"/>
              </a:ext>
            </a:extLst>
          </p:cNvPr>
          <p:cNvSpPr>
            <a:spLocks noGrp="1"/>
          </p:cNvSpPr>
          <p:nvPr>
            <p:ph idx="1"/>
          </p:nvPr>
        </p:nvSpPr>
        <p:spPr>
          <a:xfrm>
            <a:off x="252920" y="1235413"/>
            <a:ext cx="11517549" cy="4680153"/>
          </a:xfrm>
        </p:spPr>
        <p:txBody>
          <a:bodyPr/>
          <a:lstStyle/>
          <a:p>
            <a:pPr marL="0" indent="0" defTabSz="4389438" eaLnBrk="0" hangingPunct="0">
              <a:lnSpc>
                <a:spcPct val="95000"/>
              </a:lnSpc>
              <a:buNone/>
            </a:pPr>
            <a:r>
              <a:rPr lang="en-US" sz="2800" b="0" i="0" dirty="0">
                <a:solidFill>
                  <a:srgbClr val="333333"/>
                </a:solidFill>
                <a:effectLst/>
                <a:latin typeface="+mn-lt"/>
              </a:rPr>
              <a:t>Delaney, L., &amp; Brown, M. (2018). To walk invisible: distance students in a dual-mode university*. </a:t>
            </a:r>
            <a:r>
              <a:rPr lang="en-US" sz="2800" b="0" i="1" dirty="0">
                <a:solidFill>
                  <a:srgbClr val="333333"/>
                </a:solidFill>
                <a:effectLst/>
                <a:latin typeface="+mn-lt"/>
              </a:rPr>
              <a:t>Distance Education</a:t>
            </a:r>
            <a:r>
              <a:rPr lang="en-US" sz="2800" b="0" i="0" dirty="0">
                <a:solidFill>
                  <a:srgbClr val="333333"/>
                </a:solidFill>
                <a:effectLst/>
                <a:latin typeface="+mn-lt"/>
              </a:rPr>
              <a:t>, </a:t>
            </a:r>
            <a:r>
              <a:rPr lang="en-US" sz="2800" b="0" i="1" dirty="0">
                <a:solidFill>
                  <a:srgbClr val="333333"/>
                </a:solidFill>
                <a:effectLst/>
                <a:latin typeface="+mn-lt"/>
              </a:rPr>
              <a:t>39</a:t>
            </a:r>
            <a:r>
              <a:rPr lang="en-US" sz="2800" b="0" i="0" dirty="0">
                <a:solidFill>
                  <a:srgbClr val="333333"/>
                </a:solidFill>
                <a:effectLst/>
                <a:latin typeface="+mn-lt"/>
              </a:rPr>
              <a:t>(2), 209–223</a:t>
            </a:r>
          </a:p>
          <a:p>
            <a:pPr marL="0" indent="0" defTabSz="4389438" eaLnBrk="0" hangingPunct="0">
              <a:lnSpc>
                <a:spcPct val="95000"/>
              </a:lnSpc>
              <a:buNone/>
            </a:pPr>
            <a:endParaRPr lang="en-US" sz="1000" b="0" i="0" dirty="0">
              <a:solidFill>
                <a:srgbClr val="333333"/>
              </a:solidFill>
              <a:effectLst/>
              <a:latin typeface="+mn-lt"/>
            </a:endParaRPr>
          </a:p>
          <a:p>
            <a:pPr marL="0" indent="0" algn="l" defTabSz="4389438" eaLnBrk="0" hangingPunct="0">
              <a:lnSpc>
                <a:spcPct val="95000"/>
              </a:lnSpc>
              <a:buNone/>
            </a:pPr>
            <a:r>
              <a:rPr lang="en-US" sz="2800" i="0" dirty="0">
                <a:solidFill>
                  <a:srgbClr val="3A3A3A"/>
                </a:solidFill>
                <a:effectLst/>
                <a:latin typeface="+mn-lt"/>
                <a:cs typeface="Calibri Light" panose="020F0302020204030204" pitchFamily="34" charset="0"/>
              </a:rPr>
              <a:t>Jensen, D., &amp; Jetten, J. (2015). Bridging and bonding interactions in higher education: Social capital and students' academic and professional identity </a:t>
            </a:r>
            <a:r>
              <a:rPr lang="en-US" sz="2800" dirty="0">
                <a:solidFill>
                  <a:srgbClr val="3A3A3A"/>
                </a:solidFill>
                <a:latin typeface="+mn-lt"/>
                <a:cs typeface="Calibri Light" panose="020F0302020204030204" pitchFamily="34" charset="0"/>
              </a:rPr>
              <a:t>formation. Frontiers in Psychology. 6,126</a:t>
            </a:r>
            <a:r>
              <a:rPr lang="en-US" sz="2800" i="0" dirty="0">
                <a:solidFill>
                  <a:srgbClr val="3A3A3A"/>
                </a:solidFill>
                <a:effectLst/>
                <a:latin typeface="+mn-lt"/>
                <a:cs typeface="Calibri Light" panose="020F0302020204030204" pitchFamily="34" charset="0"/>
              </a:rPr>
              <a:t> doi:10.3389/fpsyg.2015.00126</a:t>
            </a:r>
          </a:p>
          <a:p>
            <a:pPr marL="0" indent="0" algn="l" defTabSz="4389438" eaLnBrk="0" hangingPunct="0">
              <a:lnSpc>
                <a:spcPct val="95000"/>
              </a:lnSpc>
              <a:buNone/>
            </a:pPr>
            <a:endParaRPr lang="en-US" sz="1000" i="0" dirty="0">
              <a:solidFill>
                <a:srgbClr val="3A3A3A"/>
              </a:solidFill>
              <a:effectLst/>
              <a:latin typeface="+mn-lt"/>
              <a:cs typeface="Calibri Light" panose="020F0302020204030204" pitchFamily="34" charset="0"/>
            </a:endParaRPr>
          </a:p>
          <a:p>
            <a:pPr marL="0" indent="0" algn="l" defTabSz="4389438" eaLnBrk="0" hangingPunct="0">
              <a:lnSpc>
                <a:spcPct val="95000"/>
              </a:lnSpc>
              <a:buNone/>
            </a:pPr>
            <a:r>
              <a:rPr lang="en-US" sz="2800" dirty="0">
                <a:latin typeface="+mn-lt"/>
              </a:rPr>
              <a:t>Kim, J. (2010). Developing  an instrument to measure social presence  in distance higher education. </a:t>
            </a:r>
            <a:r>
              <a:rPr lang="en-US" sz="2800" i="1" dirty="0">
                <a:latin typeface="+mn-lt"/>
              </a:rPr>
              <a:t>British Journal of Educational Technology</a:t>
            </a:r>
            <a:r>
              <a:rPr lang="en-US" sz="2800" dirty="0">
                <a:latin typeface="+mn-lt"/>
              </a:rPr>
              <a:t>. 42(5), 763-777. doi:10.1111/j.1437-8535.2010.01107.x</a:t>
            </a:r>
          </a:p>
        </p:txBody>
      </p:sp>
    </p:spTree>
    <p:extLst>
      <p:ext uri="{BB962C8B-B14F-4D97-AF65-F5344CB8AC3E}">
        <p14:creationId xmlns:p14="http://schemas.microsoft.com/office/powerpoint/2010/main" val="136355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6F83-7A5E-490E-BD1A-3B1D059C8976}"/>
              </a:ext>
            </a:extLst>
          </p:cNvPr>
          <p:cNvSpPr>
            <a:spLocks noGrp="1"/>
          </p:cNvSpPr>
          <p:nvPr>
            <p:ph type="title"/>
          </p:nvPr>
        </p:nvSpPr>
        <p:spPr>
          <a:xfrm>
            <a:off x="137808" y="238665"/>
            <a:ext cx="11934217" cy="1325563"/>
          </a:xfrm>
        </p:spPr>
        <p:txBody>
          <a:bodyPr/>
          <a:lstStyle/>
          <a:p>
            <a:r>
              <a:rPr lang="en-US" dirty="0"/>
              <a:t>References</a:t>
            </a:r>
          </a:p>
        </p:txBody>
      </p:sp>
      <p:sp>
        <p:nvSpPr>
          <p:cNvPr id="3" name="Content Placeholder 2">
            <a:extLst>
              <a:ext uri="{FF2B5EF4-FFF2-40B4-BE49-F238E27FC236}">
                <a16:creationId xmlns:a16="http://schemas.microsoft.com/office/drawing/2014/main" id="{F74AB746-F402-47E7-9716-76DAA1728902}"/>
              </a:ext>
            </a:extLst>
          </p:cNvPr>
          <p:cNvSpPr>
            <a:spLocks noGrp="1"/>
          </p:cNvSpPr>
          <p:nvPr>
            <p:ph idx="1"/>
          </p:nvPr>
        </p:nvSpPr>
        <p:spPr>
          <a:xfrm>
            <a:off x="252920" y="1564228"/>
            <a:ext cx="11517549" cy="4351338"/>
          </a:xfrm>
        </p:spPr>
        <p:txBody>
          <a:bodyPr/>
          <a:lstStyle/>
          <a:p>
            <a:pPr marL="0" indent="0" defTabSz="4389438" eaLnBrk="0" hangingPunct="0">
              <a:lnSpc>
                <a:spcPct val="95000"/>
              </a:lnSpc>
              <a:buNone/>
            </a:pPr>
            <a:r>
              <a:rPr lang="en-US" sz="2800" dirty="0">
                <a:latin typeface="+mn-lt"/>
              </a:rPr>
              <a:t>Lowenthal, P.R., &amp; Dunlap, J.C. (2018).  Investigating students’ perceptions of  instructional strategies to establish social presence. </a:t>
            </a:r>
            <a:r>
              <a:rPr lang="en-US" sz="2800" i="1" dirty="0">
                <a:latin typeface="+mn-lt"/>
              </a:rPr>
              <a:t>Distance Education</a:t>
            </a:r>
            <a:r>
              <a:rPr lang="en-US" sz="2800" dirty="0">
                <a:latin typeface="+mn-lt"/>
              </a:rPr>
              <a:t>. 39 (3), 281-298. doi:10.1080/01587919/.2018.1476844 </a:t>
            </a:r>
          </a:p>
          <a:p>
            <a:pPr marL="0" indent="0" defTabSz="4389438" eaLnBrk="0" hangingPunct="0">
              <a:lnSpc>
                <a:spcPct val="95000"/>
              </a:lnSpc>
              <a:buNone/>
            </a:pPr>
            <a:endParaRPr lang="en-US" sz="1000" dirty="0">
              <a:latin typeface="+mn-lt"/>
            </a:endParaRPr>
          </a:p>
          <a:p>
            <a:pPr marL="0" indent="0" algn="l" defTabSz="4389438" eaLnBrk="0" hangingPunct="0">
              <a:lnSpc>
                <a:spcPct val="95000"/>
              </a:lnSpc>
              <a:buNone/>
            </a:pPr>
            <a:r>
              <a:rPr lang="en-US" sz="2800" dirty="0">
                <a:latin typeface="+mn-lt"/>
              </a:rPr>
              <a:t>McCoy, S. (2021). Relationship between the length of the course (term), collaboration, social presence, and satisfaction among RN-BSN students in a cohort-based online environment. Unpublished doctoral thesis.  </a:t>
            </a:r>
          </a:p>
          <a:p>
            <a:pPr marL="0" indent="0" algn="l" defTabSz="4389438" eaLnBrk="0" hangingPunct="0">
              <a:lnSpc>
                <a:spcPct val="95000"/>
              </a:lnSpc>
              <a:buNone/>
            </a:pPr>
            <a:endParaRPr lang="en-US" sz="1000" dirty="0">
              <a:latin typeface="+mn-lt"/>
            </a:endParaRPr>
          </a:p>
          <a:p>
            <a:pPr marL="0" indent="0" algn="l" defTabSz="4389438" eaLnBrk="0" hangingPunct="0">
              <a:lnSpc>
                <a:spcPct val="95000"/>
              </a:lnSpc>
              <a:buNone/>
            </a:pPr>
            <a:r>
              <a:rPr lang="en-US" sz="2800" i="0" dirty="0">
                <a:solidFill>
                  <a:srgbClr val="3A3A3A"/>
                </a:solidFill>
                <a:effectLst/>
                <a:latin typeface="+mn-lt"/>
              </a:rPr>
              <a:t>Nasir, M. (2020). The influence of social presence on students' satisfaction toward online course. </a:t>
            </a:r>
            <a:r>
              <a:rPr lang="en-US" sz="2800" i="1" dirty="0">
                <a:solidFill>
                  <a:srgbClr val="3A3A3A"/>
                </a:solidFill>
                <a:effectLst/>
                <a:latin typeface="+mn-lt"/>
              </a:rPr>
              <a:t>Open Praxis,</a:t>
            </a:r>
            <a:r>
              <a:rPr lang="en-US" sz="2800" i="0" dirty="0">
                <a:solidFill>
                  <a:srgbClr val="3A3A3A"/>
                </a:solidFill>
                <a:effectLst/>
                <a:latin typeface="+mn-lt"/>
              </a:rPr>
              <a:t> </a:t>
            </a:r>
            <a:r>
              <a:rPr lang="en-US" sz="2800" i="1" dirty="0">
                <a:solidFill>
                  <a:srgbClr val="3A3A3A"/>
                </a:solidFill>
                <a:effectLst/>
                <a:latin typeface="+mn-lt"/>
              </a:rPr>
              <a:t>12</a:t>
            </a:r>
            <a:r>
              <a:rPr lang="en-US" sz="2800" i="0" dirty="0">
                <a:solidFill>
                  <a:srgbClr val="3A3A3A"/>
                </a:solidFill>
                <a:effectLst/>
                <a:latin typeface="+mn-lt"/>
              </a:rPr>
              <a:t>(4), 485-493.</a:t>
            </a:r>
            <a:endParaRPr lang="en-US" sz="2800" dirty="0">
              <a:latin typeface="+mn-lt"/>
            </a:endParaRPr>
          </a:p>
        </p:txBody>
      </p:sp>
    </p:spTree>
    <p:extLst>
      <p:ext uri="{BB962C8B-B14F-4D97-AF65-F5344CB8AC3E}">
        <p14:creationId xmlns:p14="http://schemas.microsoft.com/office/powerpoint/2010/main" val="3425299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6F83-7A5E-490E-BD1A-3B1D059C8976}"/>
              </a:ext>
            </a:extLst>
          </p:cNvPr>
          <p:cNvSpPr>
            <a:spLocks noGrp="1"/>
          </p:cNvSpPr>
          <p:nvPr>
            <p:ph type="title"/>
          </p:nvPr>
        </p:nvSpPr>
        <p:spPr>
          <a:xfrm>
            <a:off x="137808" y="238665"/>
            <a:ext cx="11934217" cy="1325563"/>
          </a:xfrm>
        </p:spPr>
        <p:txBody>
          <a:bodyPr/>
          <a:lstStyle/>
          <a:p>
            <a:r>
              <a:rPr lang="en-US" dirty="0"/>
              <a:t>References and Read More on Retention </a:t>
            </a:r>
          </a:p>
        </p:txBody>
      </p:sp>
      <p:sp>
        <p:nvSpPr>
          <p:cNvPr id="3" name="Content Placeholder 2">
            <a:extLst>
              <a:ext uri="{FF2B5EF4-FFF2-40B4-BE49-F238E27FC236}">
                <a16:creationId xmlns:a16="http://schemas.microsoft.com/office/drawing/2014/main" id="{F74AB746-F402-47E7-9716-76DAA1728902}"/>
              </a:ext>
            </a:extLst>
          </p:cNvPr>
          <p:cNvSpPr>
            <a:spLocks noGrp="1"/>
          </p:cNvSpPr>
          <p:nvPr>
            <p:ph idx="1"/>
          </p:nvPr>
        </p:nvSpPr>
        <p:spPr>
          <a:xfrm>
            <a:off x="252920" y="1564228"/>
            <a:ext cx="11934217" cy="4351338"/>
          </a:xfrm>
        </p:spPr>
        <p:txBody>
          <a:bodyPr/>
          <a:lstStyle/>
          <a:p>
            <a:r>
              <a:rPr lang="en-US" sz="2000" b="0" i="0" dirty="0">
                <a:solidFill>
                  <a:srgbClr val="201F1E"/>
                </a:solidFill>
                <a:effectLst/>
                <a:latin typeface="Arial" panose="020B0604020202020204" pitchFamily="34" charset="0"/>
                <a:cs typeface="Arial" panose="020B0604020202020204" pitchFamily="34" charset="0"/>
              </a:rPr>
              <a:t>Crosling, G., Heagney, M., Thomas, L. (2009). Improving student retention in higher education, Improving teaching and learning. Australian Universities Review, vol.51, no 2. Accessed online at https://files.eric.ed.gov/fulltext/EJ864028.pdf</a:t>
            </a:r>
          </a:p>
          <a:p>
            <a:r>
              <a:rPr lang="en-US" sz="2000" b="0" i="0" dirty="0">
                <a:solidFill>
                  <a:srgbClr val="201F1E"/>
                </a:solidFill>
                <a:effectLst/>
                <a:latin typeface="Arial" panose="020B0604020202020204" pitchFamily="34" charset="0"/>
                <a:cs typeface="Arial" panose="020B0604020202020204" pitchFamily="34" charset="0"/>
              </a:rPr>
              <a:t>Ericksen, K. (2020). </a:t>
            </a:r>
            <a:r>
              <a:rPr lang="en-US" sz="2000" b="0" i="0" dirty="0">
                <a:solidFill>
                  <a:srgbClr val="54585A"/>
                </a:solidFill>
                <a:effectLst/>
                <a:latin typeface="Arial" panose="020B0604020202020204" pitchFamily="34" charset="0"/>
                <a:cs typeface="Arial" panose="020B0604020202020204" pitchFamily="34" charset="0"/>
              </a:rPr>
              <a:t>8 Overlooked Factors Affecting College Persistence and Retention. Collegis Education. Accessed online April 18, 2022,  at </a:t>
            </a:r>
            <a:r>
              <a:rPr lang="en-US" sz="2000" b="0" i="0" dirty="0">
                <a:solidFill>
                  <a:srgbClr val="201F1E"/>
                </a:solidFill>
                <a:effectLst/>
                <a:latin typeface="Arial" panose="020B0604020202020204" pitchFamily="34" charset="0"/>
                <a:cs typeface="Arial" panose="020B0604020202020204" pitchFamily="34" charset="0"/>
              </a:rPr>
              <a:t>https://collegiseducation.com/news/programs-and-course-content/college-persistence-and-retention/</a:t>
            </a:r>
          </a:p>
          <a:p>
            <a:pPr algn="l"/>
            <a:r>
              <a:rPr lang="en-US" sz="2000" b="0" i="0" dirty="0">
                <a:solidFill>
                  <a:srgbClr val="201F1E"/>
                </a:solidFill>
                <a:effectLst/>
                <a:latin typeface="Arial" panose="020B0604020202020204" pitchFamily="34" charset="0"/>
                <a:cs typeface="Arial" panose="020B0604020202020204" pitchFamily="34" charset="0"/>
              </a:rPr>
              <a:t>Feldman, G. (2021). “Help! 12 Ways to Improve Student Retention in Higher Education. Accessed online April 18, 2022 at https://www.leadsquared.com/improve-student-retention-higher-education/</a:t>
            </a:r>
          </a:p>
          <a:p>
            <a:pPr>
              <a:spcAft>
                <a:spcPts val="1125"/>
              </a:spcAft>
            </a:pPr>
            <a:r>
              <a:rPr lang="en-US" sz="2000" b="0" i="0" dirty="0">
                <a:solidFill>
                  <a:srgbClr val="333333"/>
                </a:solidFill>
                <a:effectLst/>
                <a:latin typeface="Helvetica Neue"/>
              </a:rPr>
              <a:t>Heyman, E. (2010). Overcoming Student Retention Issues in Higher Education Online Programs. </a:t>
            </a:r>
            <a:r>
              <a:rPr lang="en-US" sz="2000" b="0" i="1" dirty="0">
                <a:solidFill>
                  <a:srgbClr val="333333"/>
                </a:solidFill>
                <a:effectLst/>
                <a:latin typeface="Helvetica Neue"/>
              </a:rPr>
              <a:t>Online Journal of Distance Learning Administration, 13</a:t>
            </a:r>
            <a:r>
              <a:rPr lang="en-US" sz="2000" b="0" i="0" dirty="0">
                <a:solidFill>
                  <a:srgbClr val="333333"/>
                </a:solidFill>
                <a:effectLst/>
                <a:latin typeface="Helvetica Neue"/>
              </a:rPr>
              <a:t>(4). Retrieved April 19, 2022 from </a:t>
            </a:r>
            <a:r>
              <a:rPr lang="en-US" sz="2000" b="0" i="0" u="none" strike="noStrike" dirty="0">
                <a:solidFill>
                  <a:srgbClr val="2168AF"/>
                </a:solidFill>
                <a:effectLst/>
                <a:latin typeface="Helvetica Neue"/>
                <a:hlinkClick r:id="rId2"/>
              </a:rPr>
              <a:t>https://www.learntechlib.org/p/52610/</a:t>
            </a:r>
            <a:r>
              <a:rPr lang="en-US" sz="2000" b="0" i="0" dirty="0">
                <a:solidFill>
                  <a:srgbClr val="333333"/>
                </a:solidFill>
                <a:effectLst/>
                <a:latin typeface="Helvetica Neue"/>
              </a:rPr>
              <a:t>.</a:t>
            </a:r>
            <a:endParaRPr lang="en-US" sz="2000" b="1" i="0" dirty="0">
              <a:solidFill>
                <a:srgbClr val="201F1E"/>
              </a:solidFill>
              <a:effectLst/>
              <a:latin typeface="Times New Roman" panose="02020603050405020304" pitchFamily="18" charset="0"/>
            </a:endParaRPr>
          </a:p>
        </p:txBody>
      </p:sp>
    </p:spTree>
    <p:extLst>
      <p:ext uri="{BB962C8B-B14F-4D97-AF65-F5344CB8AC3E}">
        <p14:creationId xmlns:p14="http://schemas.microsoft.com/office/powerpoint/2010/main" val="4217069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B4E03A-130E-44E0-B178-D85A26E286E8}"/>
              </a:ext>
            </a:extLst>
          </p:cNvPr>
          <p:cNvSpPr>
            <a:spLocks noGrp="1"/>
          </p:cNvSpPr>
          <p:nvPr>
            <p:ph type="ctrTitle"/>
          </p:nvPr>
        </p:nvSpPr>
        <p:spPr>
          <a:xfrm>
            <a:off x="6364609" y="2390394"/>
            <a:ext cx="5736600" cy="2891725"/>
          </a:xfrm>
        </p:spPr>
        <p:txBody>
          <a:bodyPr vert="horz" lIns="91440" tIns="45720" rIns="91440" bIns="45720" rtlCol="0" anchor="t">
            <a:normAutofit fontScale="90000"/>
          </a:bodyPr>
          <a:lstStyle/>
          <a:p>
            <a:r>
              <a:rPr lang="en-US" sz="4400" kern="1200" dirty="0">
                <a:solidFill>
                  <a:schemeClr val="tx2"/>
                </a:solidFill>
                <a:latin typeface="+mj-lt"/>
                <a:ea typeface="+mj-ea"/>
                <a:cs typeface="+mj-cs"/>
              </a:rPr>
              <a:t>Questions? </a:t>
            </a: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Collaborations</a:t>
            </a:r>
            <a:br>
              <a:rPr lang="en-US" sz="4000" kern="1200" dirty="0">
                <a:solidFill>
                  <a:schemeClr val="tx2"/>
                </a:solidFill>
                <a:latin typeface="+mj-lt"/>
                <a:ea typeface="+mj-ea"/>
                <a:cs typeface="+mj-cs"/>
              </a:rPr>
            </a:br>
            <a:r>
              <a:rPr lang="en-US" sz="3100" dirty="0">
                <a:solidFill>
                  <a:schemeClr val="tx2"/>
                </a:solidFill>
                <a:latin typeface="+mj-lt"/>
                <a:ea typeface="+mj-ea"/>
                <a:cs typeface="+mj-cs"/>
                <a:hlinkClick r:id="rId2"/>
              </a:rPr>
              <a:t>Vicki.Mason@uprovidence.edu</a:t>
            </a:r>
            <a:br>
              <a:rPr lang="en-US" sz="3100" dirty="0">
                <a:solidFill>
                  <a:schemeClr val="tx2"/>
                </a:solidFill>
                <a:latin typeface="+mj-lt"/>
                <a:ea typeface="+mj-ea"/>
                <a:cs typeface="+mj-cs"/>
              </a:rPr>
            </a:br>
            <a:r>
              <a:rPr lang="en-US" sz="3100" dirty="0">
                <a:solidFill>
                  <a:schemeClr val="tx2"/>
                </a:solidFill>
                <a:latin typeface="+mj-lt"/>
                <a:ea typeface="+mj-ea"/>
                <a:cs typeface="+mj-cs"/>
                <a:hlinkClick r:id="rId3"/>
              </a:rPr>
              <a:t>Mary.Amick@uprovidence.edu</a:t>
            </a:r>
            <a:r>
              <a:rPr lang="en-US" sz="3100" dirty="0">
                <a:solidFill>
                  <a:schemeClr val="tx2"/>
                </a:solidFill>
                <a:latin typeface="+mj-lt"/>
                <a:ea typeface="+mj-ea"/>
                <a:cs typeface="+mj-cs"/>
              </a:rPr>
              <a:t> </a:t>
            </a:r>
            <a:r>
              <a:rPr lang="en-US" sz="3100" kern="1200" dirty="0">
                <a:solidFill>
                  <a:schemeClr val="tx2"/>
                </a:solidFill>
                <a:latin typeface="+mj-lt"/>
                <a:ea typeface="+mj-ea"/>
                <a:cs typeface="+mj-cs"/>
              </a:rPr>
              <a:t> </a:t>
            </a:r>
          </a:p>
        </p:txBody>
      </p:sp>
      <p:pic>
        <p:nvPicPr>
          <p:cNvPr id="6" name="Graphic 5" descr="Question mark">
            <a:extLst>
              <a:ext uri="{FF2B5EF4-FFF2-40B4-BE49-F238E27FC236}">
                <a16:creationId xmlns:a16="http://schemas.microsoft.com/office/drawing/2014/main" id="{D19B936D-F78A-A333-EF35-2A3C773A4D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59209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047DB09-194D-4A05-A46E-3FC274355A03}"/>
              </a:ext>
            </a:extLst>
          </p:cNvPr>
          <p:cNvSpPr>
            <a:spLocks noGrp="1"/>
          </p:cNvSpPr>
          <p:nvPr>
            <p:ph type="ctrTitle"/>
          </p:nvPr>
        </p:nvSpPr>
        <p:spPr>
          <a:xfrm>
            <a:off x="3215729" y="1764407"/>
            <a:ext cx="5760846" cy="2310312"/>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Thank you! </a:t>
            </a:r>
          </a:p>
        </p:txBody>
      </p:sp>
    </p:spTree>
    <p:extLst>
      <p:ext uri="{BB962C8B-B14F-4D97-AF65-F5344CB8AC3E}">
        <p14:creationId xmlns:p14="http://schemas.microsoft.com/office/powerpoint/2010/main" val="2596317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53000" y="3810000"/>
            <a:ext cx="12192000" cy="528295"/>
          </a:xfrm>
        </p:spPr>
        <p:txBody>
          <a:bodyPr/>
          <a:lstStyle/>
          <a:p>
            <a:r>
              <a:rPr lang="en-US" sz="3150" dirty="0">
                <a:solidFill>
                  <a:srgbClr val="3AAE26"/>
                </a:solidFill>
              </a:rPr>
              <a:t>www.uprovidence.edu</a:t>
            </a:r>
          </a:p>
        </p:txBody>
      </p:sp>
      <p:pic>
        <p:nvPicPr>
          <p:cNvPr id="4" name="Picture 3" descr="UPROV_logo_K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506" y="2260600"/>
            <a:ext cx="5484788" cy="1447800"/>
          </a:xfrm>
          <a:prstGeom prst="rect">
            <a:avLst/>
          </a:prstGeom>
        </p:spPr>
      </p:pic>
    </p:spTree>
    <p:extLst>
      <p:ext uri="{BB962C8B-B14F-4D97-AF65-F5344CB8AC3E}">
        <p14:creationId xmlns:p14="http://schemas.microsoft.com/office/powerpoint/2010/main" val="182968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2FF3B3-40EB-47BA-99AE-0476B0F582A9}"/>
              </a:ext>
            </a:extLst>
          </p:cNvPr>
          <p:cNvSpPr>
            <a:spLocks noGrp="1"/>
          </p:cNvSpPr>
          <p:nvPr>
            <p:ph type="title"/>
          </p:nvPr>
        </p:nvSpPr>
        <p:spPr>
          <a:xfrm>
            <a:off x="656823" y="962166"/>
            <a:ext cx="3103808" cy="4421876"/>
          </a:xfrm>
        </p:spPr>
        <p:txBody>
          <a:bodyPr anchor="t">
            <a:normAutofit/>
          </a:bodyPr>
          <a:lstStyle/>
          <a:p>
            <a:pPr algn="r"/>
            <a:r>
              <a:rPr lang="en-US" sz="4000" dirty="0"/>
              <a:t>QM General Standard 1.9 </a:t>
            </a:r>
          </a:p>
        </p:txBody>
      </p:sp>
      <p:sp>
        <p:nvSpPr>
          <p:cNvPr id="3" name="Content Placeholder 2">
            <a:extLst>
              <a:ext uri="{FF2B5EF4-FFF2-40B4-BE49-F238E27FC236}">
                <a16:creationId xmlns:a16="http://schemas.microsoft.com/office/drawing/2014/main" id="{AB50F51D-BF3F-4BB4-A69B-37ABD98EDF65}"/>
              </a:ext>
            </a:extLst>
          </p:cNvPr>
          <p:cNvSpPr>
            <a:spLocks noGrp="1"/>
          </p:cNvSpPr>
          <p:nvPr>
            <p:ph idx="1"/>
          </p:nvPr>
        </p:nvSpPr>
        <p:spPr>
          <a:xfrm>
            <a:off x="4088929" y="962167"/>
            <a:ext cx="6858113" cy="4743174"/>
          </a:xfrm>
        </p:spPr>
        <p:txBody>
          <a:bodyPr anchor="t">
            <a:normAutofit fontScale="62500" lnSpcReduction="20000"/>
          </a:bodyPr>
          <a:lstStyle/>
          <a:p>
            <a:pPr marL="0" indent="0">
              <a:buNone/>
            </a:pPr>
            <a:endParaRPr lang="en-US" sz="3500" dirty="0"/>
          </a:p>
          <a:p>
            <a:pPr marL="0" indent="0">
              <a:buNone/>
            </a:pPr>
            <a:r>
              <a:rPr lang="en-US" sz="5800" dirty="0"/>
              <a:t>Section: Course Overview and Introduction</a:t>
            </a:r>
          </a:p>
          <a:p>
            <a:pPr marL="0" indent="0">
              <a:buNone/>
            </a:pPr>
            <a:endParaRPr lang="en-US" sz="5800" dirty="0"/>
          </a:p>
          <a:p>
            <a:pPr marL="0" indent="0">
              <a:buNone/>
            </a:pPr>
            <a:r>
              <a:rPr lang="en-US" sz="5800" i="1" dirty="0"/>
              <a:t>Standard: Learners are asked to introduce themselves to the class.</a:t>
            </a:r>
            <a:endParaRPr lang="en-US" sz="5800" dirty="0"/>
          </a:p>
          <a:p>
            <a:pPr marL="0" indent="0">
              <a:buNone/>
            </a:pPr>
            <a:endParaRPr lang="en-US" sz="2400" dirty="0"/>
          </a:p>
          <a:p>
            <a:pPr marL="0" indent="0">
              <a:buNone/>
            </a:pPr>
            <a:endParaRPr lang="en-US" sz="2400" dirty="0"/>
          </a:p>
          <a:p>
            <a:pPr marL="0" indent="0">
              <a:buNone/>
            </a:pPr>
            <a:r>
              <a:rPr lang="en-US" sz="1900" dirty="0"/>
              <a:t>Specific Review Standards from the QM Higher Education Rubric, Sixth Edition https://www.qualitymatters.org/sites/default/files/PDFs/StandardsfromtheQMHigherEducationRubric.pdf</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17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16" y="4433960"/>
            <a:ext cx="11673190" cy="1072735"/>
          </a:xfrm>
        </p:spPr>
        <p:txBody>
          <a:bodyPr/>
          <a:lstStyle/>
          <a:p>
            <a:pPr algn="ctr"/>
            <a:r>
              <a:rPr lang="en-US" dirty="0"/>
              <a:t>Why is the Introduction Important?</a:t>
            </a:r>
            <a:br>
              <a:rPr lang="en-US" dirty="0"/>
            </a:br>
            <a:br>
              <a:rPr lang="en-US" dirty="0"/>
            </a:br>
            <a:r>
              <a:rPr lang="en-US" sz="3600" dirty="0"/>
              <a:t>Consulting the literature </a:t>
            </a:r>
          </a:p>
        </p:txBody>
      </p:sp>
    </p:spTree>
    <p:extLst>
      <p:ext uri="{BB962C8B-B14F-4D97-AF65-F5344CB8AC3E}">
        <p14:creationId xmlns:p14="http://schemas.microsoft.com/office/powerpoint/2010/main" val="167432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B34952-9F16-4104-925C-52842C959F6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Social Presence</a:t>
            </a:r>
          </a:p>
        </p:txBody>
      </p:sp>
      <p:sp>
        <p:nvSpPr>
          <p:cNvPr id="3" name="Content Placeholder 2">
            <a:extLst>
              <a:ext uri="{FF2B5EF4-FFF2-40B4-BE49-F238E27FC236}">
                <a16:creationId xmlns:a16="http://schemas.microsoft.com/office/drawing/2014/main" id="{118F1351-885F-4978-AC1E-D4F57C123561}"/>
              </a:ext>
            </a:extLst>
          </p:cNvPr>
          <p:cNvSpPr>
            <a:spLocks noGrp="1"/>
          </p:cNvSpPr>
          <p:nvPr>
            <p:ph idx="1"/>
          </p:nvPr>
        </p:nvSpPr>
        <p:spPr>
          <a:xfrm>
            <a:off x="4581727" y="649480"/>
            <a:ext cx="3866534" cy="5546047"/>
          </a:xfrm>
        </p:spPr>
        <p:txBody>
          <a:bodyPr vert="horz" lIns="91440" tIns="45720" rIns="91440" bIns="45720" rtlCol="0" anchor="ctr">
            <a:noAutofit/>
          </a:bodyPr>
          <a:lstStyle/>
          <a:p>
            <a:pPr marL="0" indent="0">
              <a:lnSpc>
                <a:spcPct val="90000"/>
              </a:lnSpc>
              <a:buNone/>
            </a:pPr>
            <a:r>
              <a:rPr lang="en-US" sz="3200" b="1" i="0" dirty="0">
                <a:solidFill>
                  <a:schemeClr val="tx1"/>
                </a:solidFill>
                <a:effectLst/>
                <a:latin typeface="+mn-lt"/>
                <a:ea typeface="+mn-ea"/>
                <a:cs typeface="+mn-cs"/>
              </a:rPr>
              <a:t>Social presence </a:t>
            </a:r>
            <a:r>
              <a:rPr lang="en-US" sz="3200" b="0" i="0" dirty="0">
                <a:solidFill>
                  <a:schemeClr val="tx1"/>
                </a:solidFill>
                <a:effectLst/>
                <a:latin typeface="+mn-lt"/>
                <a:ea typeface="+mn-ea"/>
                <a:cs typeface="+mn-cs"/>
              </a:rPr>
              <a:t>is related to “the individual’s perception of how they feel in interaction with others” (Kim, 2011, p. 764) or “a perception that others are real and there” (Lowenthal &amp; Dunlap, 2018, p. 282). </a:t>
            </a:r>
            <a:endParaRPr lang="en-US" sz="3200" dirty="0">
              <a:solidFill>
                <a:schemeClr val="tx1"/>
              </a:solidFill>
              <a:latin typeface="+mn-lt"/>
              <a:ea typeface="+mn-ea"/>
              <a:cs typeface="+mn-cs"/>
            </a:endParaRPr>
          </a:p>
        </p:txBody>
      </p:sp>
      <p:pic>
        <p:nvPicPr>
          <p:cNvPr id="10" name="Picture 9" descr="A picture containing logo&#10;&#10;Description automatically generated">
            <a:extLst>
              <a:ext uri="{FF2B5EF4-FFF2-40B4-BE49-F238E27FC236}">
                <a16:creationId xmlns:a16="http://schemas.microsoft.com/office/drawing/2014/main" id="{01C23106-42DD-4EBD-892E-E9B37E110200}"/>
              </a:ext>
            </a:extLst>
          </p:cNvPr>
          <p:cNvPicPr>
            <a:picLocks noChangeAspect="1"/>
          </p:cNvPicPr>
          <p:nvPr/>
        </p:nvPicPr>
        <p:blipFill>
          <a:blip r:embed="rId2"/>
          <a:stretch>
            <a:fillRect/>
          </a:stretch>
        </p:blipFill>
        <p:spPr>
          <a:xfrm>
            <a:off x="8109502" y="1627051"/>
            <a:ext cx="3615776" cy="3615776"/>
          </a:xfrm>
          <a:prstGeom prst="rect">
            <a:avLst/>
          </a:prstGeom>
        </p:spPr>
      </p:pic>
      <p:sp>
        <p:nvSpPr>
          <p:cNvPr id="11" name="TextBox 10">
            <a:extLst>
              <a:ext uri="{FF2B5EF4-FFF2-40B4-BE49-F238E27FC236}">
                <a16:creationId xmlns:a16="http://schemas.microsoft.com/office/drawing/2014/main" id="{A90B43DD-DAFE-4813-B86C-303B916E0A86}"/>
              </a:ext>
            </a:extLst>
          </p:cNvPr>
          <p:cNvSpPr txBox="1"/>
          <p:nvPr/>
        </p:nvSpPr>
        <p:spPr>
          <a:xfrm>
            <a:off x="8573177" y="6457890"/>
            <a:ext cx="3615775" cy="215444"/>
          </a:xfrm>
          <a:prstGeom prst="rect">
            <a:avLst/>
          </a:prstGeom>
          <a:noFill/>
        </p:spPr>
        <p:txBody>
          <a:bodyPr wrap="square" rtlCol="0">
            <a:spAutoFit/>
          </a:bodyPr>
          <a:lstStyle/>
          <a:p>
            <a:r>
              <a:rPr lang="en-US" sz="800" dirty="0"/>
              <a:t>https://pixabay.com/illustrations/women-laptop-people-internet-2654514/</a:t>
            </a:r>
          </a:p>
        </p:txBody>
      </p:sp>
    </p:spTree>
    <p:extLst>
      <p:ext uri="{BB962C8B-B14F-4D97-AF65-F5344CB8AC3E}">
        <p14:creationId xmlns:p14="http://schemas.microsoft.com/office/powerpoint/2010/main" val="2317268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B34952-9F16-4104-925C-52842C959F6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Social Presence</a:t>
            </a:r>
          </a:p>
        </p:txBody>
      </p:sp>
      <p:sp>
        <p:nvSpPr>
          <p:cNvPr id="3" name="Content Placeholder 2">
            <a:extLst>
              <a:ext uri="{FF2B5EF4-FFF2-40B4-BE49-F238E27FC236}">
                <a16:creationId xmlns:a16="http://schemas.microsoft.com/office/drawing/2014/main" id="{118F1351-885F-4978-AC1E-D4F57C123561}"/>
              </a:ext>
            </a:extLst>
          </p:cNvPr>
          <p:cNvSpPr>
            <a:spLocks noGrp="1"/>
          </p:cNvSpPr>
          <p:nvPr>
            <p:ph idx="1"/>
          </p:nvPr>
        </p:nvSpPr>
        <p:spPr>
          <a:xfrm>
            <a:off x="4581727" y="649480"/>
            <a:ext cx="4503907" cy="5546047"/>
          </a:xfrm>
        </p:spPr>
        <p:txBody>
          <a:bodyPr vert="horz" lIns="91440" tIns="45720" rIns="91440" bIns="45720" rtlCol="0" anchor="ctr">
            <a:normAutofit/>
          </a:bodyPr>
          <a:lstStyle/>
          <a:p>
            <a:pPr marL="0" indent="0">
              <a:lnSpc>
                <a:spcPct val="90000"/>
              </a:lnSpc>
              <a:buNone/>
            </a:pPr>
            <a:r>
              <a:rPr lang="en-US" sz="3200" dirty="0"/>
              <a:t>“Social presence seemed to contribute the most in predicting the level of course satisfaction amongst the students,” (Nasir, 2020, p.485) and “significantly contributes to the success or failure of e-learning” (p. 489).</a:t>
            </a:r>
          </a:p>
          <a:p>
            <a:pPr marL="0" indent="0">
              <a:lnSpc>
                <a:spcPct val="90000"/>
              </a:lnSpc>
              <a:buNone/>
            </a:pPr>
            <a:endParaRPr lang="en-US" sz="2800" dirty="0"/>
          </a:p>
        </p:txBody>
      </p:sp>
      <p:pic>
        <p:nvPicPr>
          <p:cNvPr id="10" name="Picture 9" descr="A picture containing logo&#10;&#10;Description automatically generated">
            <a:extLst>
              <a:ext uri="{FF2B5EF4-FFF2-40B4-BE49-F238E27FC236}">
                <a16:creationId xmlns:a16="http://schemas.microsoft.com/office/drawing/2014/main" id="{01C23106-42DD-4EBD-892E-E9B37E110200}"/>
              </a:ext>
            </a:extLst>
          </p:cNvPr>
          <p:cNvPicPr>
            <a:picLocks noChangeAspect="1"/>
          </p:cNvPicPr>
          <p:nvPr/>
        </p:nvPicPr>
        <p:blipFill>
          <a:blip r:embed="rId2"/>
          <a:stretch>
            <a:fillRect/>
          </a:stretch>
        </p:blipFill>
        <p:spPr>
          <a:xfrm>
            <a:off x="8589523" y="1595143"/>
            <a:ext cx="3271942" cy="3271942"/>
          </a:xfrm>
          <a:prstGeom prst="rect">
            <a:avLst/>
          </a:prstGeom>
        </p:spPr>
      </p:pic>
      <p:sp>
        <p:nvSpPr>
          <p:cNvPr id="11" name="TextBox 10">
            <a:extLst>
              <a:ext uri="{FF2B5EF4-FFF2-40B4-BE49-F238E27FC236}">
                <a16:creationId xmlns:a16="http://schemas.microsoft.com/office/drawing/2014/main" id="{A90B43DD-DAFE-4813-B86C-303B916E0A86}"/>
              </a:ext>
            </a:extLst>
          </p:cNvPr>
          <p:cNvSpPr txBox="1"/>
          <p:nvPr/>
        </p:nvSpPr>
        <p:spPr>
          <a:xfrm>
            <a:off x="8453335" y="6400800"/>
            <a:ext cx="3524861" cy="174411"/>
          </a:xfrm>
          <a:prstGeom prst="rect">
            <a:avLst/>
          </a:prstGeom>
          <a:solidFill>
            <a:schemeClr val="bg1">
              <a:alpha val="50000"/>
            </a:schemeClr>
          </a:solidFill>
          <a:ln>
            <a:noFill/>
          </a:ln>
        </p:spPr>
        <p:txBody>
          <a:bodyPr wrap="square" rtlCol="0">
            <a:noAutofit/>
          </a:bodyPr>
          <a:lstStyle/>
          <a:p>
            <a:pPr algn="ctr">
              <a:spcAft>
                <a:spcPts val="600"/>
              </a:spcAft>
            </a:pPr>
            <a:r>
              <a:rPr lang="en-US" sz="1100" dirty="0"/>
              <a:t>https://pixabay.com/illustrations/women-laptop-people-internet-2654514/</a:t>
            </a:r>
          </a:p>
        </p:txBody>
      </p:sp>
    </p:spTree>
    <p:extLst>
      <p:ext uri="{BB962C8B-B14F-4D97-AF65-F5344CB8AC3E}">
        <p14:creationId xmlns:p14="http://schemas.microsoft.com/office/powerpoint/2010/main" val="403761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B34952-9F16-4104-925C-52842C959F68}"/>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dirty="0">
                <a:solidFill>
                  <a:srgbClr val="FFFFFF"/>
                </a:solidFill>
                <a:latin typeface="+mj-lt"/>
                <a:ea typeface="+mj-ea"/>
                <a:cs typeface="+mj-cs"/>
              </a:rPr>
              <a:t>Social Capital</a:t>
            </a:r>
          </a:p>
        </p:txBody>
      </p:sp>
      <p:graphicFrame>
        <p:nvGraphicFramePr>
          <p:cNvPr id="24" name="Content Placeholder 3">
            <a:extLst>
              <a:ext uri="{FF2B5EF4-FFF2-40B4-BE49-F238E27FC236}">
                <a16:creationId xmlns:a16="http://schemas.microsoft.com/office/drawing/2014/main" id="{FA8B46C7-1C93-3B57-F5F0-6B44A4189996}"/>
              </a:ext>
            </a:extLst>
          </p:cNvPr>
          <p:cNvGraphicFramePr>
            <a:graphicFrameLocks noGrp="1"/>
          </p:cNvGraphicFramePr>
          <p:nvPr>
            <p:ph idx="13"/>
            <p:extLst>
              <p:ext uri="{D42A27DB-BD31-4B8C-83A1-F6EECF244321}">
                <p14:modId xmlns:p14="http://schemas.microsoft.com/office/powerpoint/2010/main" val="359432463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80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B34952-9F16-4104-925C-52842C959F68}"/>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Social Capital</a:t>
            </a:r>
          </a:p>
        </p:txBody>
      </p:sp>
      <p:sp>
        <p:nvSpPr>
          <p:cNvPr id="3" name="Content Placeholder 2">
            <a:extLst>
              <a:ext uri="{FF2B5EF4-FFF2-40B4-BE49-F238E27FC236}">
                <a16:creationId xmlns:a16="http://schemas.microsoft.com/office/drawing/2014/main" id="{118F1351-885F-4978-AC1E-D4F57C123561}"/>
              </a:ext>
            </a:extLst>
          </p:cNvPr>
          <p:cNvSpPr>
            <a:spLocks noGrp="1"/>
          </p:cNvSpPr>
          <p:nvPr>
            <p:ph idx="1"/>
          </p:nvPr>
        </p:nvSpPr>
        <p:spPr>
          <a:xfrm>
            <a:off x="4581727" y="649480"/>
            <a:ext cx="4037839" cy="5546047"/>
          </a:xfrm>
        </p:spPr>
        <p:txBody>
          <a:bodyPr vert="horz" lIns="91440" tIns="45720" rIns="91440" bIns="45720" rtlCol="0" anchor="ctr">
            <a:normAutofit/>
          </a:bodyPr>
          <a:lstStyle/>
          <a:p>
            <a:pPr marL="0" indent="0">
              <a:lnSpc>
                <a:spcPct val="90000"/>
              </a:lnSpc>
              <a:buNone/>
            </a:pPr>
            <a:r>
              <a:rPr lang="en-US" sz="2800" dirty="0">
                <a:solidFill>
                  <a:schemeClr val="tx1"/>
                </a:solidFill>
                <a:latin typeface="+mn-lt"/>
                <a:ea typeface="+mn-ea"/>
                <a:cs typeface="+mn-cs"/>
              </a:rPr>
              <a:t>“Because you have so little time to socialise with your friends and family, socialisation within the course takes on an added significance” and “graduates used this social network to keep each other going, to rekindle their motivation when the going got tough or they felt particularly isolated.” (Delaney &amp; Brown,  2018, p. 219)</a:t>
            </a:r>
          </a:p>
        </p:txBody>
      </p:sp>
      <p:pic>
        <p:nvPicPr>
          <p:cNvPr id="10" name="Picture 9" descr="A picture containing logo&#10;&#10;Description automatically generated">
            <a:extLst>
              <a:ext uri="{FF2B5EF4-FFF2-40B4-BE49-F238E27FC236}">
                <a16:creationId xmlns:a16="http://schemas.microsoft.com/office/drawing/2014/main" id="{01C23106-42DD-4EBD-892E-E9B37E110200}"/>
              </a:ext>
            </a:extLst>
          </p:cNvPr>
          <p:cNvPicPr>
            <a:picLocks noChangeAspect="1"/>
          </p:cNvPicPr>
          <p:nvPr/>
        </p:nvPicPr>
        <p:blipFill>
          <a:blip r:embed="rId2"/>
          <a:stretch>
            <a:fillRect/>
          </a:stretch>
        </p:blipFill>
        <p:spPr>
          <a:xfrm>
            <a:off x="8109502" y="1627051"/>
            <a:ext cx="3615776" cy="3615776"/>
          </a:xfrm>
          <a:prstGeom prst="rect">
            <a:avLst/>
          </a:prstGeom>
        </p:spPr>
      </p:pic>
      <p:sp>
        <p:nvSpPr>
          <p:cNvPr id="11" name="TextBox 10">
            <a:extLst>
              <a:ext uri="{FF2B5EF4-FFF2-40B4-BE49-F238E27FC236}">
                <a16:creationId xmlns:a16="http://schemas.microsoft.com/office/drawing/2014/main" id="{A90B43DD-DAFE-4813-B86C-303B916E0A86}"/>
              </a:ext>
            </a:extLst>
          </p:cNvPr>
          <p:cNvSpPr txBox="1"/>
          <p:nvPr/>
        </p:nvSpPr>
        <p:spPr>
          <a:xfrm>
            <a:off x="8453335" y="6400800"/>
            <a:ext cx="3524861" cy="174411"/>
          </a:xfrm>
          <a:prstGeom prst="rect">
            <a:avLst/>
          </a:prstGeom>
          <a:solidFill>
            <a:schemeClr val="bg1">
              <a:alpha val="50000"/>
            </a:schemeClr>
          </a:solidFill>
          <a:ln>
            <a:noFill/>
          </a:ln>
        </p:spPr>
        <p:txBody>
          <a:bodyPr wrap="square" rtlCol="0">
            <a:noAutofit/>
          </a:bodyPr>
          <a:lstStyle/>
          <a:p>
            <a:pPr algn="ctr">
              <a:spcAft>
                <a:spcPts val="600"/>
              </a:spcAft>
            </a:pPr>
            <a:r>
              <a:rPr lang="en-US" sz="1100" dirty="0"/>
              <a:t>https://pixabay.com/illustrations/women-laptop-people-internet-2654514/</a:t>
            </a:r>
          </a:p>
        </p:txBody>
      </p:sp>
    </p:spTree>
    <p:extLst>
      <p:ext uri="{BB962C8B-B14F-4D97-AF65-F5344CB8AC3E}">
        <p14:creationId xmlns:p14="http://schemas.microsoft.com/office/powerpoint/2010/main" val="3905280611"/>
      </p:ext>
    </p:extLst>
  </p:cSld>
  <p:clrMapOvr>
    <a:masterClrMapping/>
  </p:clrMapOvr>
</p:sld>
</file>

<file path=ppt/theme/theme1.xml><?xml version="1.0" encoding="utf-8"?>
<a:theme xmlns:a="http://schemas.openxmlformats.org/drawingml/2006/main" name="Office Theme">
  <a:themeElements>
    <a:clrScheme name="Custom 2">
      <a:dk1>
        <a:srgbClr val="3C3C47"/>
      </a:dk1>
      <a:lt1>
        <a:srgbClr val="FFFFFF"/>
      </a:lt1>
      <a:dk2>
        <a:srgbClr val="82767D"/>
      </a:dk2>
      <a:lt2>
        <a:srgbClr val="FFFFFF"/>
      </a:lt2>
      <a:accent1>
        <a:srgbClr val="007AC8"/>
      </a:accent1>
      <a:accent2>
        <a:srgbClr val="00A9E0"/>
      </a:accent2>
      <a:accent3>
        <a:srgbClr val="64CFE9"/>
      </a:accent3>
      <a:accent4>
        <a:srgbClr val="3C3C47"/>
      </a:accent4>
      <a:accent5>
        <a:srgbClr val="3C3C47"/>
      </a:accent5>
      <a:accent6>
        <a:srgbClr val="FFFFFF"/>
      </a:accent6>
      <a:hlink>
        <a:srgbClr val="00A9E0"/>
      </a:hlink>
      <a:folHlink>
        <a:srgbClr val="3C3C47"/>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720754480D04A8F29B9A68B8DD727" ma:contentTypeVersion="2" ma:contentTypeDescription="Create a new document." ma:contentTypeScope="" ma:versionID="7e27da14c8ce1ebd676acd1ad3546c01">
  <xsd:schema xmlns:xsd="http://www.w3.org/2001/XMLSchema" xmlns:xs="http://www.w3.org/2001/XMLSchema" xmlns:p="http://schemas.microsoft.com/office/2006/metadata/properties" xmlns:ns2="4a6e7b33-8ace-46f3-b10a-254beab5a132" targetNamespace="http://schemas.microsoft.com/office/2006/metadata/properties" ma:root="true" ma:fieldsID="10177cb572a2c393c242035bdf7234ff" ns2:_="">
    <xsd:import namespace="4a6e7b33-8ace-46f3-b10a-254beab5a13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e7b33-8ace-46f3-b10a-254beab5a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7BE9C7-D186-46C7-B4CE-7DA6C88917BA}">
  <ds:schemaRefs>
    <ds:schemaRef ds:uri="4a6e7b33-8ace-46f3-b10a-254beab5a1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7A1345-FBF2-43F6-AA66-6E230D333440}">
  <ds:schemaRefs>
    <ds:schemaRef ds:uri="http://schemas.openxmlformats.org/package/2006/metadata/core-properties"/>
    <ds:schemaRef ds:uri="http://purl.org/dc/elements/1.1/"/>
    <ds:schemaRef ds:uri="4a6e7b33-8ace-46f3-b10a-254beab5a132"/>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49562ED-60C7-4212-B85B-731E5750DD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658</TotalTime>
  <Words>1788</Words>
  <Application>Microsoft Office PowerPoint</Application>
  <PresentationFormat>Widescreen</PresentationFormat>
  <Paragraphs>153</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Adagio_Sans</vt:lpstr>
      <vt:lpstr>Arial</vt:lpstr>
      <vt:lpstr>Calibri</vt:lpstr>
      <vt:lpstr>Calibri Light</vt:lpstr>
      <vt:lpstr>Helvetica</vt:lpstr>
      <vt:lpstr>Helvetica Neue</vt:lpstr>
      <vt:lpstr>Times New Roman</vt:lpstr>
      <vt:lpstr>Office Theme</vt:lpstr>
      <vt:lpstr>You had me at “Hello” – Maximizing the Power of QM Introductions Social presence, social capital, and use of introductions   Vicki Mason, DHSc and Mary Amick, Ed.D.  Quality In Action April 29, 2022 </vt:lpstr>
      <vt:lpstr>Learning Objectives </vt:lpstr>
      <vt:lpstr>Our Journey</vt:lpstr>
      <vt:lpstr>QM General Standard 1.9 </vt:lpstr>
      <vt:lpstr>Why is the Introduction Important?  Consulting the literature </vt:lpstr>
      <vt:lpstr>Social Presence</vt:lpstr>
      <vt:lpstr>Social Presence</vt:lpstr>
      <vt:lpstr>Social Capital</vt:lpstr>
      <vt:lpstr>Social Capital</vt:lpstr>
      <vt:lpstr>Retention </vt:lpstr>
      <vt:lpstr>Retention and Belonging  </vt:lpstr>
      <vt:lpstr>Prompts  Three Categories </vt:lpstr>
      <vt:lpstr>Our Three Categories of Prompts</vt:lpstr>
      <vt:lpstr>Strategic considerations for Prompts </vt:lpstr>
      <vt:lpstr>Course-Related Prompts</vt:lpstr>
      <vt:lpstr>Course-Related Fun Prompts</vt:lpstr>
      <vt:lpstr>Just Plain Fun Prompts</vt:lpstr>
      <vt:lpstr>But Does it Work?  Pilot survey</vt:lpstr>
      <vt:lpstr>Methods</vt:lpstr>
      <vt:lpstr>Methods (continued) </vt:lpstr>
      <vt:lpstr>Results </vt:lpstr>
      <vt:lpstr>Follow Up: What is the best introductory question an instructor has ever asked and why?</vt:lpstr>
      <vt:lpstr>Methods – Lessons Learned for Future Surveys </vt:lpstr>
      <vt:lpstr>Methods (Lessons Learned Timing )</vt:lpstr>
      <vt:lpstr>Methods (Lessons Learned Timing )</vt:lpstr>
      <vt:lpstr>Encouragement : Our message</vt:lpstr>
      <vt:lpstr>Conclusions   </vt:lpstr>
      <vt:lpstr>Conclusion 1</vt:lpstr>
      <vt:lpstr>Conclusion 2</vt:lpstr>
      <vt:lpstr>References</vt:lpstr>
      <vt:lpstr>References</vt:lpstr>
      <vt:lpstr>References and Read More on Retention </vt:lpstr>
      <vt:lpstr>Questions?      Collaborations Vicki.Mason@uprovidence.edu Mary.Amick@uprovidence.edu  </vt:lpstr>
      <vt:lpstr>Thank you! </vt:lpstr>
      <vt:lpstr>www.uprovidence.edu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Mason, Vicki</cp:lastModifiedBy>
  <cp:revision>35</cp:revision>
  <dcterms:created xsi:type="dcterms:W3CDTF">2017-06-28T20:40:14Z</dcterms:created>
  <dcterms:modified xsi:type="dcterms:W3CDTF">2022-04-29T15:49:30Z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0x0101000CA720754480D04A8F29B9A68B8DD727</vt:lpwstr>
  </property>
  <property fmtid="{D5CDD505-2E9C-101B-9397-08002B2CF9AE}" pid="3" name="Order">
    <vt:r8>6000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