
<file path=[Content_Types].xml><?xml version="1.0" encoding="utf-8"?>
<Types xmlns="http://schemas.openxmlformats.org/package/2006/content-types">
  <Default Extension="xml" ContentType="application/xml"/>
  <Default Extension="mp4" ContentType="video/mp4"/>
  <Default Extension="jpeg" ContentType="image/jpeg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6" r:id="rId1"/>
    <p:sldMasterId id="2147483658" r:id="rId2"/>
    <p:sldMasterId id="2147483660" r:id="rId3"/>
    <p:sldMasterId id="2147483662" r:id="rId4"/>
  </p:sldMasterIdLst>
  <p:notesMasterIdLst>
    <p:notesMasterId r:id="rId28"/>
  </p:notesMasterIdLst>
  <p:handoutMasterIdLst>
    <p:handoutMasterId r:id="rId29"/>
  </p:handoutMasterIdLst>
  <p:sldIdLst>
    <p:sldId id="261" r:id="rId5"/>
    <p:sldId id="282" r:id="rId6"/>
    <p:sldId id="287" r:id="rId7"/>
    <p:sldId id="281" r:id="rId8"/>
    <p:sldId id="307" r:id="rId9"/>
    <p:sldId id="283" r:id="rId10"/>
    <p:sldId id="309" r:id="rId11"/>
    <p:sldId id="310" r:id="rId12"/>
    <p:sldId id="311" r:id="rId13"/>
    <p:sldId id="312" r:id="rId14"/>
    <p:sldId id="313" r:id="rId15"/>
    <p:sldId id="314" r:id="rId16"/>
    <p:sldId id="315" r:id="rId17"/>
    <p:sldId id="316" r:id="rId18"/>
    <p:sldId id="285" r:id="rId19"/>
    <p:sldId id="317" r:id="rId20"/>
    <p:sldId id="318" r:id="rId21"/>
    <p:sldId id="300" r:id="rId22"/>
    <p:sldId id="291" r:id="rId23"/>
    <p:sldId id="306" r:id="rId24"/>
    <p:sldId id="286" r:id="rId25"/>
    <p:sldId id="293" r:id="rId26"/>
    <p:sldId id="308" r:id="rId27"/>
  </p:sldIdLst>
  <p:sldSz cx="9144000" cy="6858000" type="screen4x3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FFFE"/>
    <a:srgbClr val="BCBCBC"/>
    <a:srgbClr val="E9E9E9"/>
    <a:srgbClr val="8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065"/>
    <p:restoredTop sz="91978"/>
  </p:normalViewPr>
  <p:slideViewPr>
    <p:cSldViewPr snapToGrid="0" snapToObjects="1">
      <p:cViewPr>
        <p:scale>
          <a:sx n="107" d="100"/>
          <a:sy n="107" d="100"/>
        </p:scale>
        <p:origin x="1248" y="2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6.xml"/><Relationship Id="rId21" Type="http://schemas.openxmlformats.org/officeDocument/2006/relationships/slide" Target="slides/slide17.xml"/><Relationship Id="rId22" Type="http://schemas.openxmlformats.org/officeDocument/2006/relationships/slide" Target="slides/slide18.xml"/><Relationship Id="rId23" Type="http://schemas.openxmlformats.org/officeDocument/2006/relationships/slide" Target="slides/slide19.xml"/><Relationship Id="rId24" Type="http://schemas.openxmlformats.org/officeDocument/2006/relationships/slide" Target="slides/slide20.xml"/><Relationship Id="rId25" Type="http://schemas.openxmlformats.org/officeDocument/2006/relationships/slide" Target="slides/slide21.xml"/><Relationship Id="rId26" Type="http://schemas.openxmlformats.org/officeDocument/2006/relationships/slide" Target="slides/slide22.xml"/><Relationship Id="rId27" Type="http://schemas.openxmlformats.org/officeDocument/2006/relationships/slide" Target="slides/slide23.xml"/><Relationship Id="rId28" Type="http://schemas.openxmlformats.org/officeDocument/2006/relationships/notesMaster" Target="notesMasters/notesMaster1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" Target="slides/slide1.xml"/><Relationship Id="rId30" Type="http://schemas.openxmlformats.org/officeDocument/2006/relationships/presProps" Target="presProps.xml"/><Relationship Id="rId31" Type="http://schemas.openxmlformats.org/officeDocument/2006/relationships/viewProps" Target="viewProps.xml"/><Relationship Id="rId32" Type="http://schemas.openxmlformats.org/officeDocument/2006/relationships/theme" Target="theme/theme1.xml"/><Relationship Id="rId9" Type="http://schemas.openxmlformats.org/officeDocument/2006/relationships/slide" Target="slides/slide5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3" Type="http://schemas.openxmlformats.org/officeDocument/2006/relationships/tableStyles" Target="tableStyles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793BD00-908C-1C46-95D4-0FAA7BB5C819}" type="doc">
      <dgm:prSet loTypeId="urn:microsoft.com/office/officeart/2005/8/layout/cycle6" loCatId="" qsTypeId="urn:microsoft.com/office/officeart/2005/8/quickstyle/3D3" qsCatId="3D" csTypeId="urn:microsoft.com/office/officeart/2005/8/colors/accent2_1" csCatId="accent2" phldr="1"/>
      <dgm:spPr/>
      <dgm:t>
        <a:bodyPr/>
        <a:lstStyle/>
        <a:p>
          <a:endParaRPr lang="en-US"/>
        </a:p>
      </dgm:t>
    </dgm:pt>
    <dgm:pt modelId="{AE7A1DF9-3E83-0D4B-B817-17403DF6EF13}">
      <dgm:prSet phldrT="[Text]" custT="1"/>
      <dgm:spPr/>
      <dgm:t>
        <a:bodyPr/>
        <a:lstStyle/>
        <a:p>
          <a:r>
            <a:rPr lang="en-US" sz="1300" dirty="0" smtClean="0"/>
            <a:t>Course Overview Introduction</a:t>
          </a:r>
          <a:endParaRPr lang="en-US" sz="1300" dirty="0"/>
        </a:p>
      </dgm:t>
    </dgm:pt>
    <dgm:pt modelId="{CE6B2194-3CF4-D141-957F-A2F4DF5F0783}" type="parTrans" cxnId="{10012F93-2F39-A84B-B7F4-A302E9DD844C}">
      <dgm:prSet/>
      <dgm:spPr/>
      <dgm:t>
        <a:bodyPr/>
        <a:lstStyle/>
        <a:p>
          <a:endParaRPr lang="en-US" sz="1300"/>
        </a:p>
      </dgm:t>
    </dgm:pt>
    <dgm:pt modelId="{71F42D8E-A5E1-6E40-87F1-03E7F3F9852C}" type="sibTrans" cxnId="{10012F93-2F39-A84B-B7F4-A302E9DD844C}">
      <dgm:prSet/>
      <dgm:spPr/>
      <dgm:t>
        <a:bodyPr/>
        <a:lstStyle/>
        <a:p>
          <a:endParaRPr lang="en-US" sz="1300"/>
        </a:p>
      </dgm:t>
    </dgm:pt>
    <dgm:pt modelId="{09395527-3448-FB4C-9D9C-D6BAC7E322BE}">
      <dgm:prSet phldrT="[Text]"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n-US" sz="1300" dirty="0" smtClean="0"/>
            <a:t>Course Activities and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en-US" sz="1300" dirty="0" smtClean="0"/>
            <a:t>Learner Interaction</a:t>
          </a:r>
          <a:endParaRPr lang="en-US" sz="1300" dirty="0"/>
        </a:p>
      </dgm:t>
    </dgm:pt>
    <dgm:pt modelId="{FB952EAF-5C8E-A64F-985B-0A7E46A64E13}" type="parTrans" cxnId="{996662F7-C3DE-8F4E-B147-760D800FF8B9}">
      <dgm:prSet/>
      <dgm:spPr/>
      <dgm:t>
        <a:bodyPr/>
        <a:lstStyle/>
        <a:p>
          <a:endParaRPr lang="en-US" sz="1300"/>
        </a:p>
      </dgm:t>
    </dgm:pt>
    <dgm:pt modelId="{3B92BEF0-3C09-FA42-961F-F1FD1B12D36E}" type="sibTrans" cxnId="{996662F7-C3DE-8F4E-B147-760D800FF8B9}">
      <dgm:prSet/>
      <dgm:spPr/>
      <dgm:t>
        <a:bodyPr/>
        <a:lstStyle/>
        <a:p>
          <a:endParaRPr lang="en-US" sz="1300"/>
        </a:p>
      </dgm:t>
    </dgm:pt>
    <dgm:pt modelId="{C517FAC8-42BC-7F4E-BA99-E3C62C8294CE}">
      <dgm:prSet phldrT="[Text]" custT="1"/>
      <dgm:spPr/>
      <dgm:t>
        <a:bodyPr/>
        <a:lstStyle/>
        <a:p>
          <a:r>
            <a:rPr lang="en-US" sz="1300" dirty="0" smtClean="0"/>
            <a:t>Course Technology</a:t>
          </a:r>
          <a:endParaRPr lang="en-US" sz="1300" dirty="0"/>
        </a:p>
      </dgm:t>
    </dgm:pt>
    <dgm:pt modelId="{862020E3-2593-9D4A-8699-DA0A2452EF16}" type="parTrans" cxnId="{F2A43B39-1CAD-7748-B7FB-C170A3A5A371}">
      <dgm:prSet/>
      <dgm:spPr/>
      <dgm:t>
        <a:bodyPr/>
        <a:lstStyle/>
        <a:p>
          <a:endParaRPr lang="en-US" sz="1300"/>
        </a:p>
      </dgm:t>
    </dgm:pt>
    <dgm:pt modelId="{71897EE7-B4D7-1D4B-B80A-2CECA8723D5F}" type="sibTrans" cxnId="{F2A43B39-1CAD-7748-B7FB-C170A3A5A371}">
      <dgm:prSet/>
      <dgm:spPr/>
      <dgm:t>
        <a:bodyPr/>
        <a:lstStyle/>
        <a:p>
          <a:endParaRPr lang="en-US" sz="1300"/>
        </a:p>
      </dgm:t>
    </dgm:pt>
    <dgm:pt modelId="{DD1D5B24-2837-7442-BC90-6C77F000F136}">
      <dgm:prSet phldrT="[Text]" custT="1"/>
      <dgm:spPr/>
      <dgm:t>
        <a:bodyPr/>
        <a:lstStyle/>
        <a:p>
          <a:r>
            <a:rPr lang="en-US" sz="1300" dirty="0" smtClean="0"/>
            <a:t>Learner Support</a:t>
          </a:r>
          <a:endParaRPr lang="en-US" sz="1300" dirty="0"/>
        </a:p>
      </dgm:t>
    </dgm:pt>
    <dgm:pt modelId="{FDBB4A88-85CB-0941-8E70-00A67B8C4922}" type="parTrans" cxnId="{4CC98BCB-1276-234E-879B-F649FF05711E}">
      <dgm:prSet/>
      <dgm:spPr/>
      <dgm:t>
        <a:bodyPr/>
        <a:lstStyle/>
        <a:p>
          <a:endParaRPr lang="en-US" sz="1300"/>
        </a:p>
      </dgm:t>
    </dgm:pt>
    <dgm:pt modelId="{D344BB5E-D1EE-8F45-8454-B34F64B5C33C}" type="sibTrans" cxnId="{4CC98BCB-1276-234E-879B-F649FF05711E}">
      <dgm:prSet/>
      <dgm:spPr/>
      <dgm:t>
        <a:bodyPr/>
        <a:lstStyle/>
        <a:p>
          <a:endParaRPr lang="en-US" sz="1300"/>
        </a:p>
      </dgm:t>
    </dgm:pt>
    <dgm:pt modelId="{A9BFF69E-9584-F143-9F37-01505F909FDC}">
      <dgm:prSet phldrT="[Text]" custT="1"/>
      <dgm:spPr/>
      <dgm:t>
        <a:bodyPr/>
        <a:lstStyle/>
        <a:p>
          <a:r>
            <a:rPr lang="en-US" sz="1300" dirty="0" smtClean="0"/>
            <a:t>Accessibility and Usability</a:t>
          </a:r>
          <a:endParaRPr lang="en-US" sz="1300" dirty="0"/>
        </a:p>
      </dgm:t>
    </dgm:pt>
    <dgm:pt modelId="{ACA7B52E-7311-9D4C-BF9D-E36C3D6D46C7}" type="parTrans" cxnId="{BF43C7B5-1BBB-C046-8BEF-9A4CD1E18FD6}">
      <dgm:prSet/>
      <dgm:spPr/>
      <dgm:t>
        <a:bodyPr/>
        <a:lstStyle/>
        <a:p>
          <a:endParaRPr lang="en-US" sz="1300"/>
        </a:p>
      </dgm:t>
    </dgm:pt>
    <dgm:pt modelId="{E406E2F6-0CE4-494A-8A80-4582A947CF77}" type="sibTrans" cxnId="{BF43C7B5-1BBB-C046-8BEF-9A4CD1E18FD6}">
      <dgm:prSet/>
      <dgm:spPr/>
      <dgm:t>
        <a:bodyPr/>
        <a:lstStyle/>
        <a:p>
          <a:endParaRPr lang="en-US" sz="1300"/>
        </a:p>
      </dgm:t>
    </dgm:pt>
    <dgm:pt modelId="{7A22C5D3-8F89-9945-9E7A-8BC54E4FC18D}">
      <dgm:prSet custT="1"/>
      <dgm:spPr/>
      <dgm:t>
        <a:bodyPr/>
        <a:lstStyle/>
        <a:p>
          <a:r>
            <a:rPr lang="en-US" sz="1300" dirty="0" smtClean="0"/>
            <a:t>Learning Objectives (Competencies)</a:t>
          </a:r>
          <a:endParaRPr lang="en-US" sz="1300" dirty="0"/>
        </a:p>
      </dgm:t>
    </dgm:pt>
    <dgm:pt modelId="{70D914AD-EAAD-9B48-895D-0F7C85D912DE}" type="parTrans" cxnId="{A2FF405F-BCD6-454A-95A9-673ECC88A888}">
      <dgm:prSet/>
      <dgm:spPr/>
      <dgm:t>
        <a:bodyPr/>
        <a:lstStyle/>
        <a:p>
          <a:endParaRPr lang="en-US" sz="1300"/>
        </a:p>
      </dgm:t>
    </dgm:pt>
    <dgm:pt modelId="{7997C265-B952-6C43-94B2-EB54EBCFDFE9}" type="sibTrans" cxnId="{A2FF405F-BCD6-454A-95A9-673ECC88A888}">
      <dgm:prSet/>
      <dgm:spPr/>
      <dgm:t>
        <a:bodyPr/>
        <a:lstStyle/>
        <a:p>
          <a:endParaRPr lang="en-US" sz="1300"/>
        </a:p>
      </dgm:t>
    </dgm:pt>
    <dgm:pt modelId="{905FB0FD-3123-C848-AD1D-7C82B97C21E0}">
      <dgm:prSet custT="1"/>
      <dgm:spPr/>
      <dgm:t>
        <a:bodyPr/>
        <a:lstStyle/>
        <a:p>
          <a:r>
            <a:rPr lang="en-US" sz="1300" dirty="0" smtClean="0"/>
            <a:t>Assessment and Measurement</a:t>
          </a:r>
          <a:endParaRPr lang="en-US" sz="1300" dirty="0"/>
        </a:p>
      </dgm:t>
    </dgm:pt>
    <dgm:pt modelId="{1D9380D2-CAAA-DE4C-83A9-5D8C5F66FA9A}" type="parTrans" cxnId="{E93A4B3B-A82F-1D45-BC5D-FA9A2A0968A8}">
      <dgm:prSet/>
      <dgm:spPr/>
      <dgm:t>
        <a:bodyPr/>
        <a:lstStyle/>
        <a:p>
          <a:endParaRPr lang="en-US" sz="1300"/>
        </a:p>
      </dgm:t>
    </dgm:pt>
    <dgm:pt modelId="{4FFF185A-CAEC-0E47-8EDD-00D2B2E6C6D3}" type="sibTrans" cxnId="{E93A4B3B-A82F-1D45-BC5D-FA9A2A0968A8}">
      <dgm:prSet/>
      <dgm:spPr/>
      <dgm:t>
        <a:bodyPr/>
        <a:lstStyle/>
        <a:p>
          <a:endParaRPr lang="en-US" sz="1300"/>
        </a:p>
      </dgm:t>
    </dgm:pt>
    <dgm:pt modelId="{7474A61C-B9D8-AE42-ABE7-72A3E8807C5A}">
      <dgm:prSet custT="1"/>
      <dgm:spPr/>
      <dgm:t>
        <a:bodyPr/>
        <a:lstStyle/>
        <a:p>
          <a:r>
            <a:rPr lang="en-US" sz="1300" dirty="0" smtClean="0"/>
            <a:t>Instructional Materials</a:t>
          </a:r>
          <a:endParaRPr lang="en-US" sz="1300" dirty="0"/>
        </a:p>
      </dgm:t>
    </dgm:pt>
    <dgm:pt modelId="{B560B5A6-0335-6944-9929-16262A79B406}" type="parTrans" cxnId="{E0354EB6-D37B-4F4C-9BE2-A0DC3FFC5256}">
      <dgm:prSet/>
      <dgm:spPr/>
      <dgm:t>
        <a:bodyPr/>
        <a:lstStyle/>
        <a:p>
          <a:endParaRPr lang="en-US" sz="1300"/>
        </a:p>
      </dgm:t>
    </dgm:pt>
    <dgm:pt modelId="{8F6B7C32-E7AF-9243-A453-EC5F7D785456}" type="sibTrans" cxnId="{E0354EB6-D37B-4F4C-9BE2-A0DC3FFC5256}">
      <dgm:prSet/>
      <dgm:spPr/>
      <dgm:t>
        <a:bodyPr/>
        <a:lstStyle/>
        <a:p>
          <a:endParaRPr lang="en-US" sz="1300"/>
        </a:p>
      </dgm:t>
    </dgm:pt>
    <dgm:pt modelId="{F6BB4EC9-3306-694B-941B-AA6C12EF7545}" type="pres">
      <dgm:prSet presAssocID="{7793BD00-908C-1C46-95D4-0FAA7BB5C819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9FE33C5-3C01-8F46-A806-B9A707DC44FD}" type="pres">
      <dgm:prSet presAssocID="{AE7A1DF9-3E83-0D4B-B817-17403DF6EF13}" presName="node" presStyleLbl="node1" presStyleIdx="0" presStyleCnt="8" custScaleX="17243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82FC353-B3A5-7742-8AA9-F76AC7D9A1D8}" type="pres">
      <dgm:prSet presAssocID="{AE7A1DF9-3E83-0D4B-B817-17403DF6EF13}" presName="spNode" presStyleCnt="0"/>
      <dgm:spPr/>
    </dgm:pt>
    <dgm:pt modelId="{E1C5D9DE-01F3-234E-8187-BB9F84D0B359}" type="pres">
      <dgm:prSet presAssocID="{71F42D8E-A5E1-6E40-87F1-03E7F3F9852C}" presName="sibTrans" presStyleLbl="sibTrans1D1" presStyleIdx="0" presStyleCnt="8"/>
      <dgm:spPr/>
      <dgm:t>
        <a:bodyPr/>
        <a:lstStyle/>
        <a:p>
          <a:endParaRPr lang="en-US"/>
        </a:p>
      </dgm:t>
    </dgm:pt>
    <dgm:pt modelId="{6C0F2F6C-B902-6847-9932-AA2F212EFFF2}" type="pres">
      <dgm:prSet presAssocID="{7A22C5D3-8F89-9945-9E7A-8BC54E4FC18D}" presName="node" presStyleLbl="node1" presStyleIdx="1" presStyleCnt="8" custScaleX="17206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3A0489E-3B19-4145-9135-B373774456C6}" type="pres">
      <dgm:prSet presAssocID="{7A22C5D3-8F89-9945-9E7A-8BC54E4FC18D}" presName="spNode" presStyleCnt="0"/>
      <dgm:spPr/>
    </dgm:pt>
    <dgm:pt modelId="{9050A63E-35FB-2140-9088-D2CB7232BED7}" type="pres">
      <dgm:prSet presAssocID="{7997C265-B952-6C43-94B2-EB54EBCFDFE9}" presName="sibTrans" presStyleLbl="sibTrans1D1" presStyleIdx="1" presStyleCnt="8"/>
      <dgm:spPr/>
      <dgm:t>
        <a:bodyPr/>
        <a:lstStyle/>
        <a:p>
          <a:endParaRPr lang="en-US"/>
        </a:p>
      </dgm:t>
    </dgm:pt>
    <dgm:pt modelId="{96F8A821-6120-BA40-99DE-6217CE7747EA}" type="pres">
      <dgm:prSet presAssocID="{905FB0FD-3123-C848-AD1D-7C82B97C21E0}" presName="node" presStyleLbl="node1" presStyleIdx="2" presStyleCnt="8" custScaleX="17206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D746176-4A84-C54E-B038-4EA086033A00}" type="pres">
      <dgm:prSet presAssocID="{905FB0FD-3123-C848-AD1D-7C82B97C21E0}" presName="spNode" presStyleCnt="0"/>
      <dgm:spPr/>
    </dgm:pt>
    <dgm:pt modelId="{C14CC8B4-6380-074C-99AE-916EF848931B}" type="pres">
      <dgm:prSet presAssocID="{4FFF185A-CAEC-0E47-8EDD-00D2B2E6C6D3}" presName="sibTrans" presStyleLbl="sibTrans1D1" presStyleIdx="2" presStyleCnt="8"/>
      <dgm:spPr/>
      <dgm:t>
        <a:bodyPr/>
        <a:lstStyle/>
        <a:p>
          <a:endParaRPr lang="en-US"/>
        </a:p>
      </dgm:t>
    </dgm:pt>
    <dgm:pt modelId="{171B7C0F-5232-FB44-B0EB-573FD6BBDF06}" type="pres">
      <dgm:prSet presAssocID="{7474A61C-B9D8-AE42-ABE7-72A3E8807C5A}" presName="node" presStyleLbl="node1" presStyleIdx="3" presStyleCnt="8" custScaleX="17206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7DE0102-9DB4-D944-9357-A043DD276685}" type="pres">
      <dgm:prSet presAssocID="{7474A61C-B9D8-AE42-ABE7-72A3E8807C5A}" presName="spNode" presStyleCnt="0"/>
      <dgm:spPr/>
    </dgm:pt>
    <dgm:pt modelId="{FF51A4DA-FF02-284B-BECC-A653F34996DC}" type="pres">
      <dgm:prSet presAssocID="{8F6B7C32-E7AF-9243-A453-EC5F7D785456}" presName="sibTrans" presStyleLbl="sibTrans1D1" presStyleIdx="3" presStyleCnt="8"/>
      <dgm:spPr/>
      <dgm:t>
        <a:bodyPr/>
        <a:lstStyle/>
        <a:p>
          <a:endParaRPr lang="en-US"/>
        </a:p>
      </dgm:t>
    </dgm:pt>
    <dgm:pt modelId="{BBBC417C-4ED1-4746-A363-0C0BC21870E0}" type="pres">
      <dgm:prSet presAssocID="{09395527-3448-FB4C-9D9C-D6BAC7E322BE}" presName="node" presStyleLbl="node1" presStyleIdx="4" presStyleCnt="8" custScaleX="172069" custRadScaleRad="10090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AB1C31B-19AC-9F4B-B983-9CE74C452D47}" type="pres">
      <dgm:prSet presAssocID="{09395527-3448-FB4C-9D9C-D6BAC7E322BE}" presName="spNode" presStyleCnt="0"/>
      <dgm:spPr/>
    </dgm:pt>
    <dgm:pt modelId="{419C7C2C-09D8-6D4E-B49B-821FA2116FF1}" type="pres">
      <dgm:prSet presAssocID="{3B92BEF0-3C09-FA42-961F-F1FD1B12D36E}" presName="sibTrans" presStyleLbl="sibTrans1D1" presStyleIdx="4" presStyleCnt="8"/>
      <dgm:spPr/>
      <dgm:t>
        <a:bodyPr/>
        <a:lstStyle/>
        <a:p>
          <a:endParaRPr lang="en-US"/>
        </a:p>
      </dgm:t>
    </dgm:pt>
    <dgm:pt modelId="{7F4C2546-3AE1-3546-9CA5-29D10E96F71A}" type="pres">
      <dgm:prSet presAssocID="{C517FAC8-42BC-7F4E-BA99-E3C62C8294CE}" presName="node" presStyleLbl="node1" presStyleIdx="5" presStyleCnt="8" custScaleX="17206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ACBF0B6-EC84-BA47-9962-7E087AC0494B}" type="pres">
      <dgm:prSet presAssocID="{C517FAC8-42BC-7F4E-BA99-E3C62C8294CE}" presName="spNode" presStyleCnt="0"/>
      <dgm:spPr/>
    </dgm:pt>
    <dgm:pt modelId="{2FAA2C6C-7EBC-684D-9831-605A20F5691A}" type="pres">
      <dgm:prSet presAssocID="{71897EE7-B4D7-1D4B-B80A-2CECA8723D5F}" presName="sibTrans" presStyleLbl="sibTrans1D1" presStyleIdx="5" presStyleCnt="8"/>
      <dgm:spPr/>
      <dgm:t>
        <a:bodyPr/>
        <a:lstStyle/>
        <a:p>
          <a:endParaRPr lang="en-US"/>
        </a:p>
      </dgm:t>
    </dgm:pt>
    <dgm:pt modelId="{1C6A44E3-202E-B24C-83EB-0344837FC6B4}" type="pres">
      <dgm:prSet presAssocID="{DD1D5B24-2837-7442-BC90-6C77F000F136}" presName="node" presStyleLbl="node1" presStyleIdx="6" presStyleCnt="8" custScaleX="17206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130ECCC-8525-DC49-B427-A30876C09FF7}" type="pres">
      <dgm:prSet presAssocID="{DD1D5B24-2837-7442-BC90-6C77F000F136}" presName="spNode" presStyleCnt="0"/>
      <dgm:spPr/>
    </dgm:pt>
    <dgm:pt modelId="{47C82110-FB86-F540-8561-FF6E8F054B02}" type="pres">
      <dgm:prSet presAssocID="{D344BB5E-D1EE-8F45-8454-B34F64B5C33C}" presName="sibTrans" presStyleLbl="sibTrans1D1" presStyleIdx="6" presStyleCnt="8"/>
      <dgm:spPr/>
      <dgm:t>
        <a:bodyPr/>
        <a:lstStyle/>
        <a:p>
          <a:endParaRPr lang="en-US"/>
        </a:p>
      </dgm:t>
    </dgm:pt>
    <dgm:pt modelId="{712247BD-A8E6-C040-9E58-66C2E468765E}" type="pres">
      <dgm:prSet presAssocID="{A9BFF69E-9584-F143-9F37-01505F909FDC}" presName="node" presStyleLbl="node1" presStyleIdx="7" presStyleCnt="8" custScaleX="17206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11D4761-F1AF-AA42-92AA-0C9113C769B9}" type="pres">
      <dgm:prSet presAssocID="{A9BFF69E-9584-F143-9F37-01505F909FDC}" presName="spNode" presStyleCnt="0"/>
      <dgm:spPr/>
    </dgm:pt>
    <dgm:pt modelId="{C85014EC-E9DC-8A4A-B195-B50A78127673}" type="pres">
      <dgm:prSet presAssocID="{E406E2F6-0CE4-494A-8A80-4582A947CF77}" presName="sibTrans" presStyleLbl="sibTrans1D1" presStyleIdx="7" presStyleCnt="8"/>
      <dgm:spPr/>
      <dgm:t>
        <a:bodyPr/>
        <a:lstStyle/>
        <a:p>
          <a:endParaRPr lang="en-US"/>
        </a:p>
      </dgm:t>
    </dgm:pt>
  </dgm:ptLst>
  <dgm:cxnLst>
    <dgm:cxn modelId="{4CC98BCB-1276-234E-879B-F649FF05711E}" srcId="{7793BD00-908C-1C46-95D4-0FAA7BB5C819}" destId="{DD1D5B24-2837-7442-BC90-6C77F000F136}" srcOrd="6" destOrd="0" parTransId="{FDBB4A88-85CB-0941-8E70-00A67B8C4922}" sibTransId="{D344BB5E-D1EE-8F45-8454-B34F64B5C33C}"/>
    <dgm:cxn modelId="{02ED39D4-5090-6945-A2A5-95722F912554}" type="presOf" srcId="{71897EE7-B4D7-1D4B-B80A-2CECA8723D5F}" destId="{2FAA2C6C-7EBC-684D-9831-605A20F5691A}" srcOrd="0" destOrd="0" presId="urn:microsoft.com/office/officeart/2005/8/layout/cycle6"/>
    <dgm:cxn modelId="{E4BE6861-A91A-E344-9BD7-15D337965ABA}" type="presOf" srcId="{DD1D5B24-2837-7442-BC90-6C77F000F136}" destId="{1C6A44E3-202E-B24C-83EB-0344837FC6B4}" srcOrd="0" destOrd="0" presId="urn:microsoft.com/office/officeart/2005/8/layout/cycle6"/>
    <dgm:cxn modelId="{5409A8BF-B899-1B48-B654-D66A6CDAD541}" type="presOf" srcId="{4FFF185A-CAEC-0E47-8EDD-00D2B2E6C6D3}" destId="{C14CC8B4-6380-074C-99AE-916EF848931B}" srcOrd="0" destOrd="0" presId="urn:microsoft.com/office/officeart/2005/8/layout/cycle6"/>
    <dgm:cxn modelId="{A2FF405F-BCD6-454A-95A9-673ECC88A888}" srcId="{7793BD00-908C-1C46-95D4-0FAA7BB5C819}" destId="{7A22C5D3-8F89-9945-9E7A-8BC54E4FC18D}" srcOrd="1" destOrd="0" parTransId="{70D914AD-EAAD-9B48-895D-0F7C85D912DE}" sibTransId="{7997C265-B952-6C43-94B2-EB54EBCFDFE9}"/>
    <dgm:cxn modelId="{5644A32A-CD80-FE45-9A26-18EA01395FE2}" type="presOf" srcId="{7A22C5D3-8F89-9945-9E7A-8BC54E4FC18D}" destId="{6C0F2F6C-B902-6847-9932-AA2F212EFFF2}" srcOrd="0" destOrd="0" presId="urn:microsoft.com/office/officeart/2005/8/layout/cycle6"/>
    <dgm:cxn modelId="{4A01A067-8F06-864B-B946-46F0B667FB80}" type="presOf" srcId="{AE7A1DF9-3E83-0D4B-B817-17403DF6EF13}" destId="{B9FE33C5-3C01-8F46-A806-B9A707DC44FD}" srcOrd="0" destOrd="0" presId="urn:microsoft.com/office/officeart/2005/8/layout/cycle6"/>
    <dgm:cxn modelId="{15FC787D-D95C-4743-B75E-694BA5496060}" type="presOf" srcId="{8F6B7C32-E7AF-9243-A453-EC5F7D785456}" destId="{FF51A4DA-FF02-284B-BECC-A653F34996DC}" srcOrd="0" destOrd="0" presId="urn:microsoft.com/office/officeart/2005/8/layout/cycle6"/>
    <dgm:cxn modelId="{378F766B-6191-E546-BD68-5268E75076C8}" type="presOf" srcId="{D344BB5E-D1EE-8F45-8454-B34F64B5C33C}" destId="{47C82110-FB86-F540-8561-FF6E8F054B02}" srcOrd="0" destOrd="0" presId="urn:microsoft.com/office/officeart/2005/8/layout/cycle6"/>
    <dgm:cxn modelId="{F2A43B39-1CAD-7748-B7FB-C170A3A5A371}" srcId="{7793BD00-908C-1C46-95D4-0FAA7BB5C819}" destId="{C517FAC8-42BC-7F4E-BA99-E3C62C8294CE}" srcOrd="5" destOrd="0" parTransId="{862020E3-2593-9D4A-8699-DA0A2452EF16}" sibTransId="{71897EE7-B4D7-1D4B-B80A-2CECA8723D5F}"/>
    <dgm:cxn modelId="{BF43C7B5-1BBB-C046-8BEF-9A4CD1E18FD6}" srcId="{7793BD00-908C-1C46-95D4-0FAA7BB5C819}" destId="{A9BFF69E-9584-F143-9F37-01505F909FDC}" srcOrd="7" destOrd="0" parTransId="{ACA7B52E-7311-9D4C-BF9D-E36C3D6D46C7}" sibTransId="{E406E2F6-0CE4-494A-8A80-4582A947CF77}"/>
    <dgm:cxn modelId="{E93A4B3B-A82F-1D45-BC5D-FA9A2A0968A8}" srcId="{7793BD00-908C-1C46-95D4-0FAA7BB5C819}" destId="{905FB0FD-3123-C848-AD1D-7C82B97C21E0}" srcOrd="2" destOrd="0" parTransId="{1D9380D2-CAAA-DE4C-83A9-5D8C5F66FA9A}" sibTransId="{4FFF185A-CAEC-0E47-8EDD-00D2B2E6C6D3}"/>
    <dgm:cxn modelId="{E0354EB6-D37B-4F4C-9BE2-A0DC3FFC5256}" srcId="{7793BD00-908C-1C46-95D4-0FAA7BB5C819}" destId="{7474A61C-B9D8-AE42-ABE7-72A3E8807C5A}" srcOrd="3" destOrd="0" parTransId="{B560B5A6-0335-6944-9929-16262A79B406}" sibTransId="{8F6B7C32-E7AF-9243-A453-EC5F7D785456}"/>
    <dgm:cxn modelId="{0A5A9EF4-23B8-1645-B32E-CE7B03A017A2}" type="presOf" srcId="{7793BD00-908C-1C46-95D4-0FAA7BB5C819}" destId="{F6BB4EC9-3306-694B-941B-AA6C12EF7545}" srcOrd="0" destOrd="0" presId="urn:microsoft.com/office/officeart/2005/8/layout/cycle6"/>
    <dgm:cxn modelId="{37B1DEF6-62A1-5540-A54C-BDB0158B4298}" type="presOf" srcId="{7474A61C-B9D8-AE42-ABE7-72A3E8807C5A}" destId="{171B7C0F-5232-FB44-B0EB-573FD6BBDF06}" srcOrd="0" destOrd="0" presId="urn:microsoft.com/office/officeart/2005/8/layout/cycle6"/>
    <dgm:cxn modelId="{46BB3715-22F5-B64E-A4ED-E8BF618CC637}" type="presOf" srcId="{C517FAC8-42BC-7F4E-BA99-E3C62C8294CE}" destId="{7F4C2546-3AE1-3546-9CA5-29D10E96F71A}" srcOrd="0" destOrd="0" presId="urn:microsoft.com/office/officeart/2005/8/layout/cycle6"/>
    <dgm:cxn modelId="{996662F7-C3DE-8F4E-B147-760D800FF8B9}" srcId="{7793BD00-908C-1C46-95D4-0FAA7BB5C819}" destId="{09395527-3448-FB4C-9D9C-D6BAC7E322BE}" srcOrd="4" destOrd="0" parTransId="{FB952EAF-5C8E-A64F-985B-0A7E46A64E13}" sibTransId="{3B92BEF0-3C09-FA42-961F-F1FD1B12D36E}"/>
    <dgm:cxn modelId="{EEB45B75-F4D7-624E-BA40-E6668DCF979A}" type="presOf" srcId="{A9BFF69E-9584-F143-9F37-01505F909FDC}" destId="{712247BD-A8E6-C040-9E58-66C2E468765E}" srcOrd="0" destOrd="0" presId="urn:microsoft.com/office/officeart/2005/8/layout/cycle6"/>
    <dgm:cxn modelId="{A5CBCAD9-E20C-964C-8196-FE4D6AD7C753}" type="presOf" srcId="{09395527-3448-FB4C-9D9C-D6BAC7E322BE}" destId="{BBBC417C-4ED1-4746-A363-0C0BC21870E0}" srcOrd="0" destOrd="0" presId="urn:microsoft.com/office/officeart/2005/8/layout/cycle6"/>
    <dgm:cxn modelId="{9B344104-B6A1-0948-9DE2-BC88A21E4F9F}" type="presOf" srcId="{71F42D8E-A5E1-6E40-87F1-03E7F3F9852C}" destId="{E1C5D9DE-01F3-234E-8187-BB9F84D0B359}" srcOrd="0" destOrd="0" presId="urn:microsoft.com/office/officeart/2005/8/layout/cycle6"/>
    <dgm:cxn modelId="{EE2140E1-D596-4B4E-B95E-C753D29F28A7}" type="presOf" srcId="{3B92BEF0-3C09-FA42-961F-F1FD1B12D36E}" destId="{419C7C2C-09D8-6D4E-B49B-821FA2116FF1}" srcOrd="0" destOrd="0" presId="urn:microsoft.com/office/officeart/2005/8/layout/cycle6"/>
    <dgm:cxn modelId="{F90EE59A-A2E9-6744-9FAE-AB2D28D7623A}" type="presOf" srcId="{7997C265-B952-6C43-94B2-EB54EBCFDFE9}" destId="{9050A63E-35FB-2140-9088-D2CB7232BED7}" srcOrd="0" destOrd="0" presId="urn:microsoft.com/office/officeart/2005/8/layout/cycle6"/>
    <dgm:cxn modelId="{10012F93-2F39-A84B-B7F4-A302E9DD844C}" srcId="{7793BD00-908C-1C46-95D4-0FAA7BB5C819}" destId="{AE7A1DF9-3E83-0D4B-B817-17403DF6EF13}" srcOrd="0" destOrd="0" parTransId="{CE6B2194-3CF4-D141-957F-A2F4DF5F0783}" sibTransId="{71F42D8E-A5E1-6E40-87F1-03E7F3F9852C}"/>
    <dgm:cxn modelId="{A56D3656-C3FA-7042-9A34-1CCAAFB04BF1}" type="presOf" srcId="{E406E2F6-0CE4-494A-8A80-4582A947CF77}" destId="{C85014EC-E9DC-8A4A-B195-B50A78127673}" srcOrd="0" destOrd="0" presId="urn:microsoft.com/office/officeart/2005/8/layout/cycle6"/>
    <dgm:cxn modelId="{0925C8BB-3965-E541-B871-E898F2B6E442}" type="presOf" srcId="{905FB0FD-3123-C848-AD1D-7C82B97C21E0}" destId="{96F8A821-6120-BA40-99DE-6217CE7747EA}" srcOrd="0" destOrd="0" presId="urn:microsoft.com/office/officeart/2005/8/layout/cycle6"/>
    <dgm:cxn modelId="{9042616F-4BE7-BB44-B3C1-2B6E6D5DD5B2}" type="presParOf" srcId="{F6BB4EC9-3306-694B-941B-AA6C12EF7545}" destId="{B9FE33C5-3C01-8F46-A806-B9A707DC44FD}" srcOrd="0" destOrd="0" presId="urn:microsoft.com/office/officeart/2005/8/layout/cycle6"/>
    <dgm:cxn modelId="{462CB62A-F418-4A4C-A104-0E3019EB2EAF}" type="presParOf" srcId="{F6BB4EC9-3306-694B-941B-AA6C12EF7545}" destId="{082FC353-B3A5-7742-8AA9-F76AC7D9A1D8}" srcOrd="1" destOrd="0" presId="urn:microsoft.com/office/officeart/2005/8/layout/cycle6"/>
    <dgm:cxn modelId="{5B2B553E-7583-2842-A6EB-C936BB1034DB}" type="presParOf" srcId="{F6BB4EC9-3306-694B-941B-AA6C12EF7545}" destId="{E1C5D9DE-01F3-234E-8187-BB9F84D0B359}" srcOrd="2" destOrd="0" presId="urn:microsoft.com/office/officeart/2005/8/layout/cycle6"/>
    <dgm:cxn modelId="{EFFC67FA-DAEB-1545-A96A-ADE60A991644}" type="presParOf" srcId="{F6BB4EC9-3306-694B-941B-AA6C12EF7545}" destId="{6C0F2F6C-B902-6847-9932-AA2F212EFFF2}" srcOrd="3" destOrd="0" presId="urn:microsoft.com/office/officeart/2005/8/layout/cycle6"/>
    <dgm:cxn modelId="{F43B667C-127E-F24A-AF97-21832A3E46A7}" type="presParOf" srcId="{F6BB4EC9-3306-694B-941B-AA6C12EF7545}" destId="{13A0489E-3B19-4145-9135-B373774456C6}" srcOrd="4" destOrd="0" presId="urn:microsoft.com/office/officeart/2005/8/layout/cycle6"/>
    <dgm:cxn modelId="{6C92DF71-5CAA-784C-9E5D-1CF904DF1225}" type="presParOf" srcId="{F6BB4EC9-3306-694B-941B-AA6C12EF7545}" destId="{9050A63E-35FB-2140-9088-D2CB7232BED7}" srcOrd="5" destOrd="0" presId="urn:microsoft.com/office/officeart/2005/8/layout/cycle6"/>
    <dgm:cxn modelId="{6F5759F8-773B-CB47-87F0-8B15E9C3AECA}" type="presParOf" srcId="{F6BB4EC9-3306-694B-941B-AA6C12EF7545}" destId="{96F8A821-6120-BA40-99DE-6217CE7747EA}" srcOrd="6" destOrd="0" presId="urn:microsoft.com/office/officeart/2005/8/layout/cycle6"/>
    <dgm:cxn modelId="{3FE98BFD-5375-5B48-B331-AF9E4BD5D498}" type="presParOf" srcId="{F6BB4EC9-3306-694B-941B-AA6C12EF7545}" destId="{3D746176-4A84-C54E-B038-4EA086033A00}" srcOrd="7" destOrd="0" presId="urn:microsoft.com/office/officeart/2005/8/layout/cycle6"/>
    <dgm:cxn modelId="{FA9A80A4-B03F-FA43-9EB3-69E2A1C49162}" type="presParOf" srcId="{F6BB4EC9-3306-694B-941B-AA6C12EF7545}" destId="{C14CC8B4-6380-074C-99AE-916EF848931B}" srcOrd="8" destOrd="0" presId="urn:microsoft.com/office/officeart/2005/8/layout/cycle6"/>
    <dgm:cxn modelId="{E8981DCF-F68C-F440-8F8F-FAFF81279C9B}" type="presParOf" srcId="{F6BB4EC9-3306-694B-941B-AA6C12EF7545}" destId="{171B7C0F-5232-FB44-B0EB-573FD6BBDF06}" srcOrd="9" destOrd="0" presId="urn:microsoft.com/office/officeart/2005/8/layout/cycle6"/>
    <dgm:cxn modelId="{7FBC932B-5ACC-E340-8CC4-9B28FA089C14}" type="presParOf" srcId="{F6BB4EC9-3306-694B-941B-AA6C12EF7545}" destId="{77DE0102-9DB4-D944-9357-A043DD276685}" srcOrd="10" destOrd="0" presId="urn:microsoft.com/office/officeart/2005/8/layout/cycle6"/>
    <dgm:cxn modelId="{9943D3B6-C7E9-CF4D-989D-3E874A54E705}" type="presParOf" srcId="{F6BB4EC9-3306-694B-941B-AA6C12EF7545}" destId="{FF51A4DA-FF02-284B-BECC-A653F34996DC}" srcOrd="11" destOrd="0" presId="urn:microsoft.com/office/officeart/2005/8/layout/cycle6"/>
    <dgm:cxn modelId="{E979D88E-EEFB-1B4B-8BEE-A2D3867737FE}" type="presParOf" srcId="{F6BB4EC9-3306-694B-941B-AA6C12EF7545}" destId="{BBBC417C-4ED1-4746-A363-0C0BC21870E0}" srcOrd="12" destOrd="0" presId="urn:microsoft.com/office/officeart/2005/8/layout/cycle6"/>
    <dgm:cxn modelId="{90F3A43C-B0B9-F640-9D8F-422B5501FE5C}" type="presParOf" srcId="{F6BB4EC9-3306-694B-941B-AA6C12EF7545}" destId="{2AB1C31B-19AC-9F4B-B983-9CE74C452D47}" srcOrd="13" destOrd="0" presId="urn:microsoft.com/office/officeart/2005/8/layout/cycle6"/>
    <dgm:cxn modelId="{E1903C96-F528-5842-A131-38AD7D9AB534}" type="presParOf" srcId="{F6BB4EC9-3306-694B-941B-AA6C12EF7545}" destId="{419C7C2C-09D8-6D4E-B49B-821FA2116FF1}" srcOrd="14" destOrd="0" presId="urn:microsoft.com/office/officeart/2005/8/layout/cycle6"/>
    <dgm:cxn modelId="{1DB91275-7F98-A648-8A87-AD07D0784EAB}" type="presParOf" srcId="{F6BB4EC9-3306-694B-941B-AA6C12EF7545}" destId="{7F4C2546-3AE1-3546-9CA5-29D10E96F71A}" srcOrd="15" destOrd="0" presId="urn:microsoft.com/office/officeart/2005/8/layout/cycle6"/>
    <dgm:cxn modelId="{3F276364-4F9D-8B48-A292-0C3880C46F94}" type="presParOf" srcId="{F6BB4EC9-3306-694B-941B-AA6C12EF7545}" destId="{8ACBF0B6-EC84-BA47-9962-7E087AC0494B}" srcOrd="16" destOrd="0" presId="urn:microsoft.com/office/officeart/2005/8/layout/cycle6"/>
    <dgm:cxn modelId="{F493E93E-FF6A-7744-A3B9-D62E6E740FD8}" type="presParOf" srcId="{F6BB4EC9-3306-694B-941B-AA6C12EF7545}" destId="{2FAA2C6C-7EBC-684D-9831-605A20F5691A}" srcOrd="17" destOrd="0" presId="urn:microsoft.com/office/officeart/2005/8/layout/cycle6"/>
    <dgm:cxn modelId="{B164567E-BC46-3B48-BA8B-09ABE41B8156}" type="presParOf" srcId="{F6BB4EC9-3306-694B-941B-AA6C12EF7545}" destId="{1C6A44E3-202E-B24C-83EB-0344837FC6B4}" srcOrd="18" destOrd="0" presId="urn:microsoft.com/office/officeart/2005/8/layout/cycle6"/>
    <dgm:cxn modelId="{7819BDD8-E204-9742-AF64-8E0E69FE882A}" type="presParOf" srcId="{F6BB4EC9-3306-694B-941B-AA6C12EF7545}" destId="{B130ECCC-8525-DC49-B427-A30876C09FF7}" srcOrd="19" destOrd="0" presId="urn:microsoft.com/office/officeart/2005/8/layout/cycle6"/>
    <dgm:cxn modelId="{1DC4FEAC-7C16-3649-AD3A-F72095788CF5}" type="presParOf" srcId="{F6BB4EC9-3306-694B-941B-AA6C12EF7545}" destId="{47C82110-FB86-F540-8561-FF6E8F054B02}" srcOrd="20" destOrd="0" presId="urn:microsoft.com/office/officeart/2005/8/layout/cycle6"/>
    <dgm:cxn modelId="{574A989F-303F-D94A-A053-EE06849225EA}" type="presParOf" srcId="{F6BB4EC9-3306-694B-941B-AA6C12EF7545}" destId="{712247BD-A8E6-C040-9E58-66C2E468765E}" srcOrd="21" destOrd="0" presId="urn:microsoft.com/office/officeart/2005/8/layout/cycle6"/>
    <dgm:cxn modelId="{CAFBB30C-4EEA-5341-B6C2-027EDC19B1CA}" type="presParOf" srcId="{F6BB4EC9-3306-694B-941B-AA6C12EF7545}" destId="{511D4761-F1AF-AA42-92AA-0C9113C769B9}" srcOrd="22" destOrd="0" presId="urn:microsoft.com/office/officeart/2005/8/layout/cycle6"/>
    <dgm:cxn modelId="{64B72EF9-6FE7-CD40-920D-A7EC6A02AEDC}" type="presParOf" srcId="{F6BB4EC9-3306-694B-941B-AA6C12EF7545}" destId="{C85014EC-E9DC-8A4A-B195-B50A78127673}" srcOrd="23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9FE33C5-3C01-8F46-A806-B9A707DC44FD}">
      <dsp:nvSpPr>
        <dsp:cNvPr id="0" name=""/>
        <dsp:cNvSpPr/>
      </dsp:nvSpPr>
      <dsp:spPr>
        <a:xfrm>
          <a:off x="2569846" y="2053"/>
          <a:ext cx="1548654" cy="58376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Course Overview Introduction</a:t>
          </a:r>
          <a:endParaRPr lang="en-US" sz="1300" kern="1200" dirty="0"/>
        </a:p>
      </dsp:txBody>
      <dsp:txXfrm>
        <a:off x="2598343" y="30550"/>
        <a:ext cx="1491660" cy="526766"/>
      </dsp:txXfrm>
    </dsp:sp>
    <dsp:sp modelId="{E1C5D9DE-01F3-234E-8187-BB9F84D0B359}">
      <dsp:nvSpPr>
        <dsp:cNvPr id="0" name=""/>
        <dsp:cNvSpPr/>
      </dsp:nvSpPr>
      <dsp:spPr>
        <a:xfrm>
          <a:off x="1317362" y="293933"/>
          <a:ext cx="4053623" cy="4053623"/>
        </a:xfrm>
        <a:custGeom>
          <a:avLst/>
          <a:gdLst/>
          <a:ahLst/>
          <a:cxnLst/>
          <a:rect l="0" t="0" r="0" b="0"/>
          <a:pathLst>
            <a:path>
              <a:moveTo>
                <a:pt x="2804144" y="154989"/>
              </a:moveTo>
              <a:arcTo wR="2026811" hR="2026811" stAng="17553132" swAng="541352"/>
            </a:path>
          </a:pathLst>
        </a:custGeom>
        <a:noFill/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C0F2F6C-B902-6847-9932-AA2F212EFFF2}">
      <dsp:nvSpPr>
        <dsp:cNvPr id="0" name=""/>
        <dsp:cNvSpPr/>
      </dsp:nvSpPr>
      <dsp:spPr>
        <a:xfrm>
          <a:off x="4004676" y="595692"/>
          <a:ext cx="1545340" cy="58376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Learning Objectives (Competencies)</a:t>
          </a:r>
          <a:endParaRPr lang="en-US" sz="1300" kern="1200" dirty="0"/>
        </a:p>
      </dsp:txBody>
      <dsp:txXfrm>
        <a:off x="4033173" y="624189"/>
        <a:ext cx="1488346" cy="526766"/>
      </dsp:txXfrm>
    </dsp:sp>
    <dsp:sp modelId="{9050A63E-35FB-2140-9088-D2CB7232BED7}">
      <dsp:nvSpPr>
        <dsp:cNvPr id="0" name=""/>
        <dsp:cNvSpPr/>
      </dsp:nvSpPr>
      <dsp:spPr>
        <a:xfrm>
          <a:off x="1317362" y="293933"/>
          <a:ext cx="4053623" cy="4053623"/>
        </a:xfrm>
        <a:custGeom>
          <a:avLst/>
          <a:gdLst/>
          <a:ahLst/>
          <a:cxnLst/>
          <a:rect l="0" t="0" r="0" b="0"/>
          <a:pathLst>
            <a:path>
              <a:moveTo>
                <a:pt x="3706866" y="893064"/>
              </a:moveTo>
              <a:arcTo wR="2026811" hR="2026811" stAng="19559245" swAng="1528498"/>
            </a:path>
          </a:pathLst>
        </a:custGeom>
        <a:noFill/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6F8A821-6120-BA40-99DE-6217CE7747EA}">
      <dsp:nvSpPr>
        <dsp:cNvPr id="0" name=""/>
        <dsp:cNvSpPr/>
      </dsp:nvSpPr>
      <dsp:spPr>
        <a:xfrm>
          <a:off x="4598315" y="2028865"/>
          <a:ext cx="1545340" cy="58376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Assessment and Measurement</a:t>
          </a:r>
          <a:endParaRPr lang="en-US" sz="1300" kern="1200" dirty="0"/>
        </a:p>
      </dsp:txBody>
      <dsp:txXfrm>
        <a:off x="4626812" y="2057362"/>
        <a:ext cx="1488346" cy="526766"/>
      </dsp:txXfrm>
    </dsp:sp>
    <dsp:sp modelId="{C14CC8B4-6380-074C-99AE-916EF848931B}">
      <dsp:nvSpPr>
        <dsp:cNvPr id="0" name=""/>
        <dsp:cNvSpPr/>
      </dsp:nvSpPr>
      <dsp:spPr>
        <a:xfrm>
          <a:off x="1317362" y="293933"/>
          <a:ext cx="4053623" cy="4053623"/>
        </a:xfrm>
        <a:custGeom>
          <a:avLst/>
          <a:gdLst/>
          <a:ahLst/>
          <a:cxnLst/>
          <a:rect l="0" t="0" r="0" b="0"/>
          <a:pathLst>
            <a:path>
              <a:moveTo>
                <a:pt x="4031163" y="2327709"/>
              </a:moveTo>
              <a:arcTo wR="2026811" hR="2026811" stAng="512257" swAng="1528498"/>
            </a:path>
          </a:pathLst>
        </a:custGeom>
        <a:noFill/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71B7C0F-5232-FB44-B0EB-573FD6BBDF06}">
      <dsp:nvSpPr>
        <dsp:cNvPr id="0" name=""/>
        <dsp:cNvSpPr/>
      </dsp:nvSpPr>
      <dsp:spPr>
        <a:xfrm>
          <a:off x="4004676" y="3462037"/>
          <a:ext cx="1545340" cy="58376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Instructional Materials</a:t>
          </a:r>
          <a:endParaRPr lang="en-US" sz="1300" kern="1200" dirty="0"/>
        </a:p>
      </dsp:txBody>
      <dsp:txXfrm>
        <a:off x="4033173" y="3490534"/>
        <a:ext cx="1488346" cy="526766"/>
      </dsp:txXfrm>
    </dsp:sp>
    <dsp:sp modelId="{FF51A4DA-FF02-284B-BECC-A653F34996DC}">
      <dsp:nvSpPr>
        <dsp:cNvPr id="0" name=""/>
        <dsp:cNvSpPr/>
      </dsp:nvSpPr>
      <dsp:spPr>
        <a:xfrm>
          <a:off x="1306550" y="300649"/>
          <a:ext cx="4053623" cy="4053623"/>
        </a:xfrm>
        <a:custGeom>
          <a:avLst/>
          <a:gdLst/>
          <a:ahLst/>
          <a:cxnLst/>
          <a:rect l="0" t="0" r="0" b="0"/>
          <a:pathLst>
            <a:path>
              <a:moveTo>
                <a:pt x="3098869" y="3746886"/>
              </a:moveTo>
              <a:arcTo wR="2026811" hR="2026811" stAng="3483976" swAng="546026"/>
            </a:path>
          </a:pathLst>
        </a:custGeom>
        <a:noFill/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BBC417C-4ED1-4746-A363-0C0BC21870E0}">
      <dsp:nvSpPr>
        <dsp:cNvPr id="0" name=""/>
        <dsp:cNvSpPr/>
      </dsp:nvSpPr>
      <dsp:spPr>
        <a:xfrm>
          <a:off x="2571503" y="4057730"/>
          <a:ext cx="1545340" cy="58376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n-US" sz="1300" kern="1200" dirty="0" smtClean="0"/>
            <a:t>Course Activities and</a:t>
          </a:r>
        </a:p>
        <a:p>
          <a:pPr lvl="0" algn="ctr" defTabSz="57785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n-US" sz="1300" kern="1200" dirty="0" smtClean="0"/>
            <a:t>Learner Interaction</a:t>
          </a:r>
          <a:endParaRPr lang="en-US" sz="1300" kern="1200" dirty="0"/>
        </a:p>
      </dsp:txBody>
      <dsp:txXfrm>
        <a:off x="2600000" y="4086227"/>
        <a:ext cx="1488346" cy="526766"/>
      </dsp:txXfrm>
    </dsp:sp>
    <dsp:sp modelId="{419C7C2C-09D8-6D4E-B49B-821FA2116FF1}">
      <dsp:nvSpPr>
        <dsp:cNvPr id="0" name=""/>
        <dsp:cNvSpPr/>
      </dsp:nvSpPr>
      <dsp:spPr>
        <a:xfrm>
          <a:off x="1328173" y="300649"/>
          <a:ext cx="4053623" cy="4053623"/>
        </a:xfrm>
        <a:custGeom>
          <a:avLst/>
          <a:gdLst/>
          <a:ahLst/>
          <a:cxnLst/>
          <a:rect l="0" t="0" r="0" b="0"/>
          <a:pathLst>
            <a:path>
              <a:moveTo>
                <a:pt x="1240304" y="3894798"/>
              </a:moveTo>
              <a:arcTo wR="2026811" hR="2026811" stAng="6769999" swAng="546026"/>
            </a:path>
          </a:pathLst>
        </a:custGeom>
        <a:noFill/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F4C2546-3AE1-3546-9CA5-29D10E96F71A}">
      <dsp:nvSpPr>
        <dsp:cNvPr id="0" name=""/>
        <dsp:cNvSpPr/>
      </dsp:nvSpPr>
      <dsp:spPr>
        <a:xfrm>
          <a:off x="1138331" y="3462037"/>
          <a:ext cx="1545340" cy="58376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Course Technology</a:t>
          </a:r>
          <a:endParaRPr lang="en-US" sz="1300" kern="1200" dirty="0"/>
        </a:p>
      </dsp:txBody>
      <dsp:txXfrm>
        <a:off x="1166828" y="3490534"/>
        <a:ext cx="1488346" cy="526766"/>
      </dsp:txXfrm>
    </dsp:sp>
    <dsp:sp modelId="{2FAA2C6C-7EBC-684D-9831-605A20F5691A}">
      <dsp:nvSpPr>
        <dsp:cNvPr id="0" name=""/>
        <dsp:cNvSpPr/>
      </dsp:nvSpPr>
      <dsp:spPr>
        <a:xfrm>
          <a:off x="1317362" y="293933"/>
          <a:ext cx="4053623" cy="4053623"/>
        </a:xfrm>
        <a:custGeom>
          <a:avLst/>
          <a:gdLst/>
          <a:ahLst/>
          <a:cxnLst/>
          <a:rect l="0" t="0" r="0" b="0"/>
          <a:pathLst>
            <a:path>
              <a:moveTo>
                <a:pt x="346757" y="3160559"/>
              </a:moveTo>
              <a:arcTo wR="2026811" hR="2026811" stAng="8759245" swAng="1528498"/>
            </a:path>
          </a:pathLst>
        </a:custGeom>
        <a:noFill/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C6A44E3-202E-B24C-83EB-0344837FC6B4}">
      <dsp:nvSpPr>
        <dsp:cNvPr id="0" name=""/>
        <dsp:cNvSpPr/>
      </dsp:nvSpPr>
      <dsp:spPr>
        <a:xfrm>
          <a:off x="544691" y="2028865"/>
          <a:ext cx="1545340" cy="58376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Learner Support</a:t>
          </a:r>
          <a:endParaRPr lang="en-US" sz="1300" kern="1200" dirty="0"/>
        </a:p>
      </dsp:txBody>
      <dsp:txXfrm>
        <a:off x="573188" y="2057362"/>
        <a:ext cx="1488346" cy="526766"/>
      </dsp:txXfrm>
    </dsp:sp>
    <dsp:sp modelId="{47C82110-FB86-F540-8561-FF6E8F054B02}">
      <dsp:nvSpPr>
        <dsp:cNvPr id="0" name=""/>
        <dsp:cNvSpPr/>
      </dsp:nvSpPr>
      <dsp:spPr>
        <a:xfrm>
          <a:off x="1317362" y="293933"/>
          <a:ext cx="4053623" cy="4053623"/>
        </a:xfrm>
        <a:custGeom>
          <a:avLst/>
          <a:gdLst/>
          <a:ahLst/>
          <a:cxnLst/>
          <a:rect l="0" t="0" r="0" b="0"/>
          <a:pathLst>
            <a:path>
              <a:moveTo>
                <a:pt x="22459" y="1725914"/>
              </a:moveTo>
              <a:arcTo wR="2026811" hR="2026811" stAng="11312257" swAng="1528498"/>
            </a:path>
          </a:pathLst>
        </a:custGeom>
        <a:noFill/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12247BD-A8E6-C040-9E58-66C2E468765E}">
      <dsp:nvSpPr>
        <dsp:cNvPr id="0" name=""/>
        <dsp:cNvSpPr/>
      </dsp:nvSpPr>
      <dsp:spPr>
        <a:xfrm>
          <a:off x="1138331" y="595692"/>
          <a:ext cx="1545340" cy="58376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Accessibility and Usability</a:t>
          </a:r>
          <a:endParaRPr lang="en-US" sz="1300" kern="1200" dirty="0"/>
        </a:p>
      </dsp:txBody>
      <dsp:txXfrm>
        <a:off x="1166828" y="624189"/>
        <a:ext cx="1488346" cy="526766"/>
      </dsp:txXfrm>
    </dsp:sp>
    <dsp:sp modelId="{C85014EC-E9DC-8A4A-B195-B50A78127673}">
      <dsp:nvSpPr>
        <dsp:cNvPr id="0" name=""/>
        <dsp:cNvSpPr/>
      </dsp:nvSpPr>
      <dsp:spPr>
        <a:xfrm>
          <a:off x="1317362" y="293933"/>
          <a:ext cx="4053623" cy="4053623"/>
        </a:xfrm>
        <a:custGeom>
          <a:avLst/>
          <a:gdLst/>
          <a:ahLst/>
          <a:cxnLst/>
          <a:rect l="0" t="0" r="0" b="0"/>
          <a:pathLst>
            <a:path>
              <a:moveTo>
                <a:pt x="965552" y="300053"/>
              </a:moveTo>
              <a:arcTo wR="2026811" hR="2026811" stAng="14305516" swAng="541352"/>
            </a:path>
          </a:pathLst>
        </a:custGeom>
        <a:noFill/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8F26B7-8129-4DBF-9728-9EA20BB9CB9B}" type="datetimeFigureOut">
              <a:rPr lang="en-US" smtClean="0"/>
              <a:t>3/16/18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FF1A56-E30C-4D6D-A992-119946BD5E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832119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E0C9D5FF-C7A1-FD44-9E71-EBDDC06C528A}" type="datetimeFigureOut">
              <a:rPr lang="en-US" smtClean="0"/>
              <a:t>3/16/18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86F16266-0390-9B49-B47F-30A3BC1F180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92966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F16266-0390-9B49-B47F-30A3BC1F180F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2049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6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Shape 6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Slide says it all!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955004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Shape 7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Shape 7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research behind Talented is the research popularized in Make it stick : The science of successful learning. </a:t>
            </a:r>
            <a:endParaRPr/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Buzzword soup, or the future of adult education? We think the future, but also the past.</a:t>
            </a:r>
            <a:endParaRPr/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577609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Shape 8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Shape 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41623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Shape 9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Shape 9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942874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Shape 10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435786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Shape 13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729942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Shape 15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Shape 15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77816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6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Shape 6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Slide says it all!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751369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6567730" y="6356350"/>
            <a:ext cx="2133600" cy="365125"/>
          </a:xfrm>
        </p:spPr>
        <p:txBody>
          <a:bodyPr/>
          <a:lstStyle/>
          <a:p>
            <a:fld id="{0D74567D-E09E-994A-ADE0-A8DB9822B570}" type="datetimeFigureOut">
              <a:rPr lang="en-US" smtClean="0"/>
              <a:t>3/16/18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2235696" y="769205"/>
            <a:ext cx="6908304" cy="2831245"/>
          </a:xfrm>
        </p:spPr>
        <p:txBody>
          <a:bodyPr/>
          <a:lstStyle/>
          <a:p>
            <a:r>
              <a:rPr lang="en-US" dirty="0" smtClean="0"/>
              <a:t>Click to Edit </a:t>
            </a:r>
            <a:br>
              <a:rPr lang="en-US" dirty="0" smtClean="0"/>
            </a:br>
            <a:r>
              <a:rPr lang="en-US" dirty="0" smtClean="0"/>
              <a:t>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32743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6567730" y="6356350"/>
            <a:ext cx="2133600" cy="365125"/>
          </a:xfrm>
        </p:spPr>
        <p:txBody>
          <a:bodyPr/>
          <a:lstStyle/>
          <a:p>
            <a:fld id="{0D74567D-E09E-994A-ADE0-A8DB9822B57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3/16/18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2235696" y="769205"/>
            <a:ext cx="6908304" cy="2831245"/>
          </a:xfrm>
        </p:spPr>
        <p:txBody>
          <a:bodyPr/>
          <a:lstStyle/>
          <a:p>
            <a:r>
              <a:rPr lang="en-US" dirty="0" smtClean="0"/>
              <a:t>Click to Edit </a:t>
            </a:r>
            <a:br>
              <a:rPr lang="en-US" dirty="0" smtClean="0"/>
            </a:br>
            <a:r>
              <a:rPr lang="en-US" dirty="0" smtClean="0"/>
              <a:t>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67775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418380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>
          <a:xfrm>
            <a:off x="6567730" y="6356350"/>
            <a:ext cx="2133600" cy="365125"/>
          </a:xfrm>
        </p:spPr>
        <p:txBody>
          <a:bodyPr/>
          <a:lstStyle/>
          <a:p>
            <a:fld id="{0D74567D-E09E-994A-ADE0-A8DB9822B57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3/16/18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2235696" y="769205"/>
            <a:ext cx="6908304" cy="2831245"/>
          </a:xfrm>
        </p:spPr>
        <p:txBody>
          <a:bodyPr/>
          <a:lstStyle/>
          <a:p>
            <a:r>
              <a:rPr lang="en-US" dirty="0" smtClean="0"/>
              <a:t>Click to Edit </a:t>
            </a:r>
            <a:br>
              <a:rPr lang="en-US" dirty="0" smtClean="0"/>
            </a:br>
            <a:r>
              <a:rPr lang="en-US" dirty="0" smtClean="0"/>
              <a:t>Master title style</a:t>
            </a:r>
            <a:endParaRPr lang="en-US" dirty="0"/>
          </a:p>
        </p:txBody>
      </p:sp>
      <p:sp>
        <p:nvSpPr>
          <p:cNvPr id="11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222996" y="4305150"/>
            <a:ext cx="6908303" cy="550145"/>
          </a:xfrm>
        </p:spPr>
        <p:txBody>
          <a:bodyPr>
            <a:normAutofit/>
          </a:bodyPr>
          <a:lstStyle>
            <a:lvl1pPr marL="0" indent="0" algn="ctr">
              <a:buNone/>
              <a:defRPr sz="2800" spc="24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Department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93008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869554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ctrTitle"/>
          </p:nvPr>
        </p:nvSpPr>
        <p:spPr>
          <a:xfrm>
            <a:off x="311708" y="992767"/>
            <a:ext cx="85206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subTitle" idx="1"/>
          </p:nvPr>
        </p:nvSpPr>
        <p:spPr>
          <a:xfrm>
            <a:off x="311700" y="3778833"/>
            <a:ext cx="85206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925021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4" Type="http://schemas.openxmlformats.org/officeDocument/2006/relationships/image" Target="file://localhost/Volumes/Mac%20HD2/NCCU_jobs%20in%20progress/ADMIN_marketing/Powerpoint%20Templates_2012/jpegs_psds/NCCU_cover%204_inside.jpg" TargetMode="External"/><Relationship Id="rId5" Type="http://schemas.openxmlformats.org/officeDocument/2006/relationships/image" Target="../media/image2.jpg"/><Relationship Id="rId6" Type="http://schemas.openxmlformats.org/officeDocument/2006/relationships/image" Target="file://localhost/Volumes/Mac%20HD2/NCCU_jobs%20in%20progress/Marketing_PR/Powerpoint%20Templates_2012/jpegs_psds_NCCU%20templates/Template%203_jpgs_psds/Template_3_inside.jpg" TargetMode="External"/><Relationship Id="rId1" Type="http://schemas.openxmlformats.org/officeDocument/2006/relationships/slideLayout" Target="../slideLayouts/slideLayout1.xml"/><Relationship Id="rId2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4" Type="http://schemas.openxmlformats.org/officeDocument/2006/relationships/image" Target="../media/image1.jpg"/><Relationship Id="rId5" Type="http://schemas.openxmlformats.org/officeDocument/2006/relationships/image" Target="file://localhost/Volumes/Mac%20HD2/NCCU_jobs%20in%20progress/ADMIN_marketing/Powerpoint%20Templates_2012/jpegs_psds/NCCU_cover%204_inside.jpg" TargetMode="External"/><Relationship Id="rId6" Type="http://schemas.openxmlformats.org/officeDocument/2006/relationships/image" Target="../media/image2.jpg"/><Relationship Id="rId7" Type="http://schemas.openxmlformats.org/officeDocument/2006/relationships/image" Target="file://localhost/Volumes/Mac%20HD2/NCCU_jobs%20in%20progress/Marketing_PR/Powerpoint%20Templates_2012/jpegs_psds_NCCU%20templates/Template%203_jpgs_psds/Template_3_inside.jpg" TargetMode="External"/><Relationship Id="rId8" Type="http://schemas.openxmlformats.org/officeDocument/2006/relationships/image" Target="../media/image3.jpg"/><Relationship Id="rId9" Type="http://schemas.openxmlformats.org/officeDocument/2006/relationships/image" Target="file://localhost/Volumes/Mac%20HD2/NCCU_jobs%20in%20progress/Marketing_PR/Powerpoint%20Templates_2012/jpegs_psds_NCCU%20templates/Template%204_jpgs_psds/Template_4_inside.jpg" TargetMode="External"/><Relationship Id="rId1" Type="http://schemas.openxmlformats.org/officeDocument/2006/relationships/slideLayout" Target="../slideLayouts/slideLayout2.xml"/><Relationship Id="rId2" Type="http://schemas.openxmlformats.org/officeDocument/2006/relationships/slideLayout" Target="../slideLayouts/slideLayout3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4" Type="http://schemas.openxmlformats.org/officeDocument/2006/relationships/image" Target="file://localhost/Volumes/Mac%20HD2/NCCU_jobs%20in%20progress/ADMIN_marketing/Powerpoint%20Templates_2012/jpegs_psds/NCCU_cover%204.jpg" TargetMode="External"/><Relationship Id="rId5" Type="http://schemas.openxmlformats.org/officeDocument/2006/relationships/image" Target="../media/image5.jpg"/><Relationship Id="rId6" Type="http://schemas.openxmlformats.org/officeDocument/2006/relationships/image" Target="file://localhost/Volumes/Mac%20HD2/NCCU_jobs%20in%20progress/Marketing_PR/Powerpoint%20Templates_2012/jpegs_psds_NCCU%20templates/Template%203_jpgs_psds/Template_3_cover.jpg" TargetMode="External"/><Relationship Id="rId7" Type="http://schemas.openxmlformats.org/officeDocument/2006/relationships/image" Target="../media/image6.jpg"/><Relationship Id="rId8" Type="http://schemas.openxmlformats.org/officeDocument/2006/relationships/image" Target="file://localhost/Volumes/Mac%20HD2/NCCU_jobs%20in%20progress/Marketing_PR/Powerpoint%20Templates_2012/jpegs_psds_NCCU%20templates/Template%204_jpgs_psds/Template_4_cover.jpg" TargetMode="External"/><Relationship Id="rId1" Type="http://schemas.openxmlformats.org/officeDocument/2006/relationships/slideLayout" Target="../slideLayouts/slideLayout4.xml"/><Relationship Id="rId2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4" Type="http://schemas.openxmlformats.org/officeDocument/2006/relationships/image" Target="../media/image7.jpg"/><Relationship Id="rId5" Type="http://schemas.openxmlformats.org/officeDocument/2006/relationships/image" Target="file://localhost/Volumes/Mac%20HD2/NCCU_jobs%20in%20progress/ADMIN_marketing/Powerpoint%20Templates_2012/jpegs_psds/NCCU_cover%202_inside.jpg" TargetMode="External"/><Relationship Id="rId6" Type="http://schemas.openxmlformats.org/officeDocument/2006/relationships/image" Target="../media/image8.jpg"/><Relationship Id="rId7" Type="http://schemas.openxmlformats.org/officeDocument/2006/relationships/image" Target="file://localhost/Volumes/Mac%20HD2/NCCU_jobs%20in%20progress/Marketing_PR/Powerpoint%20Templates_2012/jpegs_psds_NCCU%20templates/Template%202_jpgs_psds/jpegs_psds/Template%202_inside.jpg" TargetMode="External"/><Relationship Id="rId1" Type="http://schemas.openxmlformats.org/officeDocument/2006/relationships/slideLayout" Target="../slideLayouts/slideLayout5.xml"/><Relationship Id="rId2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763668-3A49-BB46-88B9-AD232583AA7C}" type="datetimeFigureOut">
              <a:rPr lang="en-US" smtClean="0"/>
              <a:t>3/16/18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7460AD-2F25-B548-8A76-738271802E95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NCCU_cover 4_inside.jpg" descr="/Volumes/Mac HD2/NCCU_jobs in progress/ADMIN_marketing/Powerpoint Templates_2012/jpegs_psds/NCCU_cover 4_inside.jpg"/>
          <p:cNvPicPr>
            <a:picLocks noChangeAspect="1"/>
          </p:cNvPicPr>
          <p:nvPr userDrawn="1"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" name="Template_3_inside.jpg" descr="/Volumes/Mac HD2/NCCU_jobs in progress/Marketing_PR/Powerpoint Templates_2012/jpegs_psds_NCCU templates/Template 3_jpgs_psds/Template_3_inside.jpg"/>
          <p:cNvPicPr>
            <a:picLocks noChangeAspect="1"/>
          </p:cNvPicPr>
          <p:nvPr userDrawn="1"/>
        </p:nvPicPr>
        <p:blipFill>
          <a:blip r:embed="rId5" r:link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56228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763668-3A49-BB46-88B9-AD232583AA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3/16/18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7460AD-2F25-B548-8A76-738271802E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NCCU_cover 4_inside.jpg" descr="/Volumes/Mac HD2/NCCU_jobs in progress/ADMIN_marketing/Powerpoint Templates_2012/jpegs_psds/NCCU_cover 4_inside.jpg"/>
          <p:cNvPicPr>
            <a:picLocks noChangeAspect="1"/>
          </p:cNvPicPr>
          <p:nvPr userDrawn="1"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" name="Template_3_inside.jpg" descr="/Volumes/Mac HD2/NCCU_jobs in progress/Marketing_PR/Powerpoint Templates_2012/jpegs_psds_NCCU templates/Template 3_jpgs_psds/Template_3_inside.jpg"/>
          <p:cNvPicPr>
            <a:picLocks noChangeAspect="1"/>
          </p:cNvPicPr>
          <p:nvPr userDrawn="1"/>
        </p:nvPicPr>
        <p:blipFill>
          <a:blip r:embed="rId6" r:link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9" name="Template_4_inside.jpg" descr="/Volumes/Mac HD2/NCCU_jobs in progress/Marketing_PR/Powerpoint Templates_2012/jpegs_psds_NCCU templates/Template 4_jpgs_psds/Template_4_inside.jpg"/>
          <p:cNvPicPr>
            <a:picLocks noChangeAspect="1"/>
          </p:cNvPicPr>
          <p:nvPr userDrawn="1"/>
        </p:nvPicPr>
        <p:blipFill>
          <a:blip r:embed="rId8" r:link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7840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4" r:id="rId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74567D-E09E-994A-ADE0-A8DB9822B57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3/16/18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3EE0A4-DBD7-1247-B459-525E49A4E3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NCCU_cover 4.jpg" descr="/Volumes/Mac HD2/NCCU_jobs in progress/ADMIN_marketing/Powerpoint Templates_2012/jpegs_psds/NCCU_cover 4.jpg"/>
          <p:cNvPicPr>
            <a:picLocks noChangeAspect="1"/>
          </p:cNvPicPr>
          <p:nvPr userDrawn="1"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" name="Template_3_cover.jpg" descr="/Volumes/Mac HD2/NCCU_jobs in progress/Marketing_PR/Powerpoint Templates_2012/jpegs_psds_NCCU templates/Template 3_jpgs_psds/Template_3_cover.jpg"/>
          <p:cNvPicPr>
            <a:picLocks noChangeAspect="1"/>
          </p:cNvPicPr>
          <p:nvPr userDrawn="1"/>
        </p:nvPicPr>
        <p:blipFill>
          <a:blip r:embed="rId5" r:link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9" name="Template_4_cover.jpg" descr="/Volumes/Mac HD2/NCCU_jobs in progress/Marketing_PR/Powerpoint Templates_2012/jpegs_psds_NCCU templates/Template 4_jpgs_psds/Template_4_cover.jpg"/>
          <p:cNvPicPr>
            <a:picLocks noChangeAspect="1"/>
          </p:cNvPicPr>
          <p:nvPr userDrawn="1"/>
        </p:nvPicPr>
        <p:blipFill>
          <a:blip r:embed="rId7" r:link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7772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DE9A22-BAB3-F64A-8A10-DB045F51ED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3/16/18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25B871-5473-354E-AF75-A5AC6ECADC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NCCU_cover 2_inside.jpg" descr="/Volumes/Mac HD2/NCCU_jobs in progress/ADMIN_marketing/Powerpoint Templates_2012/jpegs_psds/NCCU_cover 2_inside.jpg"/>
          <p:cNvPicPr>
            <a:picLocks noChangeAspect="1"/>
          </p:cNvPicPr>
          <p:nvPr userDrawn="1"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" name="Template 2_inside.jpg" descr="/Volumes/Mac HD2/NCCU_jobs in progress/Marketing_PR/Powerpoint Templates_2012/jpegs_psds_NCCU templates/Template 2_jpgs_psds/jpegs_psds/Template 2_inside.jpg"/>
          <p:cNvPicPr>
            <a:picLocks noChangeAspect="1"/>
          </p:cNvPicPr>
          <p:nvPr userDrawn="1"/>
        </p:nvPicPr>
        <p:blipFill>
          <a:blip r:embed="rId6" r:link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29344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5" r:id="rId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6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28.png"/><Relationship Id="rId5" Type="http://schemas.openxmlformats.org/officeDocument/2006/relationships/image" Target="../media/image29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.xml"/></Relationships>
</file>

<file path=ppt/slides/_rels/slide1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7.png"/><Relationship Id="rId12" Type="http://schemas.openxmlformats.org/officeDocument/2006/relationships/image" Target="../media/image38.png"/><Relationship Id="rId13" Type="http://schemas.openxmlformats.org/officeDocument/2006/relationships/image" Target="../media/image39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7.png"/><Relationship Id="rId4" Type="http://schemas.openxmlformats.org/officeDocument/2006/relationships/image" Target="../media/image30.png"/><Relationship Id="rId5" Type="http://schemas.openxmlformats.org/officeDocument/2006/relationships/image" Target="../media/image31.png"/><Relationship Id="rId6" Type="http://schemas.openxmlformats.org/officeDocument/2006/relationships/image" Target="../media/image32.png"/><Relationship Id="rId7" Type="http://schemas.openxmlformats.org/officeDocument/2006/relationships/image" Target="../media/image33.png"/><Relationship Id="rId8" Type="http://schemas.openxmlformats.org/officeDocument/2006/relationships/image" Target="../media/image34.png"/><Relationship Id="rId9" Type="http://schemas.openxmlformats.org/officeDocument/2006/relationships/image" Target="../media/image35.png"/><Relationship Id="rId10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40.png"/><Relationship Id="rId5" Type="http://schemas.openxmlformats.org/officeDocument/2006/relationships/image" Target="../media/image41.png"/><Relationship Id="rId6" Type="http://schemas.openxmlformats.org/officeDocument/2006/relationships/image" Target="../media/image42.jpg"/><Relationship Id="rId7" Type="http://schemas.openxmlformats.org/officeDocument/2006/relationships/image" Target="../media/image43.png"/><Relationship Id="rId8" Type="http://schemas.openxmlformats.org/officeDocument/2006/relationships/image" Target="../media/image44.png"/><Relationship Id="rId9" Type="http://schemas.openxmlformats.org/officeDocument/2006/relationships/image" Target="../media/image45.png"/><Relationship Id="rId10" Type="http://schemas.openxmlformats.org/officeDocument/2006/relationships/image" Target="../media/image46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47.png"/><Relationship Id="rId5" Type="http://schemas.openxmlformats.org/officeDocument/2006/relationships/image" Target="../media/image48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image" Target="../media/image17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Relationship Id="rId3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29.png"/><Relationship Id="rId5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7" Type="http://schemas.openxmlformats.org/officeDocument/2006/relationships/image" Target="../media/image18.png"/><Relationship Id="rId8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6" Type="http://schemas.openxmlformats.org/officeDocument/2006/relationships/image" Target="../media/image17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23.png"/><Relationship Id="rId5" Type="http://schemas.openxmlformats.org/officeDocument/2006/relationships/image" Target="../media/image24.png"/><Relationship Id="rId6" Type="http://schemas.openxmlformats.org/officeDocument/2006/relationships/image" Target="../media/image25.png"/><Relationship Id="rId7" Type="http://schemas.openxmlformats.org/officeDocument/2006/relationships/image" Target="../media/image26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27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4102" y="1"/>
            <a:ext cx="7157485" cy="4258554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en-US" b="1" dirty="0" smtClean="0">
                <a:ln w="3175">
                  <a:solidFill>
                    <a:sysClr val="windowText" lastClr="000000"/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cs typeface="Frutiger 55 Roman"/>
              </a:rPr>
              <a:t>RE-Applying the Quality Matters Rubric</a:t>
            </a:r>
          </a:p>
          <a:p>
            <a:r>
              <a:rPr lang="en-US" b="1" dirty="0" smtClean="0">
                <a:ln w="3175">
                  <a:solidFill>
                    <a:sysClr val="windowText" lastClr="000000"/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cs typeface="Frutiger 55 Roman"/>
              </a:rPr>
              <a:t>Through Gamification</a:t>
            </a:r>
            <a:endParaRPr lang="en-US" b="1" dirty="0">
              <a:ln w="3175">
                <a:solidFill>
                  <a:sysClr val="windowText" lastClr="000000"/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cs typeface="Frutiger 55 Roman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398986" y="5044564"/>
            <a:ext cx="259756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/>
              <a:t>Racheal </a:t>
            </a:r>
            <a:r>
              <a:rPr lang="en-US" sz="1600" b="1" dirty="0" smtClean="0"/>
              <a:t>Brooks, Ph.D.</a:t>
            </a:r>
            <a:r>
              <a:rPr lang="en-US" sz="2400" b="1" dirty="0">
                <a:latin typeface="Segoe Script" pitchFamily="34" charset="0"/>
              </a:rPr>
              <a:t/>
            </a:r>
            <a:br>
              <a:rPr lang="en-US" sz="2400" b="1" dirty="0">
                <a:latin typeface="Segoe Script" pitchFamily="34" charset="0"/>
              </a:rPr>
            </a:br>
            <a:r>
              <a:rPr lang="en-US" sz="1400" dirty="0"/>
              <a:t>Coordinator, Office of e-Learning</a:t>
            </a:r>
          </a:p>
          <a:p>
            <a:pPr algn="ctr"/>
            <a:r>
              <a:rPr lang="en-US" dirty="0"/>
              <a:t/>
            </a:r>
            <a:br>
              <a:rPr lang="en-US" dirty="0"/>
            </a:br>
            <a:endParaRPr lang="en-US" dirty="0"/>
          </a:p>
          <a:p>
            <a:pPr algn="ctr"/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2654675" y="6248125"/>
            <a:ext cx="4211118" cy="507365"/>
            <a:chOff x="3781342" y="6170304"/>
            <a:chExt cx="4211118" cy="507365"/>
          </a:xfrm>
        </p:grpSpPr>
        <p:pic>
          <p:nvPicPr>
            <p:cNvPr id="6" name="Picture 5"/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81342" y="6212528"/>
              <a:ext cx="1245235" cy="441325"/>
            </a:xfrm>
            <a:prstGeom prst="rect">
              <a:avLst/>
            </a:prstGeom>
          </p:spPr>
        </p:pic>
        <p:pic>
          <p:nvPicPr>
            <p:cNvPr id="7" name="Picture 6"/>
            <p:cNvPicPr/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52130" y="6170304"/>
              <a:ext cx="2640330" cy="507365"/>
            </a:xfrm>
            <a:prstGeom prst="rect">
              <a:avLst/>
            </a:prstGeom>
          </p:spPr>
        </p:pic>
      </p:grp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" t="385" r="630"/>
          <a:stretch/>
        </p:blipFill>
        <p:spPr>
          <a:xfrm>
            <a:off x="7157915" y="956236"/>
            <a:ext cx="1383928" cy="2495279"/>
          </a:xfrm>
          <a:prstGeom prst="rect">
            <a:avLst/>
          </a:prstGeom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2545939" y="967993"/>
            <a:ext cx="9144000" cy="238760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b="1" dirty="0" smtClean="0">
                <a:ln w="12700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charset="0"/>
                <a:ea typeface="Calibri" charset="0"/>
                <a:cs typeface="Calibri" charset="0"/>
              </a:rPr>
              <a:t>NCCU Has an App</a:t>
            </a:r>
          </a:p>
          <a:p>
            <a:pPr algn="l"/>
            <a:r>
              <a:rPr lang="en-US" b="1" dirty="0">
                <a:ln w="12700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charset="0"/>
                <a:ea typeface="Calibri" charset="0"/>
                <a:cs typeface="Calibri" charset="0"/>
              </a:rPr>
              <a:t>f</a:t>
            </a:r>
            <a:r>
              <a:rPr lang="en-US" b="1" dirty="0" smtClean="0">
                <a:ln w="12700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charset="0"/>
                <a:ea typeface="Calibri" charset="0"/>
                <a:cs typeface="Calibri" charset="0"/>
              </a:rPr>
              <a:t>or That!</a:t>
            </a:r>
            <a:endParaRPr lang="en-US" b="1" dirty="0">
              <a:ln w="12700"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7914" y="6289743"/>
            <a:ext cx="1768245" cy="392944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5290461" y="5044563"/>
            <a:ext cx="385901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 smtClean="0"/>
              <a:t>Sujayalakshmi Devarayasamudram</a:t>
            </a:r>
            <a:r>
              <a:rPr lang="en-US" sz="1600" b="1" dirty="0" smtClean="0"/>
              <a:t>, </a:t>
            </a:r>
            <a:r>
              <a:rPr lang="en-US" sz="1600" b="1" dirty="0" smtClean="0"/>
              <a:t>Ph.D.</a:t>
            </a:r>
            <a:r>
              <a:rPr lang="en-US" sz="2400" b="1" dirty="0">
                <a:latin typeface="Segoe Script" pitchFamily="34" charset="0"/>
              </a:rPr>
              <a:t/>
            </a:r>
            <a:br>
              <a:rPr lang="en-US" sz="2400" b="1" dirty="0">
                <a:latin typeface="Segoe Script" pitchFamily="34" charset="0"/>
              </a:rPr>
            </a:br>
            <a:r>
              <a:rPr lang="en-US" sz="1400" dirty="0" smtClean="0"/>
              <a:t>Assistant Professor</a:t>
            </a:r>
            <a:r>
              <a:rPr lang="en-US" sz="1400" dirty="0"/>
              <a:t>, </a:t>
            </a:r>
            <a:r>
              <a:rPr lang="en-US" sz="1400" dirty="0" smtClean="0"/>
              <a:t>Department of Nursing</a:t>
            </a:r>
            <a:endParaRPr lang="en-US" sz="1400" dirty="0"/>
          </a:p>
          <a:p>
            <a:pPr algn="ctr"/>
            <a:r>
              <a:rPr lang="en-US" dirty="0"/>
              <a:t/>
            </a:r>
            <a:br>
              <a:rPr lang="en-US" dirty="0"/>
            </a:br>
            <a:endParaRPr lang="en-US" dirty="0"/>
          </a:p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4378366" y="5641303"/>
            <a:ext cx="259756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 smtClean="0"/>
              <a:t>Danvers Fleury</a:t>
            </a:r>
            <a:r>
              <a:rPr lang="en-US" sz="2400" b="1" dirty="0">
                <a:latin typeface="Segoe Script" pitchFamily="34" charset="0"/>
              </a:rPr>
              <a:t/>
            </a:r>
            <a:br>
              <a:rPr lang="en-US" sz="2400" b="1" dirty="0">
                <a:latin typeface="Segoe Script" pitchFamily="34" charset="0"/>
              </a:rPr>
            </a:br>
            <a:r>
              <a:rPr lang="en-US" sz="1400" dirty="0" smtClean="0"/>
              <a:t>CEO, Talented, LLC</a:t>
            </a:r>
            <a:endParaRPr lang="en-US" sz="1400" dirty="0"/>
          </a:p>
          <a:p>
            <a:pPr algn="ctr"/>
            <a:r>
              <a:rPr lang="en-US" dirty="0"/>
              <a:t/>
            </a:r>
            <a:br>
              <a:rPr lang="en-US" dirty="0"/>
            </a:br>
            <a:endParaRPr lang="en-US" dirty="0"/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183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Shape 9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44505" y="5696048"/>
            <a:ext cx="937975" cy="208703"/>
          </a:xfrm>
          <a:prstGeom prst="rect">
            <a:avLst/>
          </a:prstGeom>
          <a:noFill/>
          <a:ln>
            <a:noFill/>
          </a:ln>
        </p:spPr>
      </p:pic>
      <p:sp>
        <p:nvSpPr>
          <p:cNvPr id="99" name="Shape 99"/>
          <p:cNvSpPr txBox="1"/>
          <p:nvPr/>
        </p:nvSpPr>
        <p:spPr>
          <a:xfrm>
            <a:off x="2297775" y="2181975"/>
            <a:ext cx="5679900" cy="279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endParaRPr/>
          </a:p>
          <a:p>
            <a:pPr marL="457200" indent="-342900">
              <a:buSzPts val="1800"/>
              <a:buChar char="●"/>
            </a:pPr>
            <a:r>
              <a:rPr lang="en"/>
              <a:t>Completion of one of the eligibility prerequisites for new online course creation</a:t>
            </a:r>
            <a:endParaRPr/>
          </a:p>
          <a:p>
            <a:pPr marL="457200" indent="-342900">
              <a:buSzPts val="1800"/>
              <a:buChar char="●"/>
            </a:pPr>
            <a:r>
              <a:rPr lang="en"/>
              <a:t>A certificate of achievement for CV</a:t>
            </a:r>
            <a:endParaRPr/>
          </a:p>
          <a:p>
            <a:pPr marL="457200" indent="-342900">
              <a:buSzPts val="1800"/>
              <a:buChar char="●"/>
            </a:pPr>
            <a:r>
              <a:rPr lang="en"/>
              <a:t>Free registration for a future QM Certified Peer Reviewer workshop (a $200 value) and long-term positioning for status as a QM Master Reviewer, which comes with larger stipends</a:t>
            </a:r>
            <a:endParaRPr/>
          </a:p>
          <a:p>
            <a:pPr marL="457200" indent="-342900">
              <a:buSzPts val="1800"/>
              <a:buChar char="●"/>
            </a:pPr>
            <a:r>
              <a:rPr lang="en"/>
              <a:t>Opportunity to present at QM conferences</a:t>
            </a:r>
            <a:endParaRPr/>
          </a:p>
          <a:p>
            <a:endParaRPr sz="2400"/>
          </a:p>
          <a:p>
            <a:endParaRPr sz="2400"/>
          </a:p>
        </p:txBody>
      </p:sp>
      <p:pic>
        <p:nvPicPr>
          <p:cNvPr id="100" name="Shape 10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6801" y="2767714"/>
            <a:ext cx="1755325" cy="132257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Shape 79"/>
          <p:cNvSpPr txBox="1"/>
          <p:nvPr/>
        </p:nvSpPr>
        <p:spPr>
          <a:xfrm>
            <a:off x="393475" y="434432"/>
            <a:ext cx="6775200" cy="52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  <a:ea typeface="Proxima Nova"/>
                <a:cs typeface="Proxima Nova"/>
                <a:sym typeface="Proxima Nova"/>
              </a:rPr>
              <a:t>Change</a:t>
            </a:r>
            <a:r>
              <a:rPr lang="en" sz="3600" b="1" dirty="0" smtClean="0">
                <a:solidFill>
                  <a:schemeClr val="bg1"/>
                </a:solidFill>
                <a:ea typeface="Proxima Nova"/>
                <a:cs typeface="Proxima Nova"/>
                <a:sym typeface="Proxima Nova"/>
              </a:rPr>
              <a:t>: </a:t>
            </a:r>
            <a:r>
              <a:rPr lang="en-US" sz="3600" b="1" dirty="0" smtClean="0">
                <a:solidFill>
                  <a:schemeClr val="bg1"/>
                </a:solidFill>
                <a:ea typeface="Proxima Nova"/>
                <a:cs typeface="Proxima Nova"/>
                <a:sym typeface="Proxima Nova"/>
              </a:rPr>
              <a:t>Real World Stakes</a:t>
            </a:r>
            <a:endParaRPr sz="3600" b="1" dirty="0">
              <a:solidFill>
                <a:schemeClr val="bg1"/>
              </a:solidFill>
              <a:ea typeface="Proxima Nova"/>
              <a:cs typeface="Proxima Nova"/>
              <a:sym typeface="Proxima Nova"/>
            </a:endParaRPr>
          </a:p>
          <a:p>
            <a:endParaRPr sz="3600" b="1" dirty="0">
              <a:solidFill>
                <a:schemeClr val="bg1"/>
              </a:solidFill>
              <a:ea typeface="Proxima Nova"/>
              <a:cs typeface="Proxima Nova"/>
              <a:sym typeface="Proxima Nova"/>
            </a:endParaRPr>
          </a:p>
          <a:p>
            <a:endParaRPr sz="3600" b="1" dirty="0">
              <a:solidFill>
                <a:schemeClr val="bg1"/>
              </a:solidFill>
              <a:ea typeface="Proxima Nova"/>
              <a:cs typeface="Proxima Nova"/>
              <a:sym typeface="Proxima Nova"/>
            </a:endParaRPr>
          </a:p>
          <a:p>
            <a:endParaRPr sz="2400" b="1" dirty="0">
              <a:solidFill>
                <a:schemeClr val="bg1"/>
              </a:solidFill>
              <a:ea typeface="Gochi Hand"/>
              <a:cs typeface="Gochi Hand"/>
              <a:sym typeface="Gochi Hand"/>
            </a:endParaRPr>
          </a:p>
          <a:p>
            <a:endParaRPr sz="2400" b="1" dirty="0">
              <a:solidFill>
                <a:schemeClr val="bg1"/>
              </a:solidFill>
              <a:ea typeface="Gochi Hand"/>
              <a:cs typeface="Gochi Hand"/>
              <a:sym typeface="Gochi Hand"/>
            </a:endParaRPr>
          </a:p>
          <a:p>
            <a:endParaRPr sz="2400" b="1" dirty="0">
              <a:solidFill>
                <a:schemeClr val="bg1"/>
              </a:solidFill>
              <a:ea typeface="Gochi Hand"/>
              <a:cs typeface="Gochi Hand"/>
              <a:sym typeface="Gochi Hand"/>
            </a:endParaRPr>
          </a:p>
          <a:p>
            <a:endParaRPr sz="2400" b="1" dirty="0">
              <a:solidFill>
                <a:schemeClr val="bg1"/>
              </a:solidFill>
              <a:ea typeface="Gochi Hand"/>
              <a:cs typeface="Gochi Hand"/>
              <a:sym typeface="Gochi Hand"/>
            </a:endParaRPr>
          </a:p>
          <a:p>
            <a:endParaRPr sz="2400" b="1" dirty="0">
              <a:solidFill>
                <a:schemeClr val="bg1"/>
              </a:solidFill>
              <a:ea typeface="Gochi Hand"/>
              <a:cs typeface="Gochi Hand"/>
              <a:sym typeface="Gochi Hand"/>
            </a:endParaRPr>
          </a:p>
          <a:p>
            <a:endParaRPr sz="2400" b="1" dirty="0">
              <a:solidFill>
                <a:schemeClr val="bg1"/>
              </a:solidFill>
              <a:ea typeface="Gochi Hand"/>
              <a:cs typeface="Gochi Hand"/>
              <a:sym typeface="Gochi Hand"/>
            </a:endParaRPr>
          </a:p>
          <a:p>
            <a:endParaRPr sz="2400" b="1" dirty="0">
              <a:solidFill>
                <a:schemeClr val="bg1"/>
              </a:solidFill>
              <a:ea typeface="Proxima Nova"/>
              <a:cs typeface="Proxima Nova"/>
              <a:sym typeface="Proxima Nova"/>
            </a:endParaRPr>
          </a:p>
          <a:p>
            <a:endParaRPr sz="2400" b="1" dirty="0">
              <a:solidFill>
                <a:schemeClr val="bg1"/>
              </a:solidFill>
              <a:ea typeface="Gochi Hand"/>
              <a:cs typeface="Gochi Hand"/>
              <a:sym typeface="Gochi Hand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93475" y="2563586"/>
            <a:ext cx="1904300" cy="166551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238" y="2881091"/>
            <a:ext cx="1374775" cy="1030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847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" name="Shape 1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44505" y="5696048"/>
            <a:ext cx="937975" cy="20870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" name="Group 2"/>
          <p:cNvGrpSpPr/>
          <p:nvPr/>
        </p:nvGrpSpPr>
        <p:grpSpPr>
          <a:xfrm>
            <a:off x="546011" y="2234769"/>
            <a:ext cx="8051978" cy="3008958"/>
            <a:chOff x="274060" y="1843698"/>
            <a:chExt cx="8051978" cy="3008958"/>
          </a:xfrm>
        </p:grpSpPr>
        <p:grpSp>
          <p:nvGrpSpPr>
            <p:cNvPr id="105" name="Shape 105"/>
            <p:cNvGrpSpPr/>
            <p:nvPr/>
          </p:nvGrpSpPr>
          <p:grpSpPr>
            <a:xfrm>
              <a:off x="1872995" y="1843698"/>
              <a:ext cx="1360975" cy="1911800"/>
              <a:chOff x="1870825" y="1117425"/>
              <a:chExt cx="1360975" cy="1911800"/>
            </a:xfrm>
          </p:grpSpPr>
          <p:sp>
            <p:nvSpPr>
              <p:cNvPr id="106" name="Shape 106"/>
              <p:cNvSpPr/>
              <p:nvPr/>
            </p:nvSpPr>
            <p:spPr>
              <a:xfrm>
                <a:off x="1905200" y="1159325"/>
                <a:ext cx="1326600" cy="1869900"/>
              </a:xfrm>
              <a:prstGeom prst="roundRect">
                <a:avLst>
                  <a:gd name="adj" fmla="val 4105"/>
                </a:avLst>
              </a:prstGeom>
              <a:solidFill>
                <a:srgbClr val="000000">
                  <a:alpha val="346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pic>
            <p:nvPicPr>
              <p:cNvPr id="107" name="Shape 107"/>
              <p:cNvPicPr preferRelativeResize="0"/>
              <p:nvPr/>
            </p:nvPicPr>
            <p:blipFill>
              <a:blip r:embed="rId4">
                <a:alphaModFix/>
              </a:blip>
              <a:stretch>
                <a:fillRect/>
              </a:stretch>
            </p:blipFill>
            <p:spPr>
              <a:xfrm>
                <a:off x="1870825" y="1117425"/>
                <a:ext cx="1326600" cy="1869900"/>
              </a:xfrm>
              <a:prstGeom prst="roundRect">
                <a:avLst>
                  <a:gd name="adj" fmla="val 3704"/>
                </a:avLst>
              </a:prstGeom>
              <a:noFill/>
              <a:ln w="9525" cap="flat" cmpd="sng">
                <a:solidFill>
                  <a:srgbClr val="666666"/>
                </a:solidFill>
                <a:prstDash val="solid"/>
                <a:round/>
                <a:headEnd type="none" w="sm" len="sm"/>
                <a:tailEnd type="none" w="sm" len="sm"/>
              </a:ln>
            </p:spPr>
          </p:pic>
        </p:grpSp>
        <p:grpSp>
          <p:nvGrpSpPr>
            <p:cNvPr id="108" name="Shape 108"/>
            <p:cNvGrpSpPr/>
            <p:nvPr/>
          </p:nvGrpSpPr>
          <p:grpSpPr>
            <a:xfrm>
              <a:off x="3367045" y="1843698"/>
              <a:ext cx="1360975" cy="1911800"/>
              <a:chOff x="3212475" y="888825"/>
              <a:chExt cx="1360975" cy="1911800"/>
            </a:xfrm>
          </p:grpSpPr>
          <p:sp>
            <p:nvSpPr>
              <p:cNvPr id="109" name="Shape 109"/>
              <p:cNvSpPr/>
              <p:nvPr/>
            </p:nvSpPr>
            <p:spPr>
              <a:xfrm>
                <a:off x="3246850" y="930725"/>
                <a:ext cx="1326600" cy="1869900"/>
              </a:xfrm>
              <a:prstGeom prst="roundRect">
                <a:avLst>
                  <a:gd name="adj" fmla="val 4105"/>
                </a:avLst>
              </a:prstGeom>
              <a:solidFill>
                <a:srgbClr val="000000">
                  <a:alpha val="346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pic>
            <p:nvPicPr>
              <p:cNvPr id="110" name="Shape 110"/>
              <p:cNvPicPr preferRelativeResize="0"/>
              <p:nvPr/>
            </p:nvPicPr>
            <p:blipFill>
              <a:blip r:embed="rId5">
                <a:alphaModFix/>
              </a:blip>
              <a:stretch>
                <a:fillRect/>
              </a:stretch>
            </p:blipFill>
            <p:spPr>
              <a:xfrm>
                <a:off x="3212475" y="888825"/>
                <a:ext cx="1326600" cy="1870253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12" name="Shape 112"/>
            <p:cNvGrpSpPr/>
            <p:nvPr/>
          </p:nvGrpSpPr>
          <p:grpSpPr>
            <a:xfrm>
              <a:off x="3624400" y="2871134"/>
              <a:ext cx="1354389" cy="1898308"/>
              <a:chOff x="2129355" y="2144862"/>
              <a:chExt cx="1354389" cy="1898308"/>
            </a:xfrm>
          </p:grpSpPr>
          <p:sp>
            <p:nvSpPr>
              <p:cNvPr id="113" name="Shape 113"/>
              <p:cNvSpPr/>
              <p:nvPr/>
            </p:nvSpPr>
            <p:spPr>
              <a:xfrm>
                <a:off x="2157144" y="2173269"/>
                <a:ext cx="1326600" cy="1869900"/>
              </a:xfrm>
              <a:prstGeom prst="roundRect">
                <a:avLst>
                  <a:gd name="adj" fmla="val 4105"/>
                </a:avLst>
              </a:prstGeom>
              <a:solidFill>
                <a:srgbClr val="000000">
                  <a:alpha val="346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pic>
            <p:nvPicPr>
              <p:cNvPr id="114" name="Shape 114"/>
              <p:cNvPicPr preferRelativeResize="0"/>
              <p:nvPr/>
            </p:nvPicPr>
            <p:blipFill>
              <a:blip r:embed="rId6">
                <a:alphaModFix/>
              </a:blip>
              <a:stretch>
                <a:fillRect/>
              </a:stretch>
            </p:blipFill>
            <p:spPr>
              <a:xfrm>
                <a:off x="2129355" y="2144862"/>
                <a:ext cx="1326600" cy="1870238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15" name="Shape 115"/>
            <p:cNvGrpSpPr/>
            <p:nvPr/>
          </p:nvGrpSpPr>
          <p:grpSpPr>
            <a:xfrm>
              <a:off x="2131912" y="2876199"/>
              <a:ext cx="1354002" cy="1893242"/>
              <a:chOff x="3577542" y="2149927"/>
              <a:chExt cx="1354002" cy="1893242"/>
            </a:xfrm>
          </p:grpSpPr>
          <p:sp>
            <p:nvSpPr>
              <p:cNvPr id="116" name="Shape 116"/>
              <p:cNvSpPr/>
              <p:nvPr/>
            </p:nvSpPr>
            <p:spPr>
              <a:xfrm>
                <a:off x="3604944" y="2173269"/>
                <a:ext cx="1326600" cy="1869900"/>
              </a:xfrm>
              <a:prstGeom prst="roundRect">
                <a:avLst>
                  <a:gd name="adj" fmla="val 4105"/>
                </a:avLst>
              </a:prstGeom>
              <a:solidFill>
                <a:srgbClr val="000000">
                  <a:alpha val="346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pic>
            <p:nvPicPr>
              <p:cNvPr id="117" name="Shape 117"/>
              <p:cNvPicPr preferRelativeResize="0"/>
              <p:nvPr/>
            </p:nvPicPr>
            <p:blipFill>
              <a:blip r:embed="rId7">
                <a:alphaModFix/>
              </a:blip>
              <a:stretch>
                <a:fillRect/>
              </a:stretch>
            </p:blipFill>
            <p:spPr>
              <a:xfrm>
                <a:off x="3577542" y="2149927"/>
                <a:ext cx="1326633" cy="1870297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118" name="Shape 118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5574063" y="3886473"/>
              <a:ext cx="836426" cy="8364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9" name="Shape 119"/>
            <p:cNvPicPr preferRelativeResize="0"/>
            <p:nvPr/>
          </p:nvPicPr>
          <p:blipFill rotWithShape="1">
            <a:blip r:embed="rId9">
              <a:alphaModFix/>
            </a:blip>
            <a:srcRect r="19478"/>
            <a:stretch/>
          </p:blipFill>
          <p:spPr>
            <a:xfrm>
              <a:off x="6516862" y="4071235"/>
              <a:ext cx="1782600" cy="5135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0" name="Shape 120"/>
            <p:cNvPicPr preferRelativeResize="0"/>
            <p:nvPr/>
          </p:nvPicPr>
          <p:blipFill rotWithShape="1">
            <a:blip r:embed="rId10">
              <a:alphaModFix/>
            </a:blip>
            <a:srcRect l="61484" t="46619" r="14519" b="24877"/>
            <a:stretch/>
          </p:blipFill>
          <p:spPr>
            <a:xfrm>
              <a:off x="5593037" y="1875574"/>
              <a:ext cx="2539200" cy="1994100"/>
            </a:xfrm>
            <a:prstGeom prst="roundRect">
              <a:avLst>
                <a:gd name="adj" fmla="val 3825"/>
              </a:avLst>
            </a:prstGeom>
            <a:noFill/>
            <a:ln>
              <a:noFill/>
            </a:ln>
          </p:spPr>
        </p:pic>
        <p:pic>
          <p:nvPicPr>
            <p:cNvPr id="121" name="Shape 121"/>
            <p:cNvPicPr preferRelativeResize="0"/>
            <p:nvPr/>
          </p:nvPicPr>
          <p:blipFill rotWithShape="1">
            <a:blip r:embed="rId10">
              <a:alphaModFix/>
            </a:blip>
            <a:srcRect l="79178" t="53758" r="12687" b="23499"/>
            <a:stretch/>
          </p:blipFill>
          <p:spPr>
            <a:xfrm>
              <a:off x="7465338" y="2375002"/>
              <a:ext cx="860700" cy="1590900"/>
            </a:xfrm>
            <a:prstGeom prst="roundRect">
              <a:avLst>
                <a:gd name="adj" fmla="val 21747"/>
              </a:avLst>
            </a:prstGeom>
            <a:noFill/>
            <a:ln>
              <a:noFill/>
            </a:ln>
          </p:spPr>
        </p:pic>
        <p:sp>
          <p:nvSpPr>
            <p:cNvPr id="123" name="Shape 123"/>
            <p:cNvSpPr/>
            <p:nvPr/>
          </p:nvSpPr>
          <p:spPr>
            <a:xfrm>
              <a:off x="320056" y="1907407"/>
              <a:ext cx="958800" cy="958500"/>
            </a:xfrm>
            <a:prstGeom prst="ellipse">
              <a:avLst/>
            </a:prstGeom>
            <a:solidFill>
              <a:srgbClr val="4AC6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3D85C6"/>
                </a:solidFill>
              </a:endParaRPr>
            </a:p>
          </p:txBody>
        </p:sp>
        <p:pic>
          <p:nvPicPr>
            <p:cNvPr id="124" name="Shape 124"/>
            <p:cNvPicPr preferRelativeResize="0"/>
            <p:nvPr/>
          </p:nvPicPr>
          <p:blipFill>
            <a:blip r:embed="rId11">
              <a:alphaModFix/>
            </a:blip>
            <a:stretch>
              <a:fillRect/>
            </a:stretch>
          </p:blipFill>
          <p:spPr>
            <a:xfrm>
              <a:off x="291457" y="1926326"/>
              <a:ext cx="1005578" cy="76326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5" name="Shape 125"/>
            <p:cNvSpPr/>
            <p:nvPr/>
          </p:nvSpPr>
          <p:spPr>
            <a:xfrm>
              <a:off x="301206" y="2903556"/>
              <a:ext cx="958800" cy="958500"/>
            </a:xfrm>
            <a:prstGeom prst="ellipse">
              <a:avLst/>
            </a:prstGeom>
            <a:solidFill>
              <a:srgbClr val="4AC6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6" name="Shape 126"/>
            <p:cNvSpPr/>
            <p:nvPr/>
          </p:nvSpPr>
          <p:spPr>
            <a:xfrm>
              <a:off x="330100" y="3894156"/>
              <a:ext cx="958800" cy="958500"/>
            </a:xfrm>
            <a:prstGeom prst="ellipse">
              <a:avLst/>
            </a:prstGeom>
            <a:solidFill>
              <a:srgbClr val="4AC6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pic>
          <p:nvPicPr>
            <p:cNvPr id="127" name="Shape 127"/>
            <p:cNvPicPr preferRelativeResize="0"/>
            <p:nvPr/>
          </p:nvPicPr>
          <p:blipFill rotWithShape="1">
            <a:blip r:embed="rId12">
              <a:alphaModFix/>
            </a:blip>
            <a:srcRect b="12464"/>
            <a:stretch/>
          </p:blipFill>
          <p:spPr>
            <a:xfrm>
              <a:off x="274060" y="3921072"/>
              <a:ext cx="955590" cy="76326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8" name="Shape 128"/>
            <p:cNvPicPr preferRelativeResize="0"/>
            <p:nvPr/>
          </p:nvPicPr>
          <p:blipFill>
            <a:blip r:embed="rId13">
              <a:alphaModFix/>
            </a:blip>
            <a:stretch>
              <a:fillRect/>
            </a:stretch>
          </p:blipFill>
          <p:spPr>
            <a:xfrm>
              <a:off x="389142" y="3008692"/>
              <a:ext cx="765329" cy="71625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9" name="Shape 129"/>
            <p:cNvSpPr/>
            <p:nvPr/>
          </p:nvSpPr>
          <p:spPr>
            <a:xfrm>
              <a:off x="1411416" y="3229500"/>
              <a:ext cx="333300" cy="327000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" name="Shape 130"/>
            <p:cNvSpPr/>
            <p:nvPr/>
          </p:nvSpPr>
          <p:spPr>
            <a:xfrm>
              <a:off x="5137080" y="3229500"/>
              <a:ext cx="333300" cy="327000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31" name="Shape 79"/>
          <p:cNvSpPr txBox="1"/>
          <p:nvPr/>
        </p:nvSpPr>
        <p:spPr>
          <a:xfrm>
            <a:off x="393475" y="434432"/>
            <a:ext cx="6775200" cy="52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  <a:ea typeface="Proxima Nova"/>
                <a:cs typeface="Proxima Nova"/>
                <a:sym typeface="Proxima Nova"/>
              </a:rPr>
              <a:t>The Conversion</a:t>
            </a:r>
            <a:endParaRPr sz="3600" b="1" dirty="0">
              <a:solidFill>
                <a:schemeClr val="bg1"/>
              </a:solidFill>
              <a:ea typeface="Proxima Nova"/>
              <a:cs typeface="Proxima Nova"/>
              <a:sym typeface="Proxima Nova"/>
            </a:endParaRPr>
          </a:p>
          <a:p>
            <a:endParaRPr sz="3600" b="1" dirty="0">
              <a:solidFill>
                <a:schemeClr val="bg1"/>
              </a:solidFill>
              <a:ea typeface="Proxima Nova"/>
              <a:cs typeface="Proxima Nova"/>
              <a:sym typeface="Proxima Nova"/>
            </a:endParaRPr>
          </a:p>
          <a:p>
            <a:endParaRPr sz="3600" b="1" dirty="0">
              <a:solidFill>
                <a:schemeClr val="bg1"/>
              </a:solidFill>
              <a:ea typeface="Proxima Nova"/>
              <a:cs typeface="Proxima Nova"/>
              <a:sym typeface="Proxima Nova"/>
            </a:endParaRPr>
          </a:p>
          <a:p>
            <a:endParaRPr sz="2400" b="1" dirty="0">
              <a:solidFill>
                <a:schemeClr val="bg1"/>
              </a:solidFill>
              <a:ea typeface="Gochi Hand"/>
              <a:cs typeface="Gochi Hand"/>
              <a:sym typeface="Gochi Hand"/>
            </a:endParaRPr>
          </a:p>
          <a:p>
            <a:endParaRPr sz="2400" b="1" dirty="0">
              <a:solidFill>
                <a:schemeClr val="bg1"/>
              </a:solidFill>
              <a:ea typeface="Gochi Hand"/>
              <a:cs typeface="Gochi Hand"/>
              <a:sym typeface="Gochi Hand"/>
            </a:endParaRPr>
          </a:p>
          <a:p>
            <a:endParaRPr sz="2400" b="1" dirty="0">
              <a:solidFill>
                <a:schemeClr val="bg1"/>
              </a:solidFill>
              <a:ea typeface="Gochi Hand"/>
              <a:cs typeface="Gochi Hand"/>
              <a:sym typeface="Gochi Hand"/>
            </a:endParaRPr>
          </a:p>
          <a:p>
            <a:endParaRPr sz="2400" b="1" dirty="0">
              <a:solidFill>
                <a:schemeClr val="bg1"/>
              </a:solidFill>
              <a:ea typeface="Gochi Hand"/>
              <a:cs typeface="Gochi Hand"/>
              <a:sym typeface="Gochi Hand"/>
            </a:endParaRPr>
          </a:p>
          <a:p>
            <a:endParaRPr sz="2400" b="1" dirty="0">
              <a:solidFill>
                <a:schemeClr val="bg1"/>
              </a:solidFill>
              <a:ea typeface="Gochi Hand"/>
              <a:cs typeface="Gochi Hand"/>
              <a:sym typeface="Gochi Hand"/>
            </a:endParaRPr>
          </a:p>
          <a:p>
            <a:endParaRPr sz="2400" b="1" dirty="0">
              <a:solidFill>
                <a:schemeClr val="bg1"/>
              </a:solidFill>
              <a:ea typeface="Gochi Hand"/>
              <a:cs typeface="Gochi Hand"/>
              <a:sym typeface="Gochi Hand"/>
            </a:endParaRPr>
          </a:p>
          <a:p>
            <a:endParaRPr sz="2400" b="1" dirty="0">
              <a:solidFill>
                <a:schemeClr val="bg1"/>
              </a:solidFill>
              <a:ea typeface="Proxima Nova"/>
              <a:cs typeface="Proxima Nova"/>
              <a:sym typeface="Proxima Nova"/>
            </a:endParaRPr>
          </a:p>
          <a:p>
            <a:endParaRPr sz="2400" b="1" dirty="0">
              <a:solidFill>
                <a:schemeClr val="bg1"/>
              </a:solidFill>
              <a:ea typeface="Gochi Hand"/>
              <a:cs typeface="Gochi Hand"/>
              <a:sym typeface="Gochi Hand"/>
            </a:endParaRPr>
          </a:p>
        </p:txBody>
      </p:sp>
    </p:spTree>
    <p:extLst>
      <p:ext uri="{BB962C8B-B14F-4D97-AF65-F5344CB8AC3E}">
        <p14:creationId xmlns:p14="http://schemas.microsoft.com/office/powerpoint/2010/main" val="256752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Shape 1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44505" y="5696048"/>
            <a:ext cx="937975" cy="20870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" name="Group 1"/>
          <p:cNvGrpSpPr/>
          <p:nvPr/>
        </p:nvGrpSpPr>
        <p:grpSpPr>
          <a:xfrm>
            <a:off x="474117" y="2004485"/>
            <a:ext cx="8195767" cy="3278431"/>
            <a:chOff x="524130" y="1775883"/>
            <a:chExt cx="8195767" cy="3278431"/>
          </a:xfrm>
        </p:grpSpPr>
        <p:sp>
          <p:nvSpPr>
            <p:cNvPr id="136" name="Shape 136"/>
            <p:cNvSpPr txBox="1"/>
            <p:nvPr/>
          </p:nvSpPr>
          <p:spPr>
            <a:xfrm>
              <a:off x="7146097" y="3588061"/>
              <a:ext cx="1573800" cy="522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r>
                <a:rPr lang="en" b="1" dirty="0">
                  <a:ea typeface="Proxima Nova"/>
                  <a:cs typeface="Proxima Nova"/>
                  <a:sym typeface="Proxima Nova"/>
                </a:rPr>
                <a:t>Mentorship</a:t>
              </a:r>
              <a:endParaRPr b="1" dirty="0">
                <a:ea typeface="Proxima Nova"/>
                <a:cs typeface="Proxima Nova"/>
                <a:sym typeface="Proxima Nova"/>
              </a:endParaRPr>
            </a:p>
          </p:txBody>
        </p:sp>
        <p:sp>
          <p:nvSpPr>
            <p:cNvPr id="137" name="Shape 137"/>
            <p:cNvSpPr txBox="1"/>
            <p:nvPr/>
          </p:nvSpPr>
          <p:spPr>
            <a:xfrm>
              <a:off x="7126849" y="1941121"/>
              <a:ext cx="1492200" cy="522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r>
                <a:rPr lang="en" b="1" dirty="0">
                  <a:ea typeface="Proxima Nova"/>
                  <a:cs typeface="Proxima Nova"/>
                  <a:sym typeface="Proxima Nova"/>
                </a:rPr>
                <a:t>Purpose</a:t>
              </a:r>
              <a:endParaRPr b="1" dirty="0">
                <a:ea typeface="Proxima Nova"/>
                <a:cs typeface="Proxima Nova"/>
                <a:sym typeface="Proxima Nova"/>
              </a:endParaRPr>
            </a:p>
          </p:txBody>
        </p:sp>
        <p:sp>
          <p:nvSpPr>
            <p:cNvPr id="138" name="Shape 138"/>
            <p:cNvSpPr txBox="1"/>
            <p:nvPr/>
          </p:nvSpPr>
          <p:spPr>
            <a:xfrm>
              <a:off x="7126849" y="4416774"/>
              <a:ext cx="1492200" cy="522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r>
                <a:rPr lang="en" b="1" dirty="0">
                  <a:ea typeface="Proxima Nova"/>
                  <a:cs typeface="Proxima Nova"/>
                  <a:sym typeface="Proxima Nova"/>
                </a:rPr>
                <a:t>Connection</a:t>
              </a:r>
              <a:endParaRPr b="1" dirty="0">
                <a:ea typeface="Proxima Nova"/>
                <a:cs typeface="Proxima Nova"/>
                <a:sym typeface="Proxima Nova"/>
              </a:endParaRPr>
            </a:p>
          </p:txBody>
        </p:sp>
        <p:sp>
          <p:nvSpPr>
            <p:cNvPr id="139" name="Shape 139"/>
            <p:cNvSpPr txBox="1"/>
            <p:nvPr/>
          </p:nvSpPr>
          <p:spPr>
            <a:xfrm>
              <a:off x="7126849" y="2739483"/>
              <a:ext cx="1492200" cy="522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r>
                <a:rPr lang="en" b="1" dirty="0">
                  <a:ea typeface="Proxima Nova"/>
                  <a:cs typeface="Proxima Nova"/>
                  <a:sym typeface="Proxima Nova"/>
                </a:rPr>
                <a:t>Structure</a:t>
              </a:r>
              <a:endParaRPr b="1" dirty="0">
                <a:ea typeface="Proxima Nova"/>
                <a:cs typeface="Proxima Nova"/>
                <a:sym typeface="Proxima Nova"/>
              </a:endParaRPr>
            </a:p>
          </p:txBody>
        </p:sp>
        <p:pic>
          <p:nvPicPr>
            <p:cNvPr id="140" name="Shape 140"/>
            <p:cNvPicPr preferRelativeResize="0"/>
            <p:nvPr/>
          </p:nvPicPr>
          <p:blipFill rotWithShape="1">
            <a:blip r:embed="rId4">
              <a:alphaModFix/>
            </a:blip>
            <a:srcRect l="4763" t="1956" r="8940" b="1648"/>
            <a:stretch/>
          </p:blipFill>
          <p:spPr>
            <a:xfrm>
              <a:off x="524130" y="1828230"/>
              <a:ext cx="1564500" cy="3165300"/>
            </a:xfrm>
            <a:prstGeom prst="roundRect">
              <a:avLst>
                <a:gd name="adj" fmla="val 13889"/>
              </a:avLst>
            </a:prstGeom>
            <a:noFill/>
            <a:ln>
              <a:noFill/>
            </a:ln>
          </p:spPr>
        </p:pic>
        <p:pic>
          <p:nvPicPr>
            <p:cNvPr id="141" name="Shape 141"/>
            <p:cNvPicPr preferRelativeResize="0"/>
            <p:nvPr/>
          </p:nvPicPr>
          <p:blipFill rotWithShape="1">
            <a:blip r:embed="rId5">
              <a:alphaModFix/>
            </a:blip>
            <a:srcRect l="6181" t="1798" r="7005" b="2516"/>
            <a:stretch/>
          </p:blipFill>
          <p:spPr>
            <a:xfrm>
              <a:off x="2208963" y="1840008"/>
              <a:ext cx="1543200" cy="3141900"/>
            </a:xfrm>
            <a:prstGeom prst="roundRect">
              <a:avLst>
                <a:gd name="adj" fmla="val 14078"/>
              </a:avLst>
            </a:prstGeom>
            <a:noFill/>
            <a:ln>
              <a:noFill/>
            </a:ln>
          </p:spPr>
        </p:pic>
        <p:pic>
          <p:nvPicPr>
            <p:cNvPr id="142" name="Shape 142"/>
            <p:cNvPicPr preferRelativeResize="0"/>
            <p:nvPr/>
          </p:nvPicPr>
          <p:blipFill rotWithShape="1">
            <a:blip r:embed="rId6">
              <a:alphaModFix/>
            </a:blip>
            <a:srcRect l="18429" t="1609" r="19914" b="1995"/>
            <a:stretch/>
          </p:blipFill>
          <p:spPr>
            <a:xfrm>
              <a:off x="3865632" y="1828230"/>
              <a:ext cx="1564500" cy="3165300"/>
            </a:xfrm>
            <a:prstGeom prst="roundRect">
              <a:avLst>
                <a:gd name="adj" fmla="val 14640"/>
              </a:avLst>
            </a:prstGeom>
            <a:noFill/>
            <a:ln>
              <a:noFill/>
            </a:ln>
          </p:spPr>
        </p:pic>
        <p:grpSp>
          <p:nvGrpSpPr>
            <p:cNvPr id="144" name="Shape 144"/>
            <p:cNvGrpSpPr/>
            <p:nvPr/>
          </p:nvGrpSpPr>
          <p:grpSpPr>
            <a:xfrm>
              <a:off x="6211311" y="1775883"/>
              <a:ext cx="789955" cy="789708"/>
              <a:chOff x="6111656" y="750036"/>
              <a:chExt cx="958800" cy="958500"/>
            </a:xfrm>
          </p:grpSpPr>
          <p:sp>
            <p:nvSpPr>
              <p:cNvPr id="145" name="Shape 145"/>
              <p:cNvSpPr/>
              <p:nvPr/>
            </p:nvSpPr>
            <p:spPr>
              <a:xfrm>
                <a:off x="6111656" y="750036"/>
                <a:ext cx="958800" cy="958500"/>
              </a:xfrm>
              <a:prstGeom prst="ellipse">
                <a:avLst/>
              </a:prstGeom>
              <a:solidFill>
                <a:srgbClr val="0079C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3D85C6"/>
                  </a:solidFill>
                </a:endParaRPr>
              </a:p>
            </p:txBody>
          </p:sp>
          <p:pic>
            <p:nvPicPr>
              <p:cNvPr id="146" name="Shape 146"/>
              <p:cNvPicPr preferRelativeResize="0"/>
              <p:nvPr/>
            </p:nvPicPr>
            <p:blipFill rotWithShape="1">
              <a:blip r:embed="rId7">
                <a:alphaModFix/>
              </a:blip>
              <a:srcRect l="18296" t="19118" r="14535" b="11180"/>
              <a:stretch/>
            </p:blipFill>
            <p:spPr>
              <a:xfrm>
                <a:off x="6200525" y="890775"/>
                <a:ext cx="771100" cy="661463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47" name="Shape 147"/>
            <p:cNvGrpSpPr/>
            <p:nvPr/>
          </p:nvGrpSpPr>
          <p:grpSpPr>
            <a:xfrm>
              <a:off x="6211311" y="2605458"/>
              <a:ext cx="789955" cy="789708"/>
              <a:chOff x="6111656" y="1740636"/>
              <a:chExt cx="958800" cy="958500"/>
            </a:xfrm>
          </p:grpSpPr>
          <p:sp>
            <p:nvSpPr>
              <p:cNvPr id="148" name="Shape 148"/>
              <p:cNvSpPr/>
              <p:nvPr/>
            </p:nvSpPr>
            <p:spPr>
              <a:xfrm>
                <a:off x="6111656" y="1740636"/>
                <a:ext cx="958800" cy="958500"/>
              </a:xfrm>
              <a:prstGeom prst="ellipse">
                <a:avLst/>
              </a:prstGeom>
              <a:solidFill>
                <a:srgbClr val="0079C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3D85C6"/>
                  </a:solidFill>
                </a:endParaRPr>
              </a:p>
            </p:txBody>
          </p:sp>
          <p:pic>
            <p:nvPicPr>
              <p:cNvPr id="149" name="Shape 149"/>
              <p:cNvPicPr preferRelativeResize="0"/>
              <p:nvPr/>
            </p:nvPicPr>
            <p:blipFill rotWithShape="1">
              <a:blip r:embed="rId8">
                <a:alphaModFix/>
              </a:blip>
              <a:srcRect l="15867" t="13946" r="27626" b="7965"/>
              <a:stretch/>
            </p:blipFill>
            <p:spPr>
              <a:xfrm>
                <a:off x="6362625" y="1907875"/>
                <a:ext cx="454475" cy="6280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50" name="Shape 150"/>
            <p:cNvGrpSpPr/>
            <p:nvPr/>
          </p:nvGrpSpPr>
          <p:grpSpPr>
            <a:xfrm>
              <a:off x="6211311" y="4264606"/>
              <a:ext cx="789955" cy="789708"/>
              <a:chOff x="6111656" y="3493236"/>
              <a:chExt cx="958800" cy="958500"/>
            </a:xfrm>
          </p:grpSpPr>
          <p:sp>
            <p:nvSpPr>
              <p:cNvPr id="151" name="Shape 151"/>
              <p:cNvSpPr/>
              <p:nvPr/>
            </p:nvSpPr>
            <p:spPr>
              <a:xfrm>
                <a:off x="6111656" y="3493236"/>
                <a:ext cx="958800" cy="958500"/>
              </a:xfrm>
              <a:prstGeom prst="ellipse">
                <a:avLst/>
              </a:prstGeom>
              <a:solidFill>
                <a:srgbClr val="0079C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3D85C6"/>
                  </a:solidFill>
                </a:endParaRPr>
              </a:p>
            </p:txBody>
          </p:sp>
          <p:pic>
            <p:nvPicPr>
              <p:cNvPr id="152" name="Shape 152"/>
              <p:cNvPicPr preferRelativeResize="0"/>
              <p:nvPr/>
            </p:nvPicPr>
            <p:blipFill rotWithShape="1">
              <a:blip r:embed="rId9">
                <a:alphaModFix/>
              </a:blip>
              <a:srcRect l="10116" t="12425" r="16890" b="6306"/>
              <a:stretch/>
            </p:blipFill>
            <p:spPr>
              <a:xfrm>
                <a:off x="6253550" y="3631625"/>
                <a:ext cx="699900" cy="6921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53" name="Shape 153"/>
            <p:cNvGrpSpPr/>
            <p:nvPr/>
          </p:nvGrpSpPr>
          <p:grpSpPr>
            <a:xfrm>
              <a:off x="6211311" y="3435032"/>
              <a:ext cx="789955" cy="789708"/>
              <a:chOff x="6111656" y="2502636"/>
              <a:chExt cx="958800" cy="958500"/>
            </a:xfrm>
          </p:grpSpPr>
          <p:sp>
            <p:nvSpPr>
              <p:cNvPr id="154" name="Shape 154"/>
              <p:cNvSpPr/>
              <p:nvPr/>
            </p:nvSpPr>
            <p:spPr>
              <a:xfrm>
                <a:off x="6111656" y="2502636"/>
                <a:ext cx="958800" cy="958500"/>
              </a:xfrm>
              <a:prstGeom prst="ellipse">
                <a:avLst/>
              </a:prstGeom>
              <a:solidFill>
                <a:srgbClr val="0079C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3D85C6"/>
                  </a:solidFill>
                </a:endParaRPr>
              </a:p>
            </p:txBody>
          </p:sp>
          <p:pic>
            <p:nvPicPr>
              <p:cNvPr id="155" name="Shape 155"/>
              <p:cNvPicPr preferRelativeResize="0"/>
              <p:nvPr/>
            </p:nvPicPr>
            <p:blipFill rotWithShape="1">
              <a:blip r:embed="rId10">
                <a:alphaModFix/>
              </a:blip>
              <a:srcRect l="5438" t="8314" r="7680" b="17253"/>
              <a:stretch/>
            </p:blipFill>
            <p:spPr>
              <a:xfrm>
                <a:off x="6251525" y="2699250"/>
                <a:ext cx="727175" cy="56495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156" name="Shape 156"/>
            <p:cNvSpPr/>
            <p:nvPr/>
          </p:nvSpPr>
          <p:spPr>
            <a:xfrm>
              <a:off x="5594280" y="3229500"/>
              <a:ext cx="333300" cy="327000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24" name="Shape 79"/>
          <p:cNvSpPr txBox="1"/>
          <p:nvPr/>
        </p:nvSpPr>
        <p:spPr>
          <a:xfrm>
            <a:off x="393475" y="434432"/>
            <a:ext cx="6775200" cy="52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  <a:ea typeface="Proxima Nova"/>
                <a:cs typeface="Proxima Nova"/>
                <a:sym typeface="Proxima Nova"/>
              </a:rPr>
              <a:t>The Delivery</a:t>
            </a:r>
            <a:endParaRPr sz="3600" b="1" dirty="0">
              <a:solidFill>
                <a:schemeClr val="bg1"/>
              </a:solidFill>
              <a:ea typeface="Proxima Nova"/>
              <a:cs typeface="Proxima Nova"/>
              <a:sym typeface="Proxima Nova"/>
            </a:endParaRPr>
          </a:p>
          <a:p>
            <a:endParaRPr sz="3600" b="1" dirty="0">
              <a:solidFill>
                <a:schemeClr val="bg1"/>
              </a:solidFill>
              <a:ea typeface="Proxima Nova"/>
              <a:cs typeface="Proxima Nova"/>
              <a:sym typeface="Proxima Nova"/>
            </a:endParaRPr>
          </a:p>
          <a:p>
            <a:endParaRPr sz="3600" b="1" dirty="0">
              <a:solidFill>
                <a:schemeClr val="bg1"/>
              </a:solidFill>
              <a:ea typeface="Proxima Nova"/>
              <a:cs typeface="Proxima Nova"/>
              <a:sym typeface="Proxima Nova"/>
            </a:endParaRPr>
          </a:p>
          <a:p>
            <a:endParaRPr sz="2400" b="1" dirty="0">
              <a:solidFill>
                <a:schemeClr val="bg1"/>
              </a:solidFill>
              <a:ea typeface="Gochi Hand"/>
              <a:cs typeface="Gochi Hand"/>
              <a:sym typeface="Gochi Hand"/>
            </a:endParaRPr>
          </a:p>
          <a:p>
            <a:endParaRPr sz="2400" b="1" dirty="0">
              <a:solidFill>
                <a:schemeClr val="bg1"/>
              </a:solidFill>
              <a:ea typeface="Gochi Hand"/>
              <a:cs typeface="Gochi Hand"/>
              <a:sym typeface="Gochi Hand"/>
            </a:endParaRPr>
          </a:p>
          <a:p>
            <a:endParaRPr sz="2400" b="1" dirty="0">
              <a:solidFill>
                <a:schemeClr val="bg1"/>
              </a:solidFill>
              <a:ea typeface="Gochi Hand"/>
              <a:cs typeface="Gochi Hand"/>
              <a:sym typeface="Gochi Hand"/>
            </a:endParaRPr>
          </a:p>
          <a:p>
            <a:endParaRPr sz="2400" b="1" dirty="0">
              <a:solidFill>
                <a:schemeClr val="bg1"/>
              </a:solidFill>
              <a:ea typeface="Gochi Hand"/>
              <a:cs typeface="Gochi Hand"/>
              <a:sym typeface="Gochi Hand"/>
            </a:endParaRPr>
          </a:p>
          <a:p>
            <a:endParaRPr sz="2400" b="1" dirty="0">
              <a:solidFill>
                <a:schemeClr val="bg1"/>
              </a:solidFill>
              <a:ea typeface="Gochi Hand"/>
              <a:cs typeface="Gochi Hand"/>
              <a:sym typeface="Gochi Hand"/>
            </a:endParaRPr>
          </a:p>
          <a:p>
            <a:endParaRPr sz="2400" b="1" dirty="0">
              <a:solidFill>
                <a:schemeClr val="bg1"/>
              </a:solidFill>
              <a:ea typeface="Gochi Hand"/>
              <a:cs typeface="Gochi Hand"/>
              <a:sym typeface="Gochi Hand"/>
            </a:endParaRPr>
          </a:p>
          <a:p>
            <a:endParaRPr sz="2400" b="1" dirty="0">
              <a:solidFill>
                <a:schemeClr val="bg1"/>
              </a:solidFill>
              <a:ea typeface="Proxima Nova"/>
              <a:cs typeface="Proxima Nova"/>
              <a:sym typeface="Proxima Nova"/>
            </a:endParaRPr>
          </a:p>
          <a:p>
            <a:endParaRPr sz="2400" b="1" dirty="0">
              <a:solidFill>
                <a:schemeClr val="bg1"/>
              </a:solidFill>
              <a:ea typeface="Gochi Hand"/>
              <a:cs typeface="Gochi Hand"/>
              <a:sym typeface="Gochi Hand"/>
            </a:endParaRPr>
          </a:p>
        </p:txBody>
      </p:sp>
    </p:spTree>
    <p:extLst>
      <p:ext uri="{BB962C8B-B14F-4D97-AF65-F5344CB8AC3E}">
        <p14:creationId xmlns:p14="http://schemas.microsoft.com/office/powerpoint/2010/main" val="1707003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" name="Shape 1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44505" y="5696048"/>
            <a:ext cx="937975" cy="2087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Shape 163"/>
          <p:cNvPicPr preferRelativeResize="0"/>
          <p:nvPr/>
        </p:nvPicPr>
        <p:blipFill rotWithShape="1">
          <a:blip r:embed="rId4">
            <a:alphaModFix/>
          </a:blip>
          <a:srcRect t="376" r="832" b="564"/>
          <a:stretch/>
        </p:blipFill>
        <p:spPr>
          <a:xfrm>
            <a:off x="1043651" y="1798813"/>
            <a:ext cx="2992925" cy="3875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Shape 164"/>
          <p:cNvPicPr preferRelativeResize="0"/>
          <p:nvPr/>
        </p:nvPicPr>
        <p:blipFill rotWithShape="1">
          <a:blip r:embed="rId5">
            <a:alphaModFix/>
          </a:blip>
          <a:srcRect l="425" t="849" r="682" b="395"/>
          <a:stretch/>
        </p:blipFill>
        <p:spPr>
          <a:xfrm>
            <a:off x="4522926" y="1809963"/>
            <a:ext cx="2992925" cy="38528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Shape 79"/>
          <p:cNvSpPr txBox="1"/>
          <p:nvPr/>
        </p:nvSpPr>
        <p:spPr>
          <a:xfrm>
            <a:off x="393475" y="434432"/>
            <a:ext cx="6775200" cy="52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  <a:ea typeface="Proxima Nova"/>
                <a:cs typeface="Proxima Nova"/>
                <a:sym typeface="Proxima Nova"/>
              </a:rPr>
              <a:t>Performance Analytics</a:t>
            </a:r>
            <a:endParaRPr sz="3600" b="1" dirty="0">
              <a:solidFill>
                <a:schemeClr val="bg1"/>
              </a:solidFill>
              <a:ea typeface="Proxima Nova"/>
              <a:cs typeface="Proxima Nova"/>
              <a:sym typeface="Proxima Nova"/>
            </a:endParaRPr>
          </a:p>
          <a:p>
            <a:endParaRPr sz="3600" b="1" dirty="0">
              <a:solidFill>
                <a:schemeClr val="bg1"/>
              </a:solidFill>
              <a:ea typeface="Proxima Nova"/>
              <a:cs typeface="Proxima Nova"/>
              <a:sym typeface="Proxima Nova"/>
            </a:endParaRPr>
          </a:p>
          <a:p>
            <a:endParaRPr sz="3600" b="1" dirty="0">
              <a:solidFill>
                <a:schemeClr val="bg1"/>
              </a:solidFill>
              <a:ea typeface="Proxima Nova"/>
              <a:cs typeface="Proxima Nova"/>
              <a:sym typeface="Proxima Nova"/>
            </a:endParaRPr>
          </a:p>
          <a:p>
            <a:endParaRPr sz="2400" b="1" dirty="0">
              <a:solidFill>
                <a:schemeClr val="bg1"/>
              </a:solidFill>
              <a:ea typeface="Gochi Hand"/>
              <a:cs typeface="Gochi Hand"/>
              <a:sym typeface="Gochi Hand"/>
            </a:endParaRPr>
          </a:p>
          <a:p>
            <a:endParaRPr sz="2400" b="1" dirty="0">
              <a:solidFill>
                <a:schemeClr val="bg1"/>
              </a:solidFill>
              <a:ea typeface="Gochi Hand"/>
              <a:cs typeface="Gochi Hand"/>
              <a:sym typeface="Gochi Hand"/>
            </a:endParaRPr>
          </a:p>
          <a:p>
            <a:endParaRPr sz="2400" b="1" dirty="0">
              <a:solidFill>
                <a:schemeClr val="bg1"/>
              </a:solidFill>
              <a:ea typeface="Gochi Hand"/>
              <a:cs typeface="Gochi Hand"/>
              <a:sym typeface="Gochi Hand"/>
            </a:endParaRPr>
          </a:p>
          <a:p>
            <a:endParaRPr sz="2400" b="1" dirty="0">
              <a:solidFill>
                <a:schemeClr val="bg1"/>
              </a:solidFill>
              <a:ea typeface="Gochi Hand"/>
              <a:cs typeface="Gochi Hand"/>
              <a:sym typeface="Gochi Hand"/>
            </a:endParaRPr>
          </a:p>
          <a:p>
            <a:endParaRPr sz="2400" b="1" dirty="0">
              <a:solidFill>
                <a:schemeClr val="bg1"/>
              </a:solidFill>
              <a:ea typeface="Gochi Hand"/>
              <a:cs typeface="Gochi Hand"/>
              <a:sym typeface="Gochi Hand"/>
            </a:endParaRPr>
          </a:p>
          <a:p>
            <a:endParaRPr sz="2400" b="1" dirty="0">
              <a:solidFill>
                <a:schemeClr val="bg1"/>
              </a:solidFill>
              <a:ea typeface="Gochi Hand"/>
              <a:cs typeface="Gochi Hand"/>
              <a:sym typeface="Gochi Hand"/>
            </a:endParaRPr>
          </a:p>
          <a:p>
            <a:endParaRPr sz="2400" b="1" dirty="0">
              <a:solidFill>
                <a:schemeClr val="bg1"/>
              </a:solidFill>
              <a:ea typeface="Proxima Nova"/>
              <a:cs typeface="Proxima Nova"/>
              <a:sym typeface="Proxima Nova"/>
            </a:endParaRPr>
          </a:p>
          <a:p>
            <a:endParaRPr sz="2400" b="1" dirty="0">
              <a:solidFill>
                <a:schemeClr val="bg1"/>
              </a:solidFill>
              <a:ea typeface="Gochi Hand"/>
              <a:cs typeface="Gochi Hand"/>
              <a:sym typeface="Gochi Hand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607962" y="3528031"/>
            <a:ext cx="1252728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6350">
              <a:lnSpc>
                <a:spcPct val="90000"/>
              </a:lnSpc>
            </a:pPr>
            <a:r>
              <a:rPr lang="en-US" sz="1000" b="1" dirty="0" smtClean="0">
                <a:solidFill>
                  <a:srgbClr val="00B0F0"/>
                </a:solidFill>
              </a:rPr>
              <a:t>Professor 2</a:t>
            </a:r>
            <a:endParaRPr lang="en-US" sz="1000" b="1" dirty="0">
              <a:solidFill>
                <a:srgbClr val="00B0F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455562" y="3375631"/>
            <a:ext cx="1252728" cy="21031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6350"/>
            <a:r>
              <a:rPr lang="en-US" sz="1000" b="1" smtClean="0">
                <a:solidFill>
                  <a:srgbClr val="00B0F0"/>
                </a:solidFill>
              </a:rPr>
              <a:t>Professor 5</a:t>
            </a:r>
            <a:endParaRPr lang="en-US" sz="1000" b="1" dirty="0">
              <a:solidFill>
                <a:srgbClr val="00B0F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590325" y="2020318"/>
            <a:ext cx="1252728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6350"/>
            <a:r>
              <a:rPr lang="en-US" sz="1400" b="1" dirty="0" smtClean="0">
                <a:solidFill>
                  <a:sysClr val="windowText" lastClr="000000"/>
                </a:solidFill>
              </a:rPr>
              <a:t>Professor 1</a:t>
            </a:r>
            <a:endParaRPr lang="en-US" sz="1400" b="1" dirty="0">
              <a:solidFill>
                <a:sysClr val="windowText" lastClr="0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590325" y="3827383"/>
            <a:ext cx="1252728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6350"/>
            <a:r>
              <a:rPr lang="en-US" sz="1400" b="1" dirty="0" smtClean="0">
                <a:solidFill>
                  <a:sysClr val="windowText" lastClr="000000"/>
                </a:solidFill>
              </a:rPr>
              <a:t>Professor 2</a:t>
            </a:r>
            <a:endParaRPr lang="en-US" sz="1400" b="1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3379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Shape 64"/>
          <p:cNvPicPr preferRelativeResize="0"/>
          <p:nvPr/>
        </p:nvPicPr>
        <p:blipFill rotWithShape="1">
          <a:blip r:embed="rId3">
            <a:alphaModFix/>
          </a:blip>
          <a:srcRect l="6393"/>
          <a:stretch/>
        </p:blipFill>
        <p:spPr>
          <a:xfrm>
            <a:off x="261255" y="1281797"/>
            <a:ext cx="8670473" cy="4743445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Shape 65"/>
          <p:cNvSpPr txBox="1"/>
          <p:nvPr/>
        </p:nvSpPr>
        <p:spPr>
          <a:xfrm>
            <a:off x="1285700" y="5003850"/>
            <a:ext cx="6963000" cy="47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b="1">
              <a:solidFill>
                <a:srgbClr val="8CC63E"/>
              </a:solidFill>
              <a:latin typeface="Arial" charset="0"/>
              <a:ea typeface="Arial" charset="0"/>
              <a:cs typeface="Arial" charset="0"/>
              <a:sym typeface="Maven Pro"/>
            </a:endParaRPr>
          </a:p>
        </p:txBody>
      </p:sp>
      <p:pic>
        <p:nvPicPr>
          <p:cNvPr id="66" name="Shape 6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360980" y="1383022"/>
            <a:ext cx="1444121" cy="339850"/>
          </a:xfrm>
          <a:prstGeom prst="rect">
            <a:avLst/>
          </a:prstGeom>
          <a:noFill/>
          <a:ln>
            <a:noFill/>
          </a:ln>
        </p:spPr>
      </p:pic>
      <p:sp>
        <p:nvSpPr>
          <p:cNvPr id="67" name="Shape 67"/>
          <p:cNvSpPr txBox="1"/>
          <p:nvPr/>
        </p:nvSpPr>
        <p:spPr>
          <a:xfrm>
            <a:off x="6937330" y="2928691"/>
            <a:ext cx="1527900" cy="69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en" sz="1600" b="1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Results:</a:t>
            </a:r>
            <a:endParaRPr sz="1600" b="1" dirty="0">
              <a:solidFill>
                <a:srgbClr val="FFFFFF"/>
              </a:solidFill>
              <a:latin typeface="Arial" charset="0"/>
              <a:ea typeface="Arial" charset="0"/>
              <a:cs typeface="Arial" charset="0"/>
            </a:endParaRPr>
          </a:p>
          <a:p>
            <a:pPr algn="ctr"/>
            <a:r>
              <a:rPr lang="en" sz="1600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Real World Impact</a:t>
            </a:r>
            <a:endParaRPr sz="1600" dirty="0">
              <a:solidFill>
                <a:srgbClr val="FFFFFF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8" name="Shape 68"/>
          <p:cNvSpPr txBox="1"/>
          <p:nvPr/>
        </p:nvSpPr>
        <p:spPr>
          <a:xfrm rot="-1770385">
            <a:off x="3070874" y="4095048"/>
            <a:ext cx="4124338" cy="4048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sz="1600" b="1" dirty="0">
                <a:latin typeface="Arial" charset="0"/>
                <a:ea typeface="Arial" charset="0"/>
                <a:cs typeface="Arial" charset="0"/>
              </a:rPr>
              <a:t>Structure, Feedback &amp; Accountability</a:t>
            </a:r>
            <a:endParaRPr sz="160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9" name="Shape 69"/>
          <p:cNvSpPr txBox="1"/>
          <p:nvPr/>
        </p:nvSpPr>
        <p:spPr>
          <a:xfrm>
            <a:off x="1078675" y="5276175"/>
            <a:ext cx="1527900" cy="37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sz="1600" b="1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Initial Activity</a:t>
            </a:r>
            <a:endParaRPr sz="1600" b="1" dirty="0">
              <a:solidFill>
                <a:srgbClr val="FFFFFF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0" name="Shape 70"/>
          <p:cNvSpPr txBox="1"/>
          <p:nvPr/>
        </p:nvSpPr>
        <p:spPr>
          <a:xfrm rot="-1687049">
            <a:off x="2764027" y="3238580"/>
            <a:ext cx="5332579" cy="476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sz="1400" b="1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Reaction         Learning        Behavioral Change</a:t>
            </a:r>
            <a:endParaRPr sz="1400" b="1" dirty="0">
              <a:solidFill>
                <a:srgbClr val="FFFFFF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1" name="Shape 71"/>
          <p:cNvSpPr txBox="1"/>
          <p:nvPr/>
        </p:nvSpPr>
        <p:spPr>
          <a:xfrm>
            <a:off x="6350024" y="4146750"/>
            <a:ext cx="1659367" cy="47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sz="1600" b="1" dirty="0">
                <a:latin typeface="Arial" charset="0"/>
                <a:ea typeface="Arial" charset="0"/>
                <a:cs typeface="Arial" charset="0"/>
              </a:rPr>
              <a:t>Experience:</a:t>
            </a:r>
            <a:endParaRPr sz="1600" b="1" dirty="0">
              <a:latin typeface="Arial" charset="0"/>
              <a:ea typeface="Arial" charset="0"/>
              <a:cs typeface="Arial" charset="0"/>
            </a:endParaRPr>
          </a:p>
          <a:p>
            <a:r>
              <a:rPr lang="en" sz="1600" b="1" dirty="0">
                <a:latin typeface="Arial" charset="0"/>
                <a:ea typeface="Arial" charset="0"/>
                <a:cs typeface="Arial" charset="0"/>
              </a:rPr>
              <a:t>Facts, Methods &amp; Behaviors.</a:t>
            </a:r>
            <a:endParaRPr sz="160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2" name="Shape 72"/>
          <p:cNvSpPr/>
          <p:nvPr/>
        </p:nvSpPr>
        <p:spPr>
          <a:xfrm>
            <a:off x="260316" y="1268720"/>
            <a:ext cx="4956900" cy="1676400"/>
          </a:xfrm>
          <a:prstGeom prst="rect">
            <a:avLst/>
          </a:prstGeom>
          <a:solidFill>
            <a:srgbClr val="0C0C0C">
              <a:alpha val="44620"/>
            </a:srgbClr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3" name="Shape 73"/>
          <p:cNvSpPr txBox="1">
            <a:spLocks noGrp="1"/>
          </p:cNvSpPr>
          <p:nvPr>
            <p:ph type="body" idx="4294967295"/>
          </p:nvPr>
        </p:nvSpPr>
        <p:spPr>
          <a:xfrm>
            <a:off x="408211" y="1383617"/>
            <a:ext cx="4963887" cy="1277937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buNone/>
            </a:pPr>
            <a:endParaRPr sz="1400" dirty="0">
              <a:solidFill>
                <a:srgbClr val="000000"/>
              </a:solidFill>
              <a:latin typeface="Arial" charset="0"/>
              <a:ea typeface="Arial" charset="0"/>
              <a:cs typeface="Arial" charset="0"/>
              <a:sym typeface="Maven Pro"/>
            </a:endParaRPr>
          </a:p>
          <a:p>
            <a:pPr indent="-311150">
              <a:buClr>
                <a:srgbClr val="FFFFFF"/>
              </a:buClr>
              <a:buSzPts val="1300"/>
              <a:buFont typeface="Maven Pro"/>
              <a:buChar char="●"/>
            </a:pPr>
            <a:r>
              <a:rPr lang="en" sz="1400" b="1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  <a:sym typeface="Maven Pro"/>
              </a:rPr>
              <a:t>Reaction: </a:t>
            </a:r>
            <a:r>
              <a:rPr lang="en" sz="1400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  <a:sym typeface="Maven Pro"/>
              </a:rPr>
              <a:t>Thoughts &amp; feelings about activity</a:t>
            </a:r>
            <a:endParaRPr sz="1400" dirty="0">
              <a:solidFill>
                <a:srgbClr val="FFFFFF"/>
              </a:solidFill>
              <a:latin typeface="Arial" charset="0"/>
              <a:ea typeface="Arial" charset="0"/>
              <a:cs typeface="Arial" charset="0"/>
              <a:sym typeface="Maven Pro"/>
            </a:endParaRPr>
          </a:p>
          <a:p>
            <a:pPr indent="-311150">
              <a:buClr>
                <a:srgbClr val="FFFFFF"/>
              </a:buClr>
              <a:buSzPts val="1300"/>
              <a:buFont typeface="Maven Pro"/>
              <a:buChar char="●"/>
            </a:pPr>
            <a:r>
              <a:rPr lang="en" sz="1400" b="1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  <a:sym typeface="Maven Pro"/>
              </a:rPr>
              <a:t>Learning: </a:t>
            </a:r>
            <a:r>
              <a:rPr lang="en" sz="1400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  <a:sym typeface="Maven Pro"/>
              </a:rPr>
              <a:t>Increased knowledge &amp; skill </a:t>
            </a:r>
            <a:endParaRPr sz="1400" dirty="0">
              <a:solidFill>
                <a:srgbClr val="FFFFFF"/>
              </a:solidFill>
              <a:latin typeface="Arial" charset="0"/>
              <a:ea typeface="Arial" charset="0"/>
              <a:cs typeface="Arial" charset="0"/>
              <a:sym typeface="Maven Pro"/>
            </a:endParaRPr>
          </a:p>
          <a:p>
            <a:pPr indent="-311150">
              <a:buClr>
                <a:srgbClr val="FFFFFF"/>
              </a:buClr>
              <a:buSzPts val="1300"/>
              <a:buFont typeface="Maven Pro"/>
              <a:buChar char="●"/>
            </a:pPr>
            <a:r>
              <a:rPr lang="en" sz="1400" b="1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  <a:sym typeface="Maven Pro"/>
              </a:rPr>
              <a:t>Behavioral Change: </a:t>
            </a:r>
            <a:r>
              <a:rPr lang="en" sz="1400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  <a:sym typeface="Maven Pro"/>
              </a:rPr>
              <a:t>Activity driven behavioral change</a:t>
            </a:r>
            <a:endParaRPr sz="1400" dirty="0">
              <a:solidFill>
                <a:srgbClr val="FFFFFF"/>
              </a:solidFill>
              <a:latin typeface="Arial" charset="0"/>
              <a:ea typeface="Arial" charset="0"/>
              <a:cs typeface="Arial" charset="0"/>
              <a:sym typeface="Maven Pro"/>
            </a:endParaRPr>
          </a:p>
          <a:p>
            <a:pPr indent="-311150">
              <a:buClr>
                <a:srgbClr val="FFFFFF"/>
              </a:buClr>
              <a:buSzPts val="1300"/>
              <a:buFont typeface="Maven Pro"/>
              <a:buChar char="●"/>
            </a:pPr>
            <a:r>
              <a:rPr lang="en" sz="1400" b="1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  <a:sym typeface="Maven Pro"/>
              </a:rPr>
              <a:t>Results: </a:t>
            </a:r>
            <a:r>
              <a:rPr lang="en" sz="1400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  <a:sym typeface="Maven Pro"/>
              </a:rPr>
              <a:t>Activity driven organizational change</a:t>
            </a:r>
            <a:endParaRPr sz="1400" dirty="0">
              <a:solidFill>
                <a:srgbClr val="FFFFFF"/>
              </a:solidFill>
              <a:latin typeface="Arial" charset="0"/>
              <a:ea typeface="Arial" charset="0"/>
              <a:cs typeface="Arial" charset="0"/>
              <a:sym typeface="Maven Pro"/>
            </a:endParaRPr>
          </a:p>
        </p:txBody>
      </p:sp>
      <p:sp>
        <p:nvSpPr>
          <p:cNvPr id="74" name="Shape 74"/>
          <p:cNvSpPr txBox="1">
            <a:spLocks noGrp="1"/>
          </p:cNvSpPr>
          <p:nvPr>
            <p:ph type="title" idx="4294967295"/>
          </p:nvPr>
        </p:nvSpPr>
        <p:spPr>
          <a:xfrm>
            <a:off x="-424544" y="1233942"/>
            <a:ext cx="3865563" cy="573087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r>
              <a:rPr lang="en" sz="240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  <a:sym typeface="Maven Pro"/>
              </a:rPr>
              <a:t>Skill </a:t>
            </a:r>
            <a:r>
              <a:rPr lang="en" sz="2400" b="1">
                <a:solidFill>
                  <a:srgbClr val="00C4FF"/>
                </a:solidFill>
                <a:latin typeface="Arial" charset="0"/>
                <a:ea typeface="Arial" charset="0"/>
                <a:cs typeface="Arial" charset="0"/>
                <a:sym typeface="Maven Pro"/>
              </a:rPr>
              <a:t>Transfer</a:t>
            </a:r>
            <a:r>
              <a:rPr lang="en" sz="2400">
                <a:latin typeface="Arial" charset="0"/>
                <a:ea typeface="Arial" charset="0"/>
                <a:cs typeface="Arial" charset="0"/>
                <a:sym typeface="Maven Pro"/>
              </a:rPr>
              <a:t>.</a:t>
            </a:r>
            <a:endParaRPr sz="2400" dirty="0">
              <a:latin typeface="Arial" charset="0"/>
              <a:ea typeface="Arial" charset="0"/>
              <a:cs typeface="Arial" charset="0"/>
              <a:sym typeface="Maven Pro"/>
            </a:endParaRPr>
          </a:p>
        </p:txBody>
      </p:sp>
    </p:spTree>
    <p:extLst>
      <p:ext uri="{BB962C8B-B14F-4D97-AF65-F5344CB8AC3E}">
        <p14:creationId xmlns:p14="http://schemas.microsoft.com/office/powerpoint/2010/main" val="1949579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72322" y="438250"/>
            <a:ext cx="6908304" cy="1297474"/>
          </a:xfrm>
        </p:spPr>
        <p:txBody>
          <a:bodyPr>
            <a:normAutofit/>
          </a:bodyPr>
          <a:lstStyle/>
          <a:p>
            <a:r>
              <a:rPr lang="en-US" dirty="0" smtClean="0"/>
              <a:t>Our Participants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294414" y="253092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2579914" y="1735724"/>
            <a:ext cx="5992585" cy="46782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00000"/>
              </a:lnSpc>
              <a:buFont typeface="Arial" charset="0"/>
              <a:buChar char="•"/>
            </a:pPr>
            <a:r>
              <a:rPr lang="en-US" sz="2000" dirty="0" smtClean="0">
                <a:ln w="0">
                  <a:noFill/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charset="0"/>
                <a:ea typeface="Calibri" charset="0"/>
                <a:cs typeface="Calibri" charset="0"/>
              </a:rPr>
              <a:t>Seven faculty from:</a:t>
            </a:r>
          </a:p>
          <a:p>
            <a:pPr marL="800100" lvl="1" indent="-342900">
              <a:buFont typeface="Courier New" charset="0"/>
              <a:buChar char="o"/>
            </a:pPr>
            <a:r>
              <a:rPr lang="en-US" dirty="0" smtClean="0">
                <a:ln w="0">
                  <a:noFill/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charset="0"/>
                <a:ea typeface="Calibri" charset="0"/>
                <a:cs typeface="Calibri" charset="0"/>
              </a:rPr>
              <a:t>Allied Professions</a:t>
            </a:r>
          </a:p>
          <a:p>
            <a:pPr marL="800100" lvl="1" indent="-342900">
              <a:buFont typeface="Courier New" charset="0"/>
              <a:buChar char="o"/>
            </a:pPr>
            <a:r>
              <a:rPr lang="en-US" dirty="0" smtClean="0">
                <a:ln w="0">
                  <a:noFill/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charset="0"/>
                <a:ea typeface="Calibri" charset="0"/>
                <a:cs typeface="Calibri" charset="0"/>
              </a:rPr>
              <a:t>Biological and Biomedical Sciences</a:t>
            </a:r>
          </a:p>
          <a:p>
            <a:pPr marL="800100" lvl="1" indent="-342900">
              <a:buFont typeface="Courier New" charset="0"/>
              <a:buChar char="o"/>
            </a:pPr>
            <a:r>
              <a:rPr lang="en-US" dirty="0" smtClean="0">
                <a:ln w="0">
                  <a:noFill/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charset="0"/>
                <a:ea typeface="Calibri" charset="0"/>
                <a:cs typeface="Calibri" charset="0"/>
              </a:rPr>
              <a:t>Environmental, Earth and Geospatial Sciences</a:t>
            </a:r>
          </a:p>
          <a:p>
            <a:pPr marL="800100" lvl="1" indent="-342900">
              <a:buFont typeface="Courier New" charset="0"/>
              <a:buChar char="o"/>
            </a:pPr>
            <a:r>
              <a:rPr lang="en-US" dirty="0" smtClean="0">
                <a:ln w="0">
                  <a:noFill/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charset="0"/>
                <a:ea typeface="Calibri" charset="0"/>
                <a:cs typeface="Calibri" charset="0"/>
              </a:rPr>
              <a:t>Human Sciences</a:t>
            </a:r>
          </a:p>
          <a:p>
            <a:pPr marL="800100" lvl="1" indent="-342900">
              <a:buFont typeface="Courier New" charset="0"/>
              <a:buChar char="o"/>
            </a:pPr>
            <a:r>
              <a:rPr lang="en-US" dirty="0" smtClean="0">
                <a:ln w="0">
                  <a:noFill/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charset="0"/>
                <a:ea typeface="Calibri" charset="0"/>
                <a:cs typeface="Calibri" charset="0"/>
              </a:rPr>
              <a:t>Language and Literature</a:t>
            </a:r>
          </a:p>
          <a:p>
            <a:pPr marL="800100" lvl="1" indent="-342900">
              <a:buFont typeface="Courier New" charset="0"/>
              <a:buChar char="o"/>
            </a:pPr>
            <a:r>
              <a:rPr lang="en-US" dirty="0" smtClean="0">
                <a:ln w="0">
                  <a:noFill/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charset="0"/>
                <a:ea typeface="Calibri" charset="0"/>
                <a:cs typeface="Calibri" charset="0"/>
              </a:rPr>
              <a:t>Nursing</a:t>
            </a:r>
          </a:p>
          <a:p>
            <a:pPr marL="800100" lvl="1" indent="-342900">
              <a:buFont typeface="Courier New" charset="0"/>
              <a:buChar char="o"/>
            </a:pPr>
            <a:r>
              <a:rPr lang="en-US" dirty="0" smtClean="0">
                <a:ln w="0">
                  <a:noFill/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charset="0"/>
                <a:ea typeface="Calibri" charset="0"/>
                <a:cs typeface="Calibri" charset="0"/>
              </a:rPr>
              <a:t>Social Work</a:t>
            </a:r>
          </a:p>
          <a:p>
            <a:pPr lvl="1"/>
            <a:endParaRPr lang="en-US" dirty="0" smtClean="0">
              <a:ln w="0">
                <a:noFill/>
              </a:ln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charset="0"/>
              <a:ea typeface="Calibri" charset="0"/>
              <a:cs typeface="Calibri" charset="0"/>
            </a:endParaRPr>
          </a:p>
          <a:p>
            <a:pPr marL="342900" indent="-342900">
              <a:buFont typeface="Arial" charset="0"/>
              <a:buChar char="•"/>
            </a:pPr>
            <a:r>
              <a:rPr lang="en-US" sz="2000" dirty="0" smtClean="0">
                <a:ln w="0">
                  <a:noFill/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charset="0"/>
                <a:ea typeface="Calibri" charset="0"/>
                <a:cs typeface="Calibri" charset="0"/>
              </a:rPr>
              <a:t>Competed during a six-week period beginning October 9, 2017</a:t>
            </a:r>
          </a:p>
          <a:p>
            <a:endParaRPr lang="en-US" sz="2000" dirty="0" smtClean="0">
              <a:ln w="0">
                <a:noFill/>
              </a:ln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charset="0"/>
              <a:ea typeface="Calibri" charset="0"/>
              <a:cs typeface="Calibri" charset="0"/>
            </a:endParaRPr>
          </a:p>
          <a:p>
            <a:pPr marL="342900" indent="-342900">
              <a:buFont typeface="Arial" charset="0"/>
              <a:buChar char="•"/>
            </a:pPr>
            <a:r>
              <a:rPr lang="en-US" sz="2000" dirty="0" smtClean="0">
                <a:ln w="0">
                  <a:noFill/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charset="0"/>
                <a:ea typeface="Calibri" charset="0"/>
                <a:cs typeface="Calibri" charset="0"/>
              </a:rPr>
              <a:t>Eligibility: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dirty="0" smtClean="0">
                <a:ln w="0">
                  <a:noFill/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charset="0"/>
                <a:ea typeface="Calibri" charset="0"/>
                <a:cs typeface="Calibri" charset="0"/>
              </a:rPr>
              <a:t>Prior completion of APPQMR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dirty="0" smtClean="0">
                <a:ln w="0">
                  <a:noFill/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charset="0"/>
                <a:ea typeface="Calibri" charset="0"/>
                <a:cs typeface="Calibri" charset="0"/>
              </a:rPr>
              <a:t>Access to iPhone, iPad, Android, or web browser</a:t>
            </a:r>
            <a:endParaRPr lang="en-US" dirty="0">
              <a:ln w="0">
                <a:noFill/>
              </a:ln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charset="0"/>
              <a:ea typeface="Calibri" charset="0"/>
              <a:cs typeface="Calibri" charset="0"/>
            </a:endParaRPr>
          </a:p>
          <a:p>
            <a:endParaRPr lang="en-US" dirty="0">
              <a:ln w="0">
                <a:noFill/>
              </a:ln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6" name="Shape 8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030201" y="6243058"/>
            <a:ext cx="937975" cy="20870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10352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72322" y="438250"/>
            <a:ext cx="6908304" cy="1297474"/>
          </a:xfrm>
        </p:spPr>
        <p:txBody>
          <a:bodyPr>
            <a:normAutofit/>
          </a:bodyPr>
          <a:lstStyle/>
          <a:p>
            <a:r>
              <a:rPr lang="en-US" dirty="0" smtClean="0"/>
              <a:t>Faculty Perspectives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294414" y="253092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2579914" y="1735724"/>
            <a:ext cx="5992585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00000"/>
              </a:lnSpc>
              <a:buFont typeface="Arial" charset="0"/>
              <a:buChar char="•"/>
            </a:pPr>
            <a:r>
              <a:rPr lang="en-US" sz="2000" dirty="0" smtClean="0">
                <a:ln w="0">
                  <a:noFill/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charset="0"/>
                <a:ea typeface="Calibri" charset="0"/>
                <a:cs typeface="Calibri" charset="0"/>
              </a:rPr>
              <a:t>Benefits of using gamification to reinforce Rubric standards</a:t>
            </a:r>
            <a:endParaRPr lang="en-US" dirty="0">
              <a:ln w="0">
                <a:noFill/>
              </a:ln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charset="0"/>
              <a:ea typeface="Calibri" charset="0"/>
              <a:cs typeface="Calibri" charset="0"/>
            </a:endParaRPr>
          </a:p>
          <a:p>
            <a:pPr marL="800100" lvl="1" indent="-342900">
              <a:buFont typeface="Arial" charset="0"/>
              <a:buChar char="•"/>
            </a:pPr>
            <a:endParaRPr lang="en-US" dirty="0" smtClean="0">
              <a:ln w="0">
                <a:noFill/>
              </a:ln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charset="0"/>
              <a:ea typeface="Calibri" charset="0"/>
              <a:cs typeface="Calibri" charset="0"/>
            </a:endParaRPr>
          </a:p>
          <a:p>
            <a:pPr marL="800100" lvl="1" indent="-342900">
              <a:buFont typeface="Arial" charset="0"/>
              <a:buChar char="•"/>
            </a:pPr>
            <a:r>
              <a:rPr lang="en-US" dirty="0" smtClean="0">
                <a:ln w="0">
                  <a:noFill/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charset="0"/>
                <a:ea typeface="Calibri" charset="0"/>
                <a:cs typeface="Calibri" charset="0"/>
              </a:rPr>
              <a:t>Opportunity for professional development</a:t>
            </a:r>
          </a:p>
          <a:p>
            <a:pPr marL="800100" lvl="1" indent="-342900">
              <a:buFont typeface="Arial" charset="0"/>
              <a:buChar char="•"/>
            </a:pPr>
            <a:endParaRPr lang="en-US" dirty="0" smtClean="0">
              <a:ln w="0">
                <a:noFill/>
              </a:ln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charset="0"/>
              <a:ea typeface="Calibri" charset="0"/>
              <a:cs typeface="Calibri" charset="0"/>
            </a:endParaRPr>
          </a:p>
          <a:p>
            <a:pPr marL="800100" lvl="1" indent="-342900">
              <a:buFont typeface="Arial" charset="0"/>
              <a:buChar char="•"/>
            </a:pPr>
            <a:r>
              <a:rPr lang="en-US" dirty="0" smtClean="0">
                <a:ln w="0">
                  <a:noFill/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charset="0"/>
                <a:ea typeface="Calibri" charset="0"/>
                <a:cs typeface="Calibri" charset="0"/>
              </a:rPr>
              <a:t>Personal satisfaction</a:t>
            </a:r>
          </a:p>
          <a:p>
            <a:pPr marL="800100" lvl="1" indent="-342900">
              <a:buFont typeface="Arial" charset="0"/>
              <a:buChar char="•"/>
            </a:pPr>
            <a:endParaRPr lang="en-US" dirty="0" smtClean="0">
              <a:ln w="0">
                <a:noFill/>
              </a:ln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charset="0"/>
              <a:ea typeface="Calibri" charset="0"/>
              <a:cs typeface="Calibri" charset="0"/>
            </a:endParaRPr>
          </a:p>
          <a:p>
            <a:pPr marL="800100" lvl="1" indent="-342900">
              <a:buFont typeface="Arial" charset="0"/>
              <a:buChar char="•"/>
            </a:pPr>
            <a:r>
              <a:rPr lang="en-US" dirty="0" smtClean="0">
                <a:ln w="0">
                  <a:noFill/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charset="0"/>
                <a:ea typeface="Calibri" charset="0"/>
                <a:cs typeface="Calibri" charset="0"/>
              </a:rPr>
              <a:t>Application of skills to improve student engagement and learning outcomes</a:t>
            </a:r>
          </a:p>
          <a:p>
            <a:pPr marL="800100" lvl="1" indent="-342900">
              <a:buFont typeface="Arial" charset="0"/>
              <a:buChar char="•"/>
            </a:pPr>
            <a:endParaRPr lang="en-US" dirty="0" smtClean="0">
              <a:ln w="0">
                <a:noFill/>
              </a:ln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charset="0"/>
              <a:ea typeface="Calibri" charset="0"/>
              <a:cs typeface="Calibri" charset="0"/>
            </a:endParaRPr>
          </a:p>
          <a:p>
            <a:pPr marL="800100" lvl="1" indent="-342900">
              <a:buFont typeface="Arial" charset="0"/>
              <a:buChar char="•"/>
            </a:pPr>
            <a:r>
              <a:rPr lang="en-US" dirty="0" smtClean="0">
                <a:ln w="0">
                  <a:noFill/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charset="0"/>
                <a:ea typeface="Calibri" charset="0"/>
                <a:cs typeface="Calibri" charset="0"/>
              </a:rPr>
              <a:t>Enhances reputation of program, university, and faculty members</a:t>
            </a:r>
          </a:p>
          <a:p>
            <a:endParaRPr lang="en-US" dirty="0">
              <a:ln w="0">
                <a:noFill/>
              </a:ln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6" name="Shape 8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030201" y="6243058"/>
            <a:ext cx="937975" cy="20870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18125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72322" y="438250"/>
            <a:ext cx="6908304" cy="1297474"/>
          </a:xfrm>
        </p:spPr>
        <p:txBody>
          <a:bodyPr>
            <a:normAutofit/>
          </a:bodyPr>
          <a:lstStyle/>
          <a:p>
            <a:r>
              <a:rPr lang="en-US" dirty="0" smtClean="0"/>
              <a:t>Faculty Perspectives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294414" y="253092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2579914" y="1735724"/>
            <a:ext cx="5992585" cy="43088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00000"/>
              </a:lnSpc>
              <a:buFont typeface="Arial" charset="0"/>
              <a:buChar char="•"/>
            </a:pPr>
            <a:r>
              <a:rPr lang="en-US" sz="2000" dirty="0" smtClean="0">
                <a:ln w="0">
                  <a:noFill/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charset="0"/>
                <a:ea typeface="Calibri" charset="0"/>
                <a:cs typeface="Calibri" charset="0"/>
              </a:rPr>
              <a:t>Benefits of using gamification to reinforce Rubric standards</a:t>
            </a:r>
            <a:endParaRPr lang="en-US" dirty="0">
              <a:ln w="0">
                <a:noFill/>
              </a:ln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charset="0"/>
              <a:ea typeface="Calibri" charset="0"/>
              <a:cs typeface="Calibri" charset="0"/>
            </a:endParaRPr>
          </a:p>
          <a:p>
            <a:pPr marL="800100" lvl="1" indent="-342900">
              <a:buFont typeface="Arial" charset="0"/>
              <a:buChar char="•"/>
            </a:pPr>
            <a:endParaRPr lang="en-US" dirty="0">
              <a:ln w="0">
                <a:noFill/>
              </a:ln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charset="0"/>
              <a:ea typeface="Calibri" charset="0"/>
              <a:cs typeface="Calibri" charset="0"/>
            </a:endParaRPr>
          </a:p>
          <a:p>
            <a:pPr marL="800100" lvl="1" indent="-342900">
              <a:buFont typeface="Arial" charset="0"/>
              <a:buChar char="•"/>
            </a:pPr>
            <a:r>
              <a:rPr lang="en-US" dirty="0">
                <a:ln w="0">
                  <a:noFill/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charset="0"/>
                <a:ea typeface="Calibri" charset="0"/>
                <a:cs typeface="Calibri" charset="0"/>
              </a:rPr>
              <a:t>Supports meeting accreditation standards by aligning courses and meeting </a:t>
            </a:r>
            <a:r>
              <a:rPr lang="en-US" dirty="0" smtClean="0">
                <a:ln w="0">
                  <a:noFill/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charset="0"/>
                <a:ea typeface="Calibri" charset="0"/>
                <a:cs typeface="Calibri" charset="0"/>
              </a:rPr>
              <a:t>standards</a:t>
            </a:r>
          </a:p>
          <a:p>
            <a:pPr marL="1257300" lvl="2" indent="-342900">
              <a:buFont typeface="Arial" charset="0"/>
              <a:buChar char="•"/>
            </a:pPr>
            <a:r>
              <a:rPr lang="en-US" dirty="0" smtClean="0">
                <a:ln w="0">
                  <a:noFill/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charset="0"/>
                <a:ea typeface="Calibri" charset="0"/>
                <a:cs typeface="Calibri" charset="0"/>
              </a:rPr>
              <a:t>Accreditation Commission for Education in Nursing (ACEN) standards</a:t>
            </a:r>
          </a:p>
          <a:p>
            <a:pPr marL="1257300" lvl="2" indent="-342900">
              <a:buFont typeface="Arial" charset="0"/>
              <a:buChar char="•"/>
            </a:pPr>
            <a:r>
              <a:rPr lang="en-US" dirty="0" smtClean="0">
                <a:ln w="0">
                  <a:noFill/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charset="0"/>
                <a:ea typeface="Calibri" charset="0"/>
                <a:cs typeface="Calibri" charset="0"/>
              </a:rPr>
              <a:t>National Council of State Boards of Nursing (NCSBN)</a:t>
            </a:r>
            <a:endParaRPr lang="en-US" dirty="0" smtClean="0">
              <a:ln w="0">
                <a:noFill/>
              </a:ln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charset="0"/>
              <a:ea typeface="Calibri" charset="0"/>
              <a:cs typeface="Calibri" charset="0"/>
            </a:endParaRPr>
          </a:p>
          <a:p>
            <a:pPr marL="800100" lvl="1" indent="-342900">
              <a:buFont typeface="Arial" charset="0"/>
              <a:buChar char="•"/>
            </a:pPr>
            <a:endParaRPr lang="en-US" dirty="0" smtClean="0">
              <a:ln w="0">
                <a:noFill/>
              </a:ln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charset="0"/>
              <a:ea typeface="Calibri" charset="0"/>
              <a:cs typeface="Calibri" charset="0"/>
            </a:endParaRPr>
          </a:p>
          <a:p>
            <a:pPr marL="800100" lvl="1" indent="-342900">
              <a:buFont typeface="Arial" charset="0"/>
              <a:buChar char="•"/>
            </a:pPr>
            <a:r>
              <a:rPr lang="en-US" dirty="0" smtClean="0">
                <a:ln w="0">
                  <a:noFill/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charset="0"/>
                <a:ea typeface="Calibri" charset="0"/>
                <a:cs typeface="Calibri" charset="0"/>
              </a:rPr>
              <a:t>Impact of gamification on faculty stress/anxiety</a:t>
            </a:r>
          </a:p>
          <a:p>
            <a:pPr marL="800100" lvl="1" indent="-342900">
              <a:buFont typeface="Arial" charset="0"/>
              <a:buChar char="•"/>
            </a:pPr>
            <a:endParaRPr lang="en-US" dirty="0">
              <a:ln w="0">
                <a:noFill/>
              </a:ln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charset="0"/>
              <a:ea typeface="Calibri" charset="0"/>
              <a:cs typeface="Calibri" charset="0"/>
            </a:endParaRPr>
          </a:p>
          <a:p>
            <a:pPr marL="800100" lvl="1" indent="-342900">
              <a:buFont typeface="Arial" charset="0"/>
              <a:buChar char="•"/>
            </a:pPr>
            <a:r>
              <a:rPr lang="en-US" dirty="0" smtClean="0">
                <a:ln w="0">
                  <a:noFill/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charset="0"/>
                <a:ea typeface="Calibri" charset="0"/>
                <a:cs typeface="Calibri" charset="0"/>
              </a:rPr>
              <a:t>Provides opportunities for peer collaboration and competition</a:t>
            </a:r>
            <a:endParaRPr lang="en-US" dirty="0" smtClean="0">
              <a:ln w="0">
                <a:noFill/>
              </a:ln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charset="0"/>
              <a:ea typeface="Calibri" charset="0"/>
              <a:cs typeface="Calibri" charset="0"/>
            </a:endParaRPr>
          </a:p>
          <a:p>
            <a:endParaRPr lang="en-US" dirty="0">
              <a:ln w="0">
                <a:noFill/>
              </a:ln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6" name="Shape 8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030201" y="6243058"/>
            <a:ext cx="937975" cy="20870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53450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94974" y="521290"/>
            <a:ext cx="65426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</a:rPr>
              <a:t>Gamification </a:t>
            </a:r>
            <a:r>
              <a:rPr lang="en-US" sz="2800" b="1" smtClean="0">
                <a:solidFill>
                  <a:schemeClr val="bg1"/>
                </a:solidFill>
              </a:rPr>
              <a:t>as Professional Development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10243" y="259624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59230" y="1698170"/>
            <a:ext cx="38861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 b="1" dirty="0" smtClean="0"/>
              <a:t>Learning Environment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 b="1" dirty="0"/>
              <a:t>	</a:t>
            </a:r>
            <a:r>
              <a:rPr lang="en-US" dirty="0" smtClean="0"/>
              <a:t>Mobile learning increased faculty access to professional development beyond set schedules and locations.</a:t>
            </a:r>
            <a:endParaRPr lang="en-US" b="1" dirty="0"/>
          </a:p>
        </p:txBody>
      </p:sp>
      <p:sp>
        <p:nvSpPr>
          <p:cNvPr id="6" name="TextBox 5"/>
          <p:cNvSpPr txBox="1"/>
          <p:nvPr/>
        </p:nvSpPr>
        <p:spPr>
          <a:xfrm>
            <a:off x="5094514" y="1698170"/>
            <a:ext cx="388619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 b="1" dirty="0" smtClean="0"/>
              <a:t>Active Learning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 b="1" dirty="0"/>
              <a:t>	</a:t>
            </a:r>
            <a:r>
              <a:rPr lang="en-US" dirty="0" smtClean="0"/>
              <a:t>Participants actively engaged in learning challenges by providing APPQMR-informed course design advice to hypothetical colleagues.</a:t>
            </a:r>
            <a:endParaRPr lang="en-US" b="1" dirty="0" smtClean="0"/>
          </a:p>
        </p:txBody>
      </p:sp>
      <p:sp>
        <p:nvSpPr>
          <p:cNvPr id="8" name="TextBox 7"/>
          <p:cNvSpPr txBox="1"/>
          <p:nvPr/>
        </p:nvSpPr>
        <p:spPr>
          <a:xfrm>
            <a:off x="359230" y="3271155"/>
            <a:ext cx="38861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 b="1" dirty="0" smtClean="0"/>
              <a:t>Learning Experience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 b="1" dirty="0" smtClean="0"/>
              <a:t>	</a:t>
            </a:r>
            <a:r>
              <a:rPr lang="en-US" dirty="0" smtClean="0"/>
              <a:t>“Chunked” content encouraged faculty to consistently engage with challenges.</a:t>
            </a:r>
            <a:endParaRPr lang="en-US" b="1" dirty="0"/>
          </a:p>
        </p:txBody>
      </p:sp>
      <p:sp>
        <p:nvSpPr>
          <p:cNvPr id="9" name="TextBox 8"/>
          <p:cNvSpPr txBox="1"/>
          <p:nvPr/>
        </p:nvSpPr>
        <p:spPr>
          <a:xfrm>
            <a:off x="359230" y="4844140"/>
            <a:ext cx="388619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 b="1" dirty="0" smtClean="0"/>
              <a:t>Immediate Feedback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 b="1" dirty="0" smtClean="0"/>
              <a:t>	</a:t>
            </a:r>
            <a:r>
              <a:rPr lang="en-US" dirty="0" smtClean="0"/>
              <a:t>Faculty received immediate feedback for submitted responses and had access to in-app messaging for prompt technical assistance.</a:t>
            </a:r>
            <a:endParaRPr lang="en-US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5094513" y="3271155"/>
            <a:ext cx="388619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 b="1" dirty="0" smtClean="0"/>
              <a:t>Behavioral Changes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 b="1" dirty="0"/>
              <a:t>	</a:t>
            </a:r>
            <a:r>
              <a:rPr lang="en-US" dirty="0" smtClean="0"/>
              <a:t>Faculty indicated making changes to their course shells.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 dirty="0"/>
              <a:t>	</a:t>
            </a:r>
            <a:endParaRPr lang="en-US" dirty="0" smtClean="0"/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 dirty="0"/>
              <a:t>	</a:t>
            </a:r>
            <a:r>
              <a:rPr lang="en-US" dirty="0" smtClean="0"/>
              <a:t>They also indicated feeling empowered to assist colleagues.</a:t>
            </a:r>
          </a:p>
        </p:txBody>
      </p:sp>
      <p:pic>
        <p:nvPicPr>
          <p:cNvPr id="11" name="Shape 8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030201" y="6243058"/>
            <a:ext cx="937975" cy="20870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19068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35696" y="34415"/>
            <a:ext cx="6908304" cy="1255538"/>
          </a:xfrm>
        </p:spPr>
        <p:txBody>
          <a:bodyPr>
            <a:normAutofit/>
          </a:bodyPr>
          <a:lstStyle/>
          <a:p>
            <a:r>
              <a:rPr lang="en-US" sz="3200" dirty="0" smtClean="0"/>
              <a:t>Applying </a:t>
            </a:r>
            <a:r>
              <a:rPr lang="en-US" sz="3200" smtClean="0"/>
              <a:t>What We </a:t>
            </a:r>
            <a:r>
              <a:rPr lang="en-US" sz="3200" dirty="0" smtClean="0"/>
              <a:t>Learned</a:t>
            </a:r>
            <a:endParaRPr lang="en-US" sz="3200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89607255"/>
              </p:ext>
            </p:extLst>
          </p:nvPr>
        </p:nvGraphicFramePr>
        <p:xfrm>
          <a:off x="2415640" y="1730767"/>
          <a:ext cx="6548416" cy="3815080"/>
        </p:xfrm>
        <a:graphic>
          <a:graphicData uri="http://schemas.openxmlformats.org/drawingml/2006/table">
            <a:tbl>
              <a:tblPr firstRow="1" bandRow="1">
                <a:tableStyleId>{0E3FDE45-AF77-4B5C-9715-49D594BDF05E}</a:tableStyleId>
              </a:tblPr>
              <a:tblGrid>
                <a:gridCol w="3035197"/>
                <a:gridCol w="3513219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Lesson Learned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Future Application</a:t>
                      </a:r>
                      <a:endParaRPr 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70% Overall</a:t>
                      </a:r>
                      <a:r>
                        <a:rPr lang="en-US" sz="1600" baseline="0" dirty="0" smtClean="0"/>
                        <a:t> accuracy</a:t>
                      </a:r>
                      <a:endParaRPr lang="en-US" sz="16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5875" marR="0" lvl="0" indent="-15875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charset="0"/>
                        <a:buNone/>
                        <a:tabLst/>
                        <a:defRPr/>
                      </a:pPr>
                      <a:r>
                        <a:rPr lang="en-US" sz="1600" dirty="0" smtClean="0"/>
                        <a:t>Increase</a:t>
                      </a:r>
                      <a:r>
                        <a:rPr lang="en-US" sz="1600" baseline="0" dirty="0" smtClean="0"/>
                        <a:t> faculty exposure to QM Rubric Standards via e-learning PD</a:t>
                      </a:r>
                    </a:p>
                    <a:p>
                      <a:pPr marL="15875" marR="0" lvl="0" indent="-15875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charset="0"/>
                        <a:buNone/>
                        <a:tabLst/>
                        <a:defRPr/>
                      </a:pPr>
                      <a:r>
                        <a:rPr lang="en-US" sz="1600" baseline="0" dirty="0" smtClean="0"/>
                        <a:t>Include mobile app participation as requirement following APPQMR</a:t>
                      </a:r>
                      <a:endParaRPr lang="en-US" sz="1600" dirty="0" smtClean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Potential Competency</a:t>
                      </a:r>
                      <a:r>
                        <a:rPr lang="en-US" sz="1600" baseline="0" dirty="0" smtClean="0"/>
                        <a:t> Area for Improvement: </a:t>
                      </a:r>
                      <a:r>
                        <a:rPr lang="en-US" sz="1600" b="1" baseline="0" dirty="0" smtClean="0"/>
                        <a:t>Assessment and Measurement</a:t>
                      </a:r>
                      <a:endParaRPr lang="en-US" sz="16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5875" marR="0" lvl="0" indent="-15875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charset="0"/>
                        <a:buNone/>
                        <a:tabLst/>
                        <a:defRPr/>
                      </a:pPr>
                      <a:r>
                        <a:rPr lang="en-US" sz="1600" dirty="0" smtClean="0"/>
                        <a:t>Reinforce</a:t>
                      </a:r>
                      <a:r>
                        <a:rPr lang="en-US" sz="1600" baseline="0" dirty="0" smtClean="0"/>
                        <a:t> key elements including: aligning assessments with learning objectives; developing effective assessment instruments; providing multiple opportunities to track progress</a:t>
                      </a:r>
                      <a:endParaRPr lang="en-US" sz="1600" dirty="0" smtClean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Potential Competency</a:t>
                      </a:r>
                      <a:r>
                        <a:rPr lang="en-US" sz="1600" baseline="0" dirty="0" smtClean="0"/>
                        <a:t> Area for Improvement: </a:t>
                      </a:r>
                      <a:r>
                        <a:rPr lang="en-US" sz="1600" b="1" baseline="0" dirty="0" smtClean="0"/>
                        <a:t>Course Technology</a:t>
                      </a:r>
                      <a:endParaRPr lang="en-US" sz="16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5875" marR="0" lvl="0" indent="-15875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charset="0"/>
                        <a:buNone/>
                        <a:tabLst/>
                        <a:defRPr/>
                      </a:pPr>
                      <a:r>
                        <a:rPr lang="en-US" sz="1600" baseline="0" dirty="0" smtClean="0"/>
                        <a:t>Encourage exploration of course tools that promote active learning and alignment of course technology with learning objectives and competencies</a:t>
                      </a: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" name="Shape 8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030201" y="6243058"/>
            <a:ext cx="937975" cy="20870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40056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04958" y="504966"/>
            <a:ext cx="63462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chemeClr val="bg1"/>
                </a:solidFill>
              </a:rPr>
              <a:t>Blippar</a:t>
            </a:r>
            <a:r>
              <a:rPr lang="en-US" sz="3200" b="1" dirty="0" smtClean="0">
                <a:solidFill>
                  <a:schemeClr val="bg1"/>
                </a:solidFill>
              </a:rPr>
              <a:t> Download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10243" y="259624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pSp>
        <p:nvGrpSpPr>
          <p:cNvPr id="9" name="Group 2"/>
          <p:cNvGrpSpPr>
            <a:grpSpLocks/>
          </p:cNvGrpSpPr>
          <p:nvPr/>
        </p:nvGrpSpPr>
        <p:grpSpPr bwMode="auto">
          <a:xfrm>
            <a:off x="833651" y="1480687"/>
            <a:ext cx="4238682" cy="1810325"/>
            <a:chOff x="1099583" y="2540"/>
            <a:chExt cx="2447925" cy="1066091"/>
          </a:xfrm>
        </p:grpSpPr>
        <p:pic>
          <p:nvPicPr>
            <p:cNvPr id="10" name="Picture 9" descr="http://1.bp.blogspot.com/-oJZ61AI1qfg/VieRckxP01I/AAAAAAAB4j4/9vl_CdnVhFc/s1600/blippar.png"/>
            <p:cNvPicPr>
              <a:picLocks noChangeAspect="1"/>
            </p:cNvPicPr>
            <p:nvPr/>
          </p:nvPicPr>
          <p:blipFill>
            <a:blip r:embed="rId2" cstate="print">
              <a:duotone>
                <a:prstClr val="black"/>
                <a:srgbClr val="C00000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93600" y="230431"/>
              <a:ext cx="1659890" cy="8382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" name="Text Box 2"/>
            <p:cNvSpPr txBox="1">
              <a:spLocks noChangeArrowheads="1"/>
            </p:cNvSpPr>
            <p:nvPr/>
          </p:nvSpPr>
          <p:spPr bwMode="auto">
            <a:xfrm>
              <a:off x="1099583" y="2540"/>
              <a:ext cx="2447925" cy="26416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9pPr>
            </a:lstStyle>
            <a:p>
              <a:pPr algn="ctr">
                <a:lnSpc>
                  <a:spcPct val="107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2400" dirty="0">
                  <a:latin typeface="+mn-lt"/>
                </a:rPr>
                <a:t>To access additional resources:</a:t>
              </a:r>
            </a:p>
            <a:p>
              <a:pPr>
                <a:lnSpc>
                  <a:spcPct val="107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900" dirty="0">
                  <a:latin typeface="Arial Narrow" charset="0"/>
                  <a:ea typeface="Calibri" charset="0"/>
                  <a:cs typeface="Times New Roman" charset="0"/>
                </a:rPr>
                <a:t> </a:t>
              </a:r>
              <a:endParaRPr lang="en-US" altLang="en-US" sz="1100" dirty="0">
                <a:ea typeface="Calibri" charset="0"/>
                <a:cs typeface="Times New Roman" charset="0"/>
              </a:endParaRPr>
            </a:p>
          </p:txBody>
        </p:sp>
      </p:grpSp>
      <p:sp>
        <p:nvSpPr>
          <p:cNvPr id="12" name="Text Box 2"/>
          <p:cNvSpPr txBox="1">
            <a:spLocks noChangeArrowheads="1"/>
          </p:cNvSpPr>
          <p:nvPr/>
        </p:nvSpPr>
        <p:spPr bwMode="auto">
          <a:xfrm>
            <a:off x="1006027" y="3681960"/>
            <a:ext cx="3009511" cy="24922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MS PGothic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MS PGothic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9pPr>
          </a:lstStyle>
          <a:p>
            <a:pPr algn="ctr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+mn-lt"/>
              </a:rPr>
              <a:t>Tap screen to begin</a:t>
            </a:r>
          </a:p>
          <a:p>
            <a:pPr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en-US" altLang="en-US" sz="900" dirty="0">
                <a:latin typeface="+mn-lt"/>
                <a:ea typeface="Calibri" charset="0"/>
                <a:cs typeface="Times New Roman" charset="0"/>
              </a:rPr>
              <a:t> </a:t>
            </a:r>
            <a:endParaRPr lang="en-US" altLang="en-US" sz="1100" dirty="0">
              <a:latin typeface="+mn-lt"/>
              <a:ea typeface="Calibri" charset="0"/>
              <a:cs typeface="Times New Roman" charset="0"/>
            </a:endParaRPr>
          </a:p>
        </p:txBody>
      </p:sp>
      <p:sp>
        <p:nvSpPr>
          <p:cNvPr id="13" name="Text Box 2"/>
          <p:cNvSpPr txBox="1">
            <a:spLocks noChangeArrowheads="1"/>
          </p:cNvSpPr>
          <p:nvPr/>
        </p:nvSpPr>
        <p:spPr bwMode="auto">
          <a:xfrm>
            <a:off x="5346409" y="3681959"/>
            <a:ext cx="3009511" cy="24922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MS PGothic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MS PGothic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9pPr>
          </a:lstStyle>
          <a:p>
            <a:pPr algn="ctr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+mn-lt"/>
              </a:rPr>
              <a:t>Scan </a:t>
            </a:r>
            <a:r>
              <a:rPr lang="en-US" altLang="en-US" sz="2400" dirty="0" smtClean="0">
                <a:latin typeface="+mn-lt"/>
              </a:rPr>
              <a:t>mini-handout</a:t>
            </a:r>
            <a:endParaRPr lang="en-US" altLang="en-US" sz="2400" dirty="0">
              <a:latin typeface="+mn-lt"/>
            </a:endParaRPr>
          </a:p>
          <a:p>
            <a:pPr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en-US" altLang="en-US" sz="900" dirty="0">
                <a:latin typeface="+mn-lt"/>
                <a:ea typeface="Calibri" charset="0"/>
                <a:cs typeface="Times New Roman" charset="0"/>
              </a:rPr>
              <a:t> </a:t>
            </a:r>
            <a:endParaRPr lang="en-US" altLang="en-US" sz="1100" dirty="0">
              <a:latin typeface="+mn-lt"/>
              <a:ea typeface="Calibri" charset="0"/>
              <a:cs typeface="Times New Roman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3503" y="4147172"/>
            <a:ext cx="2334558" cy="2001219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73818" y="4289111"/>
            <a:ext cx="2354690" cy="1746890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5532860" y="2042245"/>
            <a:ext cx="331687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dirty="0" smtClean="0"/>
              <a:t>Choose “Settings” from menu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Enter code </a:t>
            </a:r>
            <a:r>
              <a:rPr lang="en-US" dirty="0" smtClean="0"/>
              <a:t>766021</a:t>
            </a:r>
            <a:endParaRPr lang="en-US" dirty="0" smtClean="0"/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Choose </a:t>
            </a:r>
            <a:r>
              <a:rPr lang="en-US" i="1" dirty="0" err="1" smtClean="0"/>
              <a:t>Blipp</a:t>
            </a:r>
            <a:r>
              <a:rPr lang="en-US" i="1" dirty="0" smtClean="0"/>
              <a:t> dots</a:t>
            </a:r>
            <a:r>
              <a:rPr lang="en-US" dirty="0" smtClean="0"/>
              <a:t> from menu</a:t>
            </a:r>
            <a:endParaRPr lang="en-US" dirty="0"/>
          </a:p>
        </p:txBody>
      </p:sp>
      <p:pic>
        <p:nvPicPr>
          <p:cNvPr id="18" name="Shape 8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030201" y="6243058"/>
            <a:ext cx="937975" cy="20870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6244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35696" y="34415"/>
            <a:ext cx="6908304" cy="1255538"/>
          </a:xfrm>
        </p:spPr>
        <p:txBody>
          <a:bodyPr>
            <a:normAutofit/>
          </a:bodyPr>
          <a:lstStyle/>
          <a:p>
            <a:r>
              <a:rPr lang="en-US" sz="3200" dirty="0" smtClean="0"/>
              <a:t>Applying </a:t>
            </a:r>
            <a:r>
              <a:rPr lang="en-US" sz="3200" smtClean="0"/>
              <a:t>What We </a:t>
            </a:r>
            <a:r>
              <a:rPr lang="en-US" sz="3200" dirty="0" smtClean="0"/>
              <a:t>Learned</a:t>
            </a:r>
            <a:endParaRPr lang="en-US" sz="3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8528" y="1240973"/>
            <a:ext cx="6636400" cy="204107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458528" y="3510641"/>
            <a:ext cx="6489529" cy="3077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b="1" dirty="0" smtClean="0"/>
              <a:t>Quality Course Design Cohort III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endParaRPr lang="en-US" sz="1600" b="1" dirty="0" smtClean="0"/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 sz="1600" b="1" dirty="0" smtClean="0"/>
              <a:t>Hospitality and Tourism Administration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 sz="1600" b="1" dirty="0"/>
              <a:t>	</a:t>
            </a:r>
            <a:r>
              <a:rPr lang="en-US" sz="1600" dirty="0" smtClean="0"/>
              <a:t>HADM 1000 Introduction to Hospitality Management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 sz="1600" b="1" dirty="0"/>
              <a:t>	</a:t>
            </a:r>
            <a:r>
              <a:rPr lang="en-US" sz="1600" dirty="0" smtClean="0"/>
              <a:t>HADM 3700 Leadership Colloquium in Hospitality and Tourism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 sz="1600" b="1" dirty="0"/>
              <a:t>	</a:t>
            </a:r>
            <a:r>
              <a:rPr lang="en-US" sz="1600" dirty="0" smtClean="0"/>
              <a:t>HADM 3800 Human Resources Management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endParaRPr lang="en-US" sz="1600" b="1" dirty="0" smtClean="0"/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 sz="1600" b="1" dirty="0" smtClean="0"/>
              <a:t>Allied Professions/Communication Disorders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 sz="1600" b="1" dirty="0"/>
              <a:t>	</a:t>
            </a:r>
            <a:r>
              <a:rPr lang="en-US" sz="1600" dirty="0" smtClean="0"/>
              <a:t>EDSH 5721 Motor Speech Disorders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endParaRPr lang="en-US" sz="1600" b="1" dirty="0"/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 sz="1600" b="1" dirty="0" smtClean="0"/>
              <a:t>Public Administration/Executive MBA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 sz="1600" dirty="0"/>
              <a:t>	</a:t>
            </a:r>
            <a:r>
              <a:rPr lang="en-US" sz="1600" dirty="0" smtClean="0"/>
              <a:t>PADG 5620 Organizational Theory and Behavior</a:t>
            </a:r>
            <a:endParaRPr lang="en-US" sz="1600" dirty="0"/>
          </a:p>
        </p:txBody>
      </p:sp>
      <p:pic>
        <p:nvPicPr>
          <p:cNvPr id="7" name="Shape 8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30201" y="6243058"/>
            <a:ext cx="937975" cy="20870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41293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294414" y="253092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28" b="28644"/>
          <a:stretch/>
        </p:blipFill>
        <p:spPr>
          <a:xfrm rot="10800000">
            <a:off x="2237012" y="-97966"/>
            <a:ext cx="7854038" cy="734785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4821" y="3724344"/>
            <a:ext cx="2782359" cy="61830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8614" y="4847668"/>
            <a:ext cx="1374775" cy="103050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4258" y="2394920"/>
            <a:ext cx="2323485" cy="824403"/>
          </a:xfrm>
          <a:prstGeom prst="rect">
            <a:avLst/>
          </a:prstGeom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2660988" y="558786"/>
            <a:ext cx="6870023" cy="1793839"/>
          </a:xfrm>
          <a:prstGeom prst="rect">
            <a:avLst/>
          </a:prstGeom>
          <a:ln>
            <a:noFill/>
          </a:ln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 smtClean="0">
                <a:ln w="0">
                  <a:solidFill>
                    <a:schemeClr val="bg1">
                      <a:lumMod val="50000"/>
                    </a:schemeClr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charset="0"/>
                <a:ea typeface="Calibri" charset="0"/>
                <a:cs typeface="Calibri" charset="0"/>
              </a:rPr>
              <a:t>Thank You to</a:t>
            </a:r>
          </a:p>
          <a:p>
            <a:pPr algn="ctr"/>
            <a:r>
              <a:rPr lang="en-US" b="1" dirty="0" smtClean="0">
                <a:ln w="0">
                  <a:solidFill>
                    <a:schemeClr val="bg1">
                      <a:lumMod val="50000"/>
                    </a:schemeClr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charset="0"/>
                <a:ea typeface="Calibri" charset="0"/>
                <a:cs typeface="Calibri" charset="0"/>
              </a:rPr>
              <a:t>Our Sponsors</a:t>
            </a:r>
          </a:p>
          <a:p>
            <a:pPr algn="ctr"/>
            <a:endParaRPr lang="en-US" b="1" dirty="0">
              <a:ln w="0">
                <a:solidFill>
                  <a:schemeClr val="bg1">
                    <a:lumMod val="50000"/>
                  </a:schemeClr>
                </a:solidFill>
              </a:ln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charset="0"/>
              <a:ea typeface="Calibri" charset="0"/>
              <a:cs typeface="Calibri" charset="0"/>
            </a:endParaRPr>
          </a:p>
          <a:p>
            <a:pPr algn="ctr"/>
            <a:endParaRPr lang="en-US" b="1" dirty="0">
              <a:ln w="0">
                <a:solidFill>
                  <a:schemeClr val="bg1">
                    <a:lumMod val="50000"/>
                  </a:schemeClr>
                </a:solidFill>
              </a:ln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9291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2235696" y="669471"/>
            <a:ext cx="6908304" cy="5568043"/>
          </a:xfrm>
        </p:spPr>
        <p:txBody>
          <a:bodyPr>
            <a:noAutofit/>
          </a:bodyPr>
          <a:lstStyle/>
          <a:p>
            <a:pPr marL="0" indent="0"/>
            <a:r>
              <a:rPr lang="en-US" sz="6600" b="1" dirty="0" smtClean="0"/>
              <a:t>Questions</a:t>
            </a:r>
            <a:r>
              <a:rPr lang="en-US" sz="5400" dirty="0" smtClean="0"/>
              <a:t/>
            </a:r>
            <a:br>
              <a:rPr lang="en-US" sz="5400" dirty="0" smtClean="0"/>
            </a:br>
            <a:endParaRPr lang="en-US" sz="5400" dirty="0"/>
          </a:p>
        </p:txBody>
      </p:sp>
      <p:pic>
        <p:nvPicPr>
          <p:cNvPr id="4" name="Shape 8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030201" y="6243058"/>
            <a:ext cx="937975" cy="20870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71488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2235696" y="16325"/>
            <a:ext cx="6908304" cy="7968346"/>
          </a:xfrm>
        </p:spPr>
        <p:txBody>
          <a:bodyPr>
            <a:noAutofit/>
          </a:bodyPr>
          <a:lstStyle/>
          <a:p>
            <a:pPr marL="0" indent="0"/>
            <a:r>
              <a:rPr lang="en-US" sz="3200" b="1" dirty="0" smtClean="0"/>
              <a:t>For additional information, contact:</a:t>
            </a:r>
            <a:br>
              <a:rPr lang="en-US" sz="3200" b="1" dirty="0" smtClean="0"/>
            </a:br>
            <a:r>
              <a:rPr lang="en-US" sz="3200" b="1" dirty="0"/>
              <a:t/>
            </a:r>
            <a:br>
              <a:rPr lang="en-US" sz="3200" b="1" dirty="0"/>
            </a:br>
            <a:r>
              <a:rPr lang="en-US" sz="3200" b="1" dirty="0" smtClean="0"/>
              <a:t>Dr</a:t>
            </a:r>
            <a:r>
              <a:rPr lang="en-US" sz="3200" b="1" dirty="0"/>
              <a:t>. </a:t>
            </a:r>
            <a:r>
              <a:rPr lang="en-US" sz="3200" b="1" dirty="0" smtClean="0"/>
              <a:t>Racheal M. Brooks</a:t>
            </a:r>
            <a:r>
              <a:rPr lang="en-US" sz="3600" b="1" dirty="0">
                <a:latin typeface="Segoe Script" pitchFamily="34" charset="0"/>
              </a:rPr>
              <a:t/>
            </a:r>
            <a:br>
              <a:rPr lang="en-US" sz="3600" b="1" dirty="0">
                <a:latin typeface="Segoe Script" pitchFamily="34" charset="0"/>
              </a:rPr>
            </a:br>
            <a:r>
              <a:rPr lang="en-US" sz="2000" dirty="0" smtClean="0"/>
              <a:t>Coordinator, Office of e-Learning</a:t>
            </a:r>
            <a:r>
              <a:rPr lang="en-US" sz="2000" b="1" dirty="0">
                <a:latin typeface="Segoe Script" pitchFamily="34" charset="0"/>
              </a:rPr>
              <a:t/>
            </a:r>
            <a:br>
              <a:rPr lang="en-US" sz="2000" b="1" dirty="0">
                <a:latin typeface="Segoe Script" pitchFamily="34" charset="0"/>
              </a:rPr>
            </a:br>
            <a:r>
              <a:rPr lang="en-US" sz="2000" dirty="0" err="1" smtClean="0"/>
              <a:t>rmbrooks@nccu.edu</a:t>
            </a:r>
            <a:r>
              <a:rPr lang="en-US" sz="2000" dirty="0" smtClean="0"/>
              <a:t> </a:t>
            </a:r>
            <a:br>
              <a:rPr lang="en-US" sz="2000" dirty="0" smtClean="0"/>
            </a:br>
            <a:r>
              <a:rPr lang="en-US" sz="2000" dirty="0" smtClean="0"/>
              <a:t>(919) 530-6677</a:t>
            </a:r>
            <a:br>
              <a:rPr lang="en-US" sz="2000" dirty="0" smtClean="0"/>
            </a:b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3200" b="1" dirty="0"/>
              <a:t> Dr. </a:t>
            </a:r>
            <a:r>
              <a:rPr lang="en-US" sz="3200" b="1" dirty="0" smtClean="0"/>
              <a:t>Sujayalakshmi Devarayasamudram</a:t>
            </a:r>
            <a:r>
              <a:rPr lang="en-US" sz="3600" b="1" dirty="0">
                <a:latin typeface="Segoe Script" pitchFamily="34" charset="0"/>
              </a:rPr>
              <a:t/>
            </a:r>
            <a:br>
              <a:rPr lang="en-US" sz="3600" b="1" dirty="0">
                <a:latin typeface="Segoe Script" pitchFamily="34" charset="0"/>
              </a:rPr>
            </a:br>
            <a:r>
              <a:rPr lang="en-US" sz="2000" dirty="0" smtClean="0"/>
              <a:t>Assistant Professor, Department of Nursing</a:t>
            </a:r>
            <a:r>
              <a:rPr lang="en-US" sz="2000" b="1" dirty="0">
                <a:latin typeface="Segoe Script" pitchFamily="34" charset="0"/>
              </a:rPr>
              <a:t/>
            </a:r>
            <a:br>
              <a:rPr lang="en-US" sz="2000" b="1" dirty="0">
                <a:latin typeface="Segoe Script" pitchFamily="34" charset="0"/>
              </a:rPr>
            </a:br>
            <a:r>
              <a:rPr lang="en-US" sz="2000" dirty="0" err="1" smtClean="0"/>
              <a:t>sdevarayasamudram@nccu.edu</a:t>
            </a:r>
            <a:r>
              <a:rPr lang="en-US" sz="2000" dirty="0" smtClean="0"/>
              <a:t> </a:t>
            </a:r>
            <a:r>
              <a:rPr lang="en-US" sz="2000" dirty="0"/>
              <a:t/>
            </a:r>
            <a:br>
              <a:rPr lang="en-US" sz="2000" dirty="0"/>
            </a:br>
            <a:r>
              <a:rPr lang="en-US" sz="2000" dirty="0"/>
              <a:t>(919) </a:t>
            </a:r>
            <a:r>
              <a:rPr lang="en-US" sz="2000" dirty="0" smtClean="0"/>
              <a:t>530-6838 </a:t>
            </a:r>
            <a:br>
              <a:rPr lang="en-US" sz="2000" dirty="0" smtClean="0"/>
            </a:br>
            <a:r>
              <a:rPr lang="en-US" sz="2000" dirty="0"/>
              <a:t/>
            </a:r>
            <a:br>
              <a:rPr lang="en-US" sz="2000" dirty="0"/>
            </a:br>
            <a:r>
              <a:rPr lang="en-US" sz="3600" b="1" dirty="0"/>
              <a:t> </a:t>
            </a:r>
            <a:r>
              <a:rPr lang="en-US" sz="3200" b="1" dirty="0" smtClean="0"/>
              <a:t>Danvers Fleury</a:t>
            </a:r>
            <a:r>
              <a:rPr lang="en-US" sz="3600" b="1" dirty="0">
                <a:latin typeface="Segoe Script" pitchFamily="34" charset="0"/>
              </a:rPr>
              <a:t/>
            </a:r>
            <a:br>
              <a:rPr lang="en-US" sz="3600" b="1" dirty="0">
                <a:latin typeface="Segoe Script" pitchFamily="34" charset="0"/>
              </a:rPr>
            </a:br>
            <a:r>
              <a:rPr lang="en-US" sz="2000" dirty="0" smtClean="0"/>
              <a:t>CEO, Talented, LLC</a:t>
            </a:r>
            <a:r>
              <a:rPr lang="en-US" sz="2000" b="1" dirty="0">
                <a:latin typeface="Segoe Script" pitchFamily="34" charset="0"/>
              </a:rPr>
              <a:t/>
            </a:r>
            <a:br>
              <a:rPr lang="en-US" sz="2000" b="1" dirty="0">
                <a:latin typeface="Segoe Script" pitchFamily="34" charset="0"/>
              </a:rPr>
            </a:br>
            <a:r>
              <a:rPr lang="en-US" sz="2000" dirty="0" err="1" smtClean="0"/>
              <a:t>danvers@talentedapp.com</a:t>
            </a:r>
            <a:r>
              <a:rPr lang="en-US" sz="2000" dirty="0" smtClean="0"/>
              <a:t> </a:t>
            </a:r>
            <a:r>
              <a:rPr lang="en-US" sz="2000" dirty="0"/>
              <a:t/>
            </a:r>
            <a:br>
              <a:rPr lang="en-US" sz="2000" dirty="0"/>
            </a:b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3200" b="1" dirty="0"/>
              <a:t> </a:t>
            </a:r>
            <a:r>
              <a:rPr lang="en-US" sz="2400" dirty="0" smtClean="0"/>
              <a:t/>
            </a:r>
            <a:br>
              <a:rPr lang="en-US" sz="2400" dirty="0" smtClean="0"/>
            </a:br>
            <a:endParaRPr lang="en-US" sz="2400" dirty="0"/>
          </a:p>
        </p:txBody>
      </p:sp>
      <p:pic>
        <p:nvPicPr>
          <p:cNvPr id="4" name="Shape 8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030201" y="6243058"/>
            <a:ext cx="937975" cy="20870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9173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72322" y="601535"/>
            <a:ext cx="6908304" cy="129747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Quality Matters Rubric </a:t>
            </a:r>
            <a:br>
              <a:rPr lang="en-US" dirty="0" smtClean="0"/>
            </a:br>
            <a:r>
              <a:rPr lang="en-US" dirty="0" smtClean="0"/>
              <a:t>Overview</a:t>
            </a:r>
            <a:endParaRPr lang="en-US" dirty="0"/>
          </a:p>
        </p:txBody>
      </p:sp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1919713539"/>
              </p:ext>
            </p:extLst>
          </p:nvPr>
        </p:nvGraphicFramePr>
        <p:xfrm>
          <a:off x="2282300" y="1899009"/>
          <a:ext cx="6688348" cy="46414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0967" y="3161977"/>
            <a:ext cx="1621528" cy="20971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Shape 8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8030201" y="6243058"/>
            <a:ext cx="937975" cy="20870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52147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04958" y="276361"/>
            <a:ext cx="561825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</a:rPr>
              <a:t>Applying the Quality Matters Rubric (APPQMR) Workshop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10243" y="259624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59230" y="1763486"/>
            <a:ext cx="8458200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400" dirty="0" smtClean="0"/>
              <a:t>Face-to-face</a:t>
            </a:r>
          </a:p>
          <a:p>
            <a:pPr marL="800100" lvl="1" indent="-342900">
              <a:buFont typeface="Courier New" charset="0"/>
              <a:buChar char="o"/>
            </a:pPr>
            <a:r>
              <a:rPr lang="en-US" sz="2000" dirty="0" smtClean="0"/>
              <a:t>One-day (7.5 hours)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 smtClean="0"/>
              <a:t>Online</a:t>
            </a:r>
          </a:p>
          <a:p>
            <a:pPr marL="800100" lvl="1" indent="-342900">
              <a:buFont typeface="Courier New" charset="0"/>
              <a:buChar char="o"/>
            </a:pPr>
            <a:r>
              <a:rPr lang="en-US" sz="2000" dirty="0" smtClean="0"/>
              <a:t>2 weeks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400" dirty="0" smtClean="0"/>
              <a:t>Prerequisite for all QM roles and strongly encouraged for all members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 smtClean="0"/>
              <a:t>Workshop Components:</a:t>
            </a:r>
          </a:p>
          <a:p>
            <a:pPr marL="800100" lvl="1" indent="-342900">
              <a:buFont typeface="Courier New" charset="0"/>
              <a:buChar char="o"/>
            </a:pPr>
            <a:r>
              <a:rPr lang="en-US" sz="2000" dirty="0" smtClean="0"/>
              <a:t>Introduction to Quality Matters</a:t>
            </a:r>
          </a:p>
          <a:p>
            <a:pPr marL="800100" lvl="1" indent="-342900">
              <a:buFont typeface="Courier New" charset="0"/>
              <a:buChar char="o"/>
            </a:pPr>
            <a:r>
              <a:rPr lang="en-US" sz="2000" dirty="0" smtClean="0"/>
              <a:t>Detailed review of 8 General Standards</a:t>
            </a:r>
          </a:p>
          <a:p>
            <a:pPr marL="800100" lvl="1" indent="-342900">
              <a:buFont typeface="Courier New" charset="0"/>
              <a:buChar char="o"/>
            </a:pPr>
            <a:r>
              <a:rPr lang="en-US" sz="2000" dirty="0" smtClean="0"/>
              <a:t>Application of QM Rubric through collaborative activities</a:t>
            </a:r>
          </a:p>
          <a:p>
            <a:pPr marL="800100" lvl="1" indent="-342900">
              <a:buFont typeface="Courier New" charset="0"/>
              <a:buChar char="o"/>
            </a:pPr>
            <a:r>
              <a:rPr lang="en-US" sz="2000" dirty="0" smtClean="0"/>
              <a:t>Utilization of Rubric Standards via “mini-review” of sample course</a:t>
            </a:r>
          </a:p>
          <a:p>
            <a:pPr marL="800100" lvl="1" indent="-342900">
              <a:buFont typeface="Courier New" charset="0"/>
              <a:buChar char="o"/>
            </a:pPr>
            <a:r>
              <a:rPr lang="en-US" sz="2000" dirty="0" smtClean="0"/>
              <a:t>Discussion of Reviewer tools and QM resources</a:t>
            </a:r>
          </a:p>
          <a:p>
            <a:pPr marL="285750" indent="-285750">
              <a:buFont typeface="Arial" charset="0"/>
              <a:buChar char="•"/>
            </a:pPr>
            <a:endParaRPr lang="en-US" sz="2400" dirty="0"/>
          </a:p>
        </p:txBody>
      </p:sp>
      <p:pic>
        <p:nvPicPr>
          <p:cNvPr id="10" name="Shape 8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030201" y="6243058"/>
            <a:ext cx="937975" cy="20870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40546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94974" y="521290"/>
            <a:ext cx="63462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</a:rPr>
              <a:t>APPQMR Feedback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173006" y="3228463"/>
            <a:ext cx="517996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</a:rPr>
              <a:t>Need </a:t>
            </a:r>
            <a:r>
              <a:rPr lang="en-US" sz="2400" b="1" dirty="0">
                <a:solidFill>
                  <a:srgbClr val="000000"/>
                </a:solidFill>
              </a:rPr>
              <a:t>more real examples </a:t>
            </a:r>
            <a:r>
              <a:rPr lang="en-US" sz="2400" dirty="0">
                <a:solidFill>
                  <a:srgbClr val="000000"/>
                </a:solidFill>
              </a:rPr>
              <a:t>for each </a:t>
            </a:r>
            <a:endParaRPr lang="en-US" sz="2400" dirty="0" smtClean="0">
              <a:solidFill>
                <a:srgbClr val="000000"/>
              </a:solidFill>
            </a:endParaRPr>
          </a:p>
          <a:p>
            <a:r>
              <a:rPr lang="en-US" sz="2400" dirty="0">
                <a:solidFill>
                  <a:srgbClr val="000000"/>
                </a:solidFill>
              </a:rPr>
              <a:t>S</a:t>
            </a:r>
            <a:r>
              <a:rPr lang="en-US" sz="2400" dirty="0" smtClean="0">
                <a:solidFill>
                  <a:srgbClr val="000000"/>
                </a:solidFill>
              </a:rPr>
              <a:t>tandard </a:t>
            </a:r>
            <a:r>
              <a:rPr lang="en-US" sz="2400" dirty="0">
                <a:solidFill>
                  <a:srgbClr val="000000"/>
                </a:solidFill>
              </a:rPr>
              <a:t>to get better understanding.</a:t>
            </a:r>
            <a:endParaRPr lang="en-US" sz="2400" dirty="0"/>
          </a:p>
        </p:txBody>
      </p:sp>
      <p:grpSp>
        <p:nvGrpSpPr>
          <p:cNvPr id="2" name="Group 1"/>
          <p:cNvGrpSpPr/>
          <p:nvPr/>
        </p:nvGrpSpPr>
        <p:grpSpPr>
          <a:xfrm>
            <a:off x="447293" y="1632426"/>
            <a:ext cx="8509592" cy="4390449"/>
            <a:chOff x="447293" y="1632426"/>
            <a:chExt cx="8509592" cy="4390449"/>
          </a:xfrm>
        </p:grpSpPr>
        <p:sp>
          <p:nvSpPr>
            <p:cNvPr id="4" name="Rectangle 3"/>
            <p:cNvSpPr/>
            <p:nvPr/>
          </p:nvSpPr>
          <p:spPr>
            <a:xfrm>
              <a:off x="5066974" y="1632426"/>
              <a:ext cx="3889911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000">
                  <a:solidFill>
                    <a:srgbClr val="000000"/>
                  </a:solidFill>
                </a:rPr>
                <a:t>More time on the next opportunity.</a:t>
              </a:r>
              <a:endParaRPr lang="en-US" sz="2000"/>
            </a:p>
          </p:txBody>
        </p:sp>
        <p:sp>
          <p:nvSpPr>
            <p:cNvPr id="6" name="Rectangle 5"/>
            <p:cNvSpPr/>
            <p:nvPr/>
          </p:nvSpPr>
          <p:spPr>
            <a:xfrm>
              <a:off x="5142419" y="2611509"/>
              <a:ext cx="2215671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000">
                  <a:solidFill>
                    <a:srgbClr val="000000"/>
                  </a:solidFill>
                </a:rPr>
                <a:t>Hands on activities.</a:t>
              </a:r>
              <a:endParaRPr lang="en-US" sz="2000"/>
            </a:p>
          </p:txBody>
        </p:sp>
        <p:sp>
          <p:nvSpPr>
            <p:cNvPr id="8" name="Rectangle 7"/>
            <p:cNvSpPr/>
            <p:nvPr/>
          </p:nvSpPr>
          <p:spPr>
            <a:xfrm>
              <a:off x="2733293" y="3136756"/>
              <a:ext cx="1062983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000" dirty="0" smtClean="0">
                  <a:solidFill>
                    <a:srgbClr val="000000"/>
                  </a:solidFill>
                </a:rPr>
                <a:t>Too </a:t>
              </a:r>
              <a:r>
                <a:rPr lang="en-US" sz="2000" dirty="0">
                  <a:solidFill>
                    <a:srgbClr val="000000"/>
                  </a:solidFill>
                </a:rPr>
                <a:t>long</a:t>
              </a:r>
              <a:endParaRPr lang="en-US" sz="2000" dirty="0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882903" y="5314989"/>
              <a:ext cx="4572000" cy="707886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en-US" sz="2000" dirty="0">
                  <a:solidFill>
                    <a:srgbClr val="000000"/>
                  </a:solidFill>
                </a:rPr>
                <a:t>The workshop was rather lengthy and should be condensed.</a:t>
              </a:r>
              <a:endParaRPr lang="en-US" sz="2000" dirty="0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589872" y="4367256"/>
              <a:ext cx="1962845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000" dirty="0" smtClean="0">
                  <a:solidFill>
                    <a:srgbClr val="000000"/>
                  </a:solidFill>
                </a:rPr>
                <a:t>Reduce </a:t>
              </a:r>
              <a:r>
                <a:rPr lang="en-US" sz="2000" dirty="0">
                  <a:solidFill>
                    <a:srgbClr val="000000"/>
                  </a:solidFill>
                </a:rPr>
                <a:t>the </a:t>
              </a:r>
              <a:r>
                <a:rPr lang="en-US" sz="2000" dirty="0" smtClean="0">
                  <a:solidFill>
                    <a:srgbClr val="000000"/>
                  </a:solidFill>
                </a:rPr>
                <a:t>time.</a:t>
              </a:r>
              <a:endParaRPr lang="en-US" sz="2000" dirty="0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47293" y="1760638"/>
              <a:ext cx="4572000" cy="707886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en-US" sz="2000" dirty="0" smtClean="0">
                  <a:solidFill>
                    <a:srgbClr val="000000"/>
                  </a:solidFill>
                </a:rPr>
                <a:t>More </a:t>
              </a:r>
              <a:r>
                <a:rPr lang="en-US" sz="2000" dirty="0">
                  <a:solidFill>
                    <a:srgbClr val="000000"/>
                  </a:solidFill>
                </a:rPr>
                <a:t>in depth discussion of nuances of applying those </a:t>
              </a:r>
              <a:r>
                <a:rPr lang="en-US" sz="2000" dirty="0" smtClean="0">
                  <a:solidFill>
                    <a:srgbClr val="000000"/>
                  </a:solidFill>
                </a:rPr>
                <a:t>Standards</a:t>
              </a:r>
              <a:r>
                <a:rPr lang="en-US" sz="2000" dirty="0">
                  <a:solidFill>
                    <a:srgbClr val="000000"/>
                  </a:solidFill>
                </a:rPr>
                <a:t>.</a:t>
              </a:r>
              <a:endParaRPr lang="en-US" sz="2000" dirty="0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4174020" y="3743681"/>
              <a:ext cx="4572000" cy="1015663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en-US" sz="2000" dirty="0">
                  <a:solidFill>
                    <a:srgbClr val="000000"/>
                  </a:solidFill>
                </a:rPr>
                <a:t>Staying focused on applying the QM design to our course and programs, asking questions about our individual courses</a:t>
              </a:r>
              <a:endParaRPr lang="en-US" sz="2000" dirty="0"/>
            </a:p>
          </p:txBody>
        </p:sp>
      </p:grpSp>
      <p:pic>
        <p:nvPicPr>
          <p:cNvPr id="14" name="Shape 8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30201" y="6243058"/>
            <a:ext cx="937975" cy="20870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96894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98" t="1588" b="29835"/>
          <a:stretch/>
        </p:blipFill>
        <p:spPr>
          <a:xfrm>
            <a:off x="2269670" y="16329"/>
            <a:ext cx="6874329" cy="4232722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2408461" y="103880"/>
            <a:ext cx="6596745" cy="1021601"/>
          </a:xfrm>
          <a:prstGeom prst="rect">
            <a:avLst/>
          </a:prstGeom>
          <a:ln>
            <a:noFill/>
          </a:ln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 smtClean="0">
                <a:ln w="0">
                  <a:solidFill>
                    <a:schemeClr val="bg1">
                      <a:lumMod val="50000"/>
                    </a:schemeClr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charset="0"/>
                <a:ea typeface="Calibri" charset="0"/>
                <a:cs typeface="Calibri" charset="0"/>
              </a:rPr>
              <a:t>You be the Reviewer</a:t>
            </a:r>
            <a:br>
              <a:rPr lang="en-US" sz="3200" b="1" dirty="0" smtClean="0">
                <a:ln w="0">
                  <a:solidFill>
                    <a:schemeClr val="bg1">
                      <a:lumMod val="50000"/>
                    </a:schemeClr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charset="0"/>
                <a:ea typeface="Calibri" charset="0"/>
                <a:cs typeface="Calibri" charset="0"/>
              </a:rPr>
            </a:br>
            <a:r>
              <a:rPr lang="en-US" sz="3200" b="1" dirty="0" smtClean="0">
                <a:ln w="0">
                  <a:solidFill>
                    <a:schemeClr val="bg1">
                      <a:lumMod val="50000"/>
                    </a:schemeClr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charset="0"/>
                <a:ea typeface="Calibri" charset="0"/>
                <a:cs typeface="Calibri" charset="0"/>
              </a:rPr>
              <a:t>Quality Matters at NCCU</a:t>
            </a:r>
            <a:endParaRPr lang="en-US" sz="3200" b="1" dirty="0">
              <a:ln w="0">
                <a:solidFill>
                  <a:schemeClr val="bg1">
                    <a:lumMod val="50000"/>
                  </a:schemeClr>
                </a:solidFill>
              </a:ln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3436251" y="4413526"/>
            <a:ext cx="7184571" cy="2302329"/>
          </a:xfrm>
          <a:prstGeom prst="rect">
            <a:avLst/>
          </a:prstGeom>
          <a:ln>
            <a:noFill/>
          </a:ln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dirty="0" smtClean="0">
                <a:ln w="0">
                  <a:noFill/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charset="0"/>
                <a:ea typeface="Calibri" charset="0"/>
                <a:cs typeface="Calibri" charset="0"/>
              </a:rPr>
              <a:t>20 Challenges delivered over 6 weeks</a:t>
            </a:r>
          </a:p>
          <a:p>
            <a:endParaRPr lang="en-US" sz="2000" dirty="0">
              <a:ln w="0">
                <a:noFill/>
              </a:ln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charset="0"/>
              <a:ea typeface="Calibri" charset="0"/>
              <a:cs typeface="Calibri" charset="0"/>
            </a:endParaRPr>
          </a:p>
          <a:p>
            <a:r>
              <a:rPr lang="en-US" sz="2000" dirty="0" smtClean="0">
                <a:ln w="0">
                  <a:noFill/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charset="0"/>
                <a:ea typeface="Calibri" charset="0"/>
                <a:cs typeface="Calibri" charset="0"/>
              </a:rPr>
              <a:t>3 </a:t>
            </a:r>
            <a:r>
              <a:rPr lang="mr-IN" sz="2000" dirty="0" smtClean="0">
                <a:ln w="0">
                  <a:noFill/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charset="0"/>
                <a:ea typeface="Calibri" charset="0"/>
                <a:cs typeface="Calibri" charset="0"/>
              </a:rPr>
              <a:t>–</a:t>
            </a:r>
            <a:r>
              <a:rPr lang="en-US" sz="2000" dirty="0" smtClean="0">
                <a:ln w="0">
                  <a:noFill/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charset="0"/>
                <a:ea typeface="Calibri" charset="0"/>
                <a:cs typeface="Calibri" charset="0"/>
              </a:rPr>
              <a:t> 5 Minutes a day</a:t>
            </a:r>
          </a:p>
          <a:p>
            <a:endParaRPr lang="en-US" sz="2000" dirty="0">
              <a:ln w="0">
                <a:noFill/>
              </a:ln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charset="0"/>
              <a:ea typeface="Calibri" charset="0"/>
              <a:cs typeface="Calibri" charset="0"/>
            </a:endParaRPr>
          </a:p>
          <a:p>
            <a:r>
              <a:rPr lang="en-US" sz="2000" dirty="0" smtClean="0">
                <a:ln w="0">
                  <a:noFill/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charset="0"/>
                <a:ea typeface="Calibri" charset="0"/>
                <a:cs typeface="Calibri" charset="0"/>
              </a:rPr>
              <a:t>iPhone, iPad, Android, and web compatible</a:t>
            </a:r>
          </a:p>
          <a:p>
            <a:endParaRPr lang="en-US" sz="2000" dirty="0" smtClean="0">
              <a:ln w="0">
                <a:noFill/>
              </a:ln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charset="0"/>
              <a:ea typeface="Calibri" charset="0"/>
              <a:cs typeface="Calibri" charset="0"/>
            </a:endParaRPr>
          </a:p>
          <a:p>
            <a:r>
              <a:rPr lang="en-US" sz="2000" dirty="0" smtClean="0">
                <a:ln w="0">
                  <a:noFill/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charset="0"/>
                <a:ea typeface="Calibri" charset="0"/>
                <a:cs typeface="Calibri" charset="0"/>
              </a:rPr>
              <a:t>Prior completion of APPQMR workshop</a:t>
            </a:r>
            <a:endParaRPr lang="en-US" sz="2000" dirty="0">
              <a:ln w="0">
                <a:noFill/>
              </a:ln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8" name="QM App_Logo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436251" y="1289956"/>
            <a:ext cx="4548419" cy="2503377"/>
          </a:xfrm>
          <a:prstGeom prst="rect">
            <a:avLst/>
          </a:prstGeom>
        </p:spPr>
      </p:pic>
      <p:pic>
        <p:nvPicPr>
          <p:cNvPr id="9" name="Shape 8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030201" y="6243058"/>
            <a:ext cx="937975" cy="20870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31595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Shape 64"/>
          <p:cNvPicPr preferRelativeResize="0"/>
          <p:nvPr/>
        </p:nvPicPr>
        <p:blipFill rotWithShape="1">
          <a:blip r:embed="rId3">
            <a:alphaModFix/>
          </a:blip>
          <a:srcRect l="6393"/>
          <a:stretch/>
        </p:blipFill>
        <p:spPr>
          <a:xfrm>
            <a:off x="261255" y="1281797"/>
            <a:ext cx="8670473" cy="4743445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Shape 65"/>
          <p:cNvSpPr txBox="1"/>
          <p:nvPr/>
        </p:nvSpPr>
        <p:spPr>
          <a:xfrm>
            <a:off x="1285700" y="5003850"/>
            <a:ext cx="6963000" cy="47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b="1">
              <a:solidFill>
                <a:srgbClr val="8CC63E"/>
              </a:solidFill>
              <a:latin typeface="Arial" charset="0"/>
              <a:ea typeface="Arial" charset="0"/>
              <a:cs typeface="Arial" charset="0"/>
              <a:sym typeface="Maven Pro"/>
            </a:endParaRPr>
          </a:p>
        </p:txBody>
      </p:sp>
      <p:pic>
        <p:nvPicPr>
          <p:cNvPr id="66" name="Shape 6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360980" y="1383022"/>
            <a:ext cx="1444121" cy="339850"/>
          </a:xfrm>
          <a:prstGeom prst="rect">
            <a:avLst/>
          </a:prstGeom>
          <a:noFill/>
          <a:ln>
            <a:noFill/>
          </a:ln>
        </p:spPr>
      </p:pic>
      <p:sp>
        <p:nvSpPr>
          <p:cNvPr id="67" name="Shape 67"/>
          <p:cNvSpPr txBox="1"/>
          <p:nvPr/>
        </p:nvSpPr>
        <p:spPr>
          <a:xfrm>
            <a:off x="6937330" y="2928691"/>
            <a:ext cx="1527900" cy="69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en" sz="1600" b="1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Results:</a:t>
            </a:r>
            <a:endParaRPr sz="1600" b="1" dirty="0">
              <a:solidFill>
                <a:srgbClr val="FFFFFF"/>
              </a:solidFill>
              <a:latin typeface="Arial" charset="0"/>
              <a:ea typeface="Arial" charset="0"/>
              <a:cs typeface="Arial" charset="0"/>
            </a:endParaRPr>
          </a:p>
          <a:p>
            <a:pPr algn="ctr"/>
            <a:r>
              <a:rPr lang="en" sz="1600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Real World Impact</a:t>
            </a:r>
            <a:endParaRPr sz="1600" dirty="0">
              <a:solidFill>
                <a:srgbClr val="FFFFFF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8" name="Shape 68"/>
          <p:cNvSpPr txBox="1"/>
          <p:nvPr/>
        </p:nvSpPr>
        <p:spPr>
          <a:xfrm rot="-1770385">
            <a:off x="3070874" y="4095048"/>
            <a:ext cx="4124338" cy="4048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sz="1600" b="1" dirty="0">
                <a:latin typeface="Arial" charset="0"/>
                <a:ea typeface="Arial" charset="0"/>
                <a:cs typeface="Arial" charset="0"/>
              </a:rPr>
              <a:t>Structure, Feedback &amp; Accountability</a:t>
            </a:r>
            <a:endParaRPr sz="160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9" name="Shape 69"/>
          <p:cNvSpPr txBox="1"/>
          <p:nvPr/>
        </p:nvSpPr>
        <p:spPr>
          <a:xfrm>
            <a:off x="1078675" y="5276175"/>
            <a:ext cx="1527900" cy="37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sz="1600" b="1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Initial Activity</a:t>
            </a:r>
            <a:endParaRPr sz="1600" b="1" dirty="0">
              <a:solidFill>
                <a:srgbClr val="FFFFFF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0" name="Shape 70"/>
          <p:cNvSpPr txBox="1"/>
          <p:nvPr/>
        </p:nvSpPr>
        <p:spPr>
          <a:xfrm rot="-1687049">
            <a:off x="2764027" y="3238580"/>
            <a:ext cx="5332579" cy="476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sz="1400" b="1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Reaction         Learning        Behavioral Change</a:t>
            </a:r>
            <a:endParaRPr sz="1400" b="1" dirty="0">
              <a:solidFill>
                <a:srgbClr val="FFFFFF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1" name="Shape 71"/>
          <p:cNvSpPr txBox="1"/>
          <p:nvPr/>
        </p:nvSpPr>
        <p:spPr>
          <a:xfrm>
            <a:off x="6350024" y="4146750"/>
            <a:ext cx="1659367" cy="47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sz="1600" b="1" dirty="0">
                <a:latin typeface="Arial" charset="0"/>
                <a:ea typeface="Arial" charset="0"/>
                <a:cs typeface="Arial" charset="0"/>
              </a:rPr>
              <a:t>Experience:</a:t>
            </a:r>
            <a:endParaRPr sz="1600" b="1" dirty="0">
              <a:latin typeface="Arial" charset="0"/>
              <a:ea typeface="Arial" charset="0"/>
              <a:cs typeface="Arial" charset="0"/>
            </a:endParaRPr>
          </a:p>
          <a:p>
            <a:r>
              <a:rPr lang="en" sz="1600" b="1" dirty="0">
                <a:latin typeface="Arial" charset="0"/>
                <a:ea typeface="Arial" charset="0"/>
                <a:cs typeface="Arial" charset="0"/>
              </a:rPr>
              <a:t>Facts, Methods &amp; Behaviors.</a:t>
            </a:r>
            <a:endParaRPr sz="160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2" name="Shape 72"/>
          <p:cNvSpPr/>
          <p:nvPr/>
        </p:nvSpPr>
        <p:spPr>
          <a:xfrm>
            <a:off x="260316" y="1268720"/>
            <a:ext cx="4956900" cy="1676400"/>
          </a:xfrm>
          <a:prstGeom prst="rect">
            <a:avLst/>
          </a:prstGeom>
          <a:solidFill>
            <a:srgbClr val="0C0C0C">
              <a:alpha val="44620"/>
            </a:srgbClr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3" name="Shape 73"/>
          <p:cNvSpPr txBox="1">
            <a:spLocks noGrp="1"/>
          </p:cNvSpPr>
          <p:nvPr>
            <p:ph type="body" idx="4294967295"/>
          </p:nvPr>
        </p:nvSpPr>
        <p:spPr>
          <a:xfrm>
            <a:off x="408211" y="1383617"/>
            <a:ext cx="4963887" cy="1277937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buNone/>
            </a:pPr>
            <a:endParaRPr sz="1400" dirty="0">
              <a:solidFill>
                <a:srgbClr val="000000"/>
              </a:solidFill>
              <a:latin typeface="Arial" charset="0"/>
              <a:ea typeface="Arial" charset="0"/>
              <a:cs typeface="Arial" charset="0"/>
              <a:sym typeface="Maven Pro"/>
            </a:endParaRPr>
          </a:p>
          <a:p>
            <a:pPr indent="-311150">
              <a:buClr>
                <a:srgbClr val="FFFFFF"/>
              </a:buClr>
              <a:buSzPts val="1300"/>
              <a:buFont typeface="Maven Pro"/>
              <a:buChar char="●"/>
            </a:pPr>
            <a:r>
              <a:rPr lang="en" sz="1400" b="1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  <a:sym typeface="Maven Pro"/>
              </a:rPr>
              <a:t>Reaction: </a:t>
            </a:r>
            <a:r>
              <a:rPr lang="en" sz="1400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  <a:sym typeface="Maven Pro"/>
              </a:rPr>
              <a:t>Thoughts &amp; feelings about activity</a:t>
            </a:r>
            <a:endParaRPr sz="1400" dirty="0">
              <a:solidFill>
                <a:srgbClr val="FFFFFF"/>
              </a:solidFill>
              <a:latin typeface="Arial" charset="0"/>
              <a:ea typeface="Arial" charset="0"/>
              <a:cs typeface="Arial" charset="0"/>
              <a:sym typeface="Maven Pro"/>
            </a:endParaRPr>
          </a:p>
          <a:p>
            <a:pPr indent="-311150">
              <a:buClr>
                <a:srgbClr val="FFFFFF"/>
              </a:buClr>
              <a:buSzPts val="1300"/>
              <a:buFont typeface="Maven Pro"/>
              <a:buChar char="●"/>
            </a:pPr>
            <a:r>
              <a:rPr lang="en" sz="1400" b="1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  <a:sym typeface="Maven Pro"/>
              </a:rPr>
              <a:t>Learning: </a:t>
            </a:r>
            <a:r>
              <a:rPr lang="en" sz="1400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  <a:sym typeface="Maven Pro"/>
              </a:rPr>
              <a:t>Increased knowledge &amp; skill </a:t>
            </a:r>
            <a:endParaRPr sz="1400" dirty="0">
              <a:solidFill>
                <a:srgbClr val="FFFFFF"/>
              </a:solidFill>
              <a:latin typeface="Arial" charset="0"/>
              <a:ea typeface="Arial" charset="0"/>
              <a:cs typeface="Arial" charset="0"/>
              <a:sym typeface="Maven Pro"/>
            </a:endParaRPr>
          </a:p>
          <a:p>
            <a:pPr indent="-311150">
              <a:buClr>
                <a:srgbClr val="FFFFFF"/>
              </a:buClr>
              <a:buSzPts val="1300"/>
              <a:buFont typeface="Maven Pro"/>
              <a:buChar char="●"/>
            </a:pPr>
            <a:r>
              <a:rPr lang="en" sz="1400" b="1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  <a:sym typeface="Maven Pro"/>
              </a:rPr>
              <a:t>Behavioral Change: </a:t>
            </a:r>
            <a:r>
              <a:rPr lang="en" sz="1400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  <a:sym typeface="Maven Pro"/>
              </a:rPr>
              <a:t>Activity driven behavioral change</a:t>
            </a:r>
            <a:endParaRPr sz="1400" dirty="0">
              <a:solidFill>
                <a:srgbClr val="FFFFFF"/>
              </a:solidFill>
              <a:latin typeface="Arial" charset="0"/>
              <a:ea typeface="Arial" charset="0"/>
              <a:cs typeface="Arial" charset="0"/>
              <a:sym typeface="Maven Pro"/>
            </a:endParaRPr>
          </a:p>
          <a:p>
            <a:pPr indent="-311150">
              <a:buClr>
                <a:srgbClr val="FFFFFF"/>
              </a:buClr>
              <a:buSzPts val="1300"/>
              <a:buFont typeface="Maven Pro"/>
              <a:buChar char="●"/>
            </a:pPr>
            <a:r>
              <a:rPr lang="en" sz="1400" b="1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  <a:sym typeface="Maven Pro"/>
              </a:rPr>
              <a:t>Results: </a:t>
            </a:r>
            <a:r>
              <a:rPr lang="en" sz="1400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  <a:sym typeface="Maven Pro"/>
              </a:rPr>
              <a:t>Activity driven organizational change</a:t>
            </a:r>
            <a:endParaRPr sz="1400" dirty="0">
              <a:solidFill>
                <a:srgbClr val="FFFFFF"/>
              </a:solidFill>
              <a:latin typeface="Arial" charset="0"/>
              <a:ea typeface="Arial" charset="0"/>
              <a:cs typeface="Arial" charset="0"/>
              <a:sym typeface="Maven Pro"/>
            </a:endParaRPr>
          </a:p>
        </p:txBody>
      </p:sp>
      <p:sp>
        <p:nvSpPr>
          <p:cNvPr id="74" name="Shape 74"/>
          <p:cNvSpPr txBox="1">
            <a:spLocks noGrp="1"/>
          </p:cNvSpPr>
          <p:nvPr>
            <p:ph type="title" idx="4294967295"/>
          </p:nvPr>
        </p:nvSpPr>
        <p:spPr>
          <a:xfrm>
            <a:off x="-424544" y="1233942"/>
            <a:ext cx="3865563" cy="573087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r>
              <a:rPr lang="en" sz="240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  <a:sym typeface="Maven Pro"/>
              </a:rPr>
              <a:t>Skill </a:t>
            </a:r>
            <a:r>
              <a:rPr lang="en" sz="2400" b="1">
                <a:solidFill>
                  <a:srgbClr val="00C4FF"/>
                </a:solidFill>
                <a:latin typeface="Arial" charset="0"/>
                <a:ea typeface="Arial" charset="0"/>
                <a:cs typeface="Arial" charset="0"/>
                <a:sym typeface="Maven Pro"/>
              </a:rPr>
              <a:t>Transfer</a:t>
            </a:r>
            <a:r>
              <a:rPr lang="en" sz="2400">
                <a:latin typeface="Arial" charset="0"/>
                <a:ea typeface="Arial" charset="0"/>
                <a:cs typeface="Arial" charset="0"/>
                <a:sym typeface="Maven Pro"/>
              </a:rPr>
              <a:t>.</a:t>
            </a:r>
            <a:endParaRPr sz="2400" dirty="0">
              <a:latin typeface="Arial" charset="0"/>
              <a:ea typeface="Arial" charset="0"/>
              <a:cs typeface="Arial" charset="0"/>
              <a:sym typeface="Maven Pro"/>
            </a:endParaRPr>
          </a:p>
        </p:txBody>
      </p:sp>
    </p:spTree>
    <p:extLst>
      <p:ext uri="{BB962C8B-B14F-4D97-AF65-F5344CB8AC3E}">
        <p14:creationId xmlns:p14="http://schemas.microsoft.com/office/powerpoint/2010/main" val="1546194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hape 79"/>
          <p:cNvSpPr txBox="1"/>
          <p:nvPr/>
        </p:nvSpPr>
        <p:spPr>
          <a:xfrm>
            <a:off x="393475" y="434432"/>
            <a:ext cx="6775200" cy="52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sz="3600" b="1" dirty="0">
                <a:solidFill>
                  <a:schemeClr val="bg1"/>
                </a:solidFill>
                <a:ea typeface="Proxima Nova"/>
                <a:cs typeface="Proxima Nova"/>
                <a:sym typeface="Proxima Nova"/>
              </a:rPr>
              <a:t>Engage: The Power of Story</a:t>
            </a:r>
            <a:endParaRPr sz="3600" b="1" dirty="0">
              <a:solidFill>
                <a:schemeClr val="bg1"/>
              </a:solidFill>
              <a:ea typeface="Proxima Nova"/>
              <a:cs typeface="Proxima Nova"/>
              <a:sym typeface="Proxima Nova"/>
            </a:endParaRPr>
          </a:p>
          <a:p>
            <a:endParaRPr sz="3600" b="1" dirty="0">
              <a:solidFill>
                <a:schemeClr val="bg1"/>
              </a:solidFill>
              <a:ea typeface="Proxima Nova"/>
              <a:cs typeface="Proxima Nova"/>
              <a:sym typeface="Proxima Nova"/>
            </a:endParaRPr>
          </a:p>
          <a:p>
            <a:endParaRPr sz="3600" b="1" dirty="0">
              <a:solidFill>
                <a:schemeClr val="bg1"/>
              </a:solidFill>
              <a:ea typeface="Proxima Nova"/>
              <a:cs typeface="Proxima Nova"/>
              <a:sym typeface="Proxima Nova"/>
            </a:endParaRPr>
          </a:p>
          <a:p>
            <a:endParaRPr sz="2400" b="1" dirty="0">
              <a:solidFill>
                <a:schemeClr val="bg1"/>
              </a:solidFill>
              <a:ea typeface="Gochi Hand"/>
              <a:cs typeface="Gochi Hand"/>
              <a:sym typeface="Gochi Hand"/>
            </a:endParaRPr>
          </a:p>
          <a:p>
            <a:endParaRPr sz="2400" b="1" dirty="0">
              <a:solidFill>
                <a:schemeClr val="bg1"/>
              </a:solidFill>
              <a:ea typeface="Gochi Hand"/>
              <a:cs typeface="Gochi Hand"/>
              <a:sym typeface="Gochi Hand"/>
            </a:endParaRPr>
          </a:p>
          <a:p>
            <a:endParaRPr sz="2400" b="1" dirty="0">
              <a:solidFill>
                <a:schemeClr val="bg1"/>
              </a:solidFill>
              <a:ea typeface="Gochi Hand"/>
              <a:cs typeface="Gochi Hand"/>
              <a:sym typeface="Gochi Hand"/>
            </a:endParaRPr>
          </a:p>
          <a:p>
            <a:endParaRPr sz="2400" b="1" dirty="0">
              <a:solidFill>
                <a:schemeClr val="bg1"/>
              </a:solidFill>
              <a:ea typeface="Gochi Hand"/>
              <a:cs typeface="Gochi Hand"/>
              <a:sym typeface="Gochi Hand"/>
            </a:endParaRPr>
          </a:p>
          <a:p>
            <a:endParaRPr sz="2400" b="1" dirty="0">
              <a:solidFill>
                <a:schemeClr val="bg1"/>
              </a:solidFill>
              <a:ea typeface="Gochi Hand"/>
              <a:cs typeface="Gochi Hand"/>
              <a:sym typeface="Gochi Hand"/>
            </a:endParaRPr>
          </a:p>
          <a:p>
            <a:endParaRPr sz="2400" b="1" dirty="0">
              <a:solidFill>
                <a:schemeClr val="bg1"/>
              </a:solidFill>
              <a:ea typeface="Gochi Hand"/>
              <a:cs typeface="Gochi Hand"/>
              <a:sym typeface="Gochi Hand"/>
            </a:endParaRPr>
          </a:p>
          <a:p>
            <a:endParaRPr sz="2400" b="1" dirty="0">
              <a:solidFill>
                <a:schemeClr val="bg1"/>
              </a:solidFill>
              <a:ea typeface="Proxima Nova"/>
              <a:cs typeface="Proxima Nova"/>
              <a:sym typeface="Proxima Nova"/>
            </a:endParaRPr>
          </a:p>
          <a:p>
            <a:endParaRPr sz="2400" b="1" dirty="0">
              <a:solidFill>
                <a:schemeClr val="bg1"/>
              </a:solidFill>
              <a:ea typeface="Gochi Hand"/>
              <a:cs typeface="Gochi Hand"/>
              <a:sym typeface="Gochi Hand"/>
            </a:endParaRPr>
          </a:p>
        </p:txBody>
      </p:sp>
      <p:pic>
        <p:nvPicPr>
          <p:cNvPr id="80" name="Shape 8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44505" y="5696048"/>
            <a:ext cx="937975" cy="20870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" name="Group 1"/>
          <p:cNvGrpSpPr/>
          <p:nvPr/>
        </p:nvGrpSpPr>
        <p:grpSpPr>
          <a:xfrm>
            <a:off x="831250" y="1951575"/>
            <a:ext cx="7481500" cy="3502026"/>
            <a:chOff x="1090976" y="1951575"/>
            <a:chExt cx="7481500" cy="3502026"/>
          </a:xfrm>
        </p:grpSpPr>
        <p:pic>
          <p:nvPicPr>
            <p:cNvPr id="81" name="Shape 81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1143251" y="1977826"/>
              <a:ext cx="2918625" cy="16417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2" name="Shape 82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1090976" y="3785625"/>
              <a:ext cx="2918625" cy="164173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3" name="Shape 83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4009600" y="1977825"/>
              <a:ext cx="2665550" cy="344952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4" name="Shape 84"/>
            <p:cNvPicPr preferRelativeResize="0"/>
            <p:nvPr/>
          </p:nvPicPr>
          <p:blipFill rotWithShape="1">
            <a:blip r:embed="rId7">
              <a:alphaModFix/>
            </a:blip>
            <a:srcRect l="18146"/>
            <a:stretch/>
          </p:blipFill>
          <p:spPr>
            <a:xfrm>
              <a:off x="6357401" y="1951575"/>
              <a:ext cx="2215075" cy="3502026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507438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Shape 9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44505" y="5696048"/>
            <a:ext cx="937975" cy="20870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" name="Group 1"/>
          <p:cNvGrpSpPr/>
          <p:nvPr/>
        </p:nvGrpSpPr>
        <p:grpSpPr>
          <a:xfrm>
            <a:off x="828663" y="2181975"/>
            <a:ext cx="7486674" cy="2790900"/>
            <a:chOff x="491101" y="2181975"/>
            <a:chExt cx="7486674" cy="2790900"/>
          </a:xfrm>
        </p:grpSpPr>
        <p:pic>
          <p:nvPicPr>
            <p:cNvPr id="91" name="Shape 91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491101" y="2181976"/>
              <a:ext cx="1838325" cy="27908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2" name="Shape 92"/>
            <p:cNvSpPr txBox="1"/>
            <p:nvPr/>
          </p:nvSpPr>
          <p:spPr>
            <a:xfrm>
              <a:off x="3662275" y="2181975"/>
              <a:ext cx="4315500" cy="2790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r>
                <a:rPr lang="en" sz="2400"/>
                <a:t>Engaging &amp; Challenging</a:t>
              </a:r>
              <a:endParaRPr sz="2400"/>
            </a:p>
            <a:p>
              <a:r>
                <a:rPr lang="en" sz="2400"/>
                <a:t>Contextually Relevant</a:t>
              </a:r>
              <a:endParaRPr sz="2400"/>
            </a:p>
            <a:p>
              <a:r>
                <a:rPr lang="en" sz="2400"/>
                <a:t>Formatively Assessed</a:t>
              </a:r>
              <a:endParaRPr sz="2400"/>
            </a:p>
            <a:p>
              <a:r>
                <a:rPr lang="en" sz="2400"/>
                <a:t>Recall &amp; Application</a:t>
              </a:r>
              <a:endParaRPr sz="2400"/>
            </a:p>
            <a:p>
              <a:r>
                <a:rPr lang="en" sz="2400"/>
                <a:t>Spaced Over Time</a:t>
              </a:r>
              <a:endParaRPr sz="2400"/>
            </a:p>
            <a:p>
              <a:r>
                <a:rPr lang="en" sz="2400"/>
                <a:t>Reinforced by Feedback &amp; Reflection</a:t>
              </a:r>
              <a:endParaRPr sz="2400"/>
            </a:p>
          </p:txBody>
        </p:sp>
      </p:grpSp>
      <p:sp>
        <p:nvSpPr>
          <p:cNvPr id="8" name="Shape 79"/>
          <p:cNvSpPr txBox="1"/>
          <p:nvPr/>
        </p:nvSpPr>
        <p:spPr>
          <a:xfrm>
            <a:off x="393475" y="434432"/>
            <a:ext cx="6775200" cy="52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  <a:ea typeface="Proxima Nova"/>
                <a:cs typeface="Proxima Nova"/>
                <a:sym typeface="Proxima Nova"/>
              </a:rPr>
              <a:t>Learn</a:t>
            </a:r>
            <a:r>
              <a:rPr lang="en" sz="3600" b="1" dirty="0" smtClean="0">
                <a:solidFill>
                  <a:schemeClr val="bg1"/>
                </a:solidFill>
                <a:ea typeface="Proxima Nova"/>
                <a:cs typeface="Proxima Nova"/>
                <a:sym typeface="Proxima Nova"/>
              </a:rPr>
              <a:t>: </a:t>
            </a:r>
            <a:r>
              <a:rPr lang="en-US" sz="3600" b="1" dirty="0" smtClean="0">
                <a:solidFill>
                  <a:schemeClr val="bg1"/>
                </a:solidFill>
                <a:ea typeface="Proxima Nova"/>
                <a:cs typeface="Proxima Nova"/>
                <a:sym typeface="Proxima Nova"/>
              </a:rPr>
              <a:t>We Learn by Doing</a:t>
            </a:r>
            <a:endParaRPr sz="3600" b="1" dirty="0">
              <a:solidFill>
                <a:schemeClr val="bg1"/>
              </a:solidFill>
              <a:ea typeface="Proxima Nova"/>
              <a:cs typeface="Proxima Nova"/>
              <a:sym typeface="Proxima Nova"/>
            </a:endParaRPr>
          </a:p>
          <a:p>
            <a:endParaRPr sz="3600" b="1" dirty="0">
              <a:solidFill>
                <a:schemeClr val="bg1"/>
              </a:solidFill>
              <a:ea typeface="Proxima Nova"/>
              <a:cs typeface="Proxima Nova"/>
              <a:sym typeface="Proxima Nova"/>
            </a:endParaRPr>
          </a:p>
          <a:p>
            <a:endParaRPr sz="3600" b="1" dirty="0">
              <a:solidFill>
                <a:schemeClr val="bg1"/>
              </a:solidFill>
              <a:ea typeface="Proxima Nova"/>
              <a:cs typeface="Proxima Nova"/>
              <a:sym typeface="Proxima Nova"/>
            </a:endParaRPr>
          </a:p>
          <a:p>
            <a:endParaRPr sz="2400" b="1" dirty="0">
              <a:solidFill>
                <a:schemeClr val="bg1"/>
              </a:solidFill>
              <a:ea typeface="Gochi Hand"/>
              <a:cs typeface="Gochi Hand"/>
              <a:sym typeface="Gochi Hand"/>
            </a:endParaRPr>
          </a:p>
          <a:p>
            <a:endParaRPr sz="2400" b="1" dirty="0">
              <a:solidFill>
                <a:schemeClr val="bg1"/>
              </a:solidFill>
              <a:ea typeface="Gochi Hand"/>
              <a:cs typeface="Gochi Hand"/>
              <a:sym typeface="Gochi Hand"/>
            </a:endParaRPr>
          </a:p>
          <a:p>
            <a:endParaRPr sz="2400" b="1" dirty="0">
              <a:solidFill>
                <a:schemeClr val="bg1"/>
              </a:solidFill>
              <a:ea typeface="Gochi Hand"/>
              <a:cs typeface="Gochi Hand"/>
              <a:sym typeface="Gochi Hand"/>
            </a:endParaRPr>
          </a:p>
          <a:p>
            <a:endParaRPr sz="2400" b="1" dirty="0">
              <a:solidFill>
                <a:schemeClr val="bg1"/>
              </a:solidFill>
              <a:ea typeface="Gochi Hand"/>
              <a:cs typeface="Gochi Hand"/>
              <a:sym typeface="Gochi Hand"/>
            </a:endParaRPr>
          </a:p>
          <a:p>
            <a:endParaRPr sz="2400" b="1" dirty="0">
              <a:solidFill>
                <a:schemeClr val="bg1"/>
              </a:solidFill>
              <a:ea typeface="Gochi Hand"/>
              <a:cs typeface="Gochi Hand"/>
              <a:sym typeface="Gochi Hand"/>
            </a:endParaRPr>
          </a:p>
          <a:p>
            <a:endParaRPr sz="2400" b="1" dirty="0">
              <a:solidFill>
                <a:schemeClr val="bg1"/>
              </a:solidFill>
              <a:ea typeface="Gochi Hand"/>
              <a:cs typeface="Gochi Hand"/>
              <a:sym typeface="Gochi Hand"/>
            </a:endParaRPr>
          </a:p>
          <a:p>
            <a:endParaRPr sz="2400" b="1" dirty="0">
              <a:solidFill>
                <a:schemeClr val="bg1"/>
              </a:solidFill>
              <a:ea typeface="Proxima Nova"/>
              <a:cs typeface="Proxima Nova"/>
              <a:sym typeface="Proxima Nova"/>
            </a:endParaRPr>
          </a:p>
          <a:p>
            <a:endParaRPr sz="2400" b="1" dirty="0">
              <a:solidFill>
                <a:schemeClr val="bg1"/>
              </a:solidFill>
              <a:ea typeface="Gochi Hand"/>
              <a:cs typeface="Gochi Hand"/>
              <a:sym typeface="Gochi Hand"/>
            </a:endParaRPr>
          </a:p>
        </p:txBody>
      </p:sp>
    </p:spTree>
    <p:extLst>
      <p:ext uri="{BB962C8B-B14F-4D97-AF65-F5344CB8AC3E}">
        <p14:creationId xmlns:p14="http://schemas.microsoft.com/office/powerpoint/2010/main" val="1833825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6405</TotalTime>
  <Words>783</Words>
  <Application>Microsoft Macintosh PowerPoint</Application>
  <PresentationFormat>On-screen Show (4:3)</PresentationFormat>
  <Paragraphs>239</Paragraphs>
  <Slides>23</Slides>
  <Notes>9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23</vt:i4>
      </vt:variant>
    </vt:vector>
  </HeadingPairs>
  <TitlesOfParts>
    <vt:vector size="38" baseType="lpstr">
      <vt:lpstr>Arial Narrow</vt:lpstr>
      <vt:lpstr>Calibri</vt:lpstr>
      <vt:lpstr>Courier New</vt:lpstr>
      <vt:lpstr>Frutiger 55 Roman</vt:lpstr>
      <vt:lpstr>MS PGothic</vt:lpstr>
      <vt:lpstr>Segoe Script</vt:lpstr>
      <vt:lpstr>Times New Roman</vt:lpstr>
      <vt:lpstr>Arial</vt:lpstr>
      <vt:lpstr>Gochi Hand</vt:lpstr>
      <vt:lpstr>Maven Pro</vt:lpstr>
      <vt:lpstr>Proxima Nova</vt:lpstr>
      <vt:lpstr>Custom Design</vt:lpstr>
      <vt:lpstr>1_Custom Design</vt:lpstr>
      <vt:lpstr>1_Office Theme</vt:lpstr>
      <vt:lpstr>2_Custom Design</vt:lpstr>
      <vt:lpstr>PowerPoint Presentation</vt:lpstr>
      <vt:lpstr>PowerPoint Presentation</vt:lpstr>
      <vt:lpstr>Quality Matters Rubric  Overview</vt:lpstr>
      <vt:lpstr>PowerPoint Presentation</vt:lpstr>
      <vt:lpstr>PowerPoint Presentation</vt:lpstr>
      <vt:lpstr>PowerPoint Presentation</vt:lpstr>
      <vt:lpstr>Skill Transfer.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Skill Transfer.</vt:lpstr>
      <vt:lpstr>Our Participants</vt:lpstr>
      <vt:lpstr>Faculty Perspectives</vt:lpstr>
      <vt:lpstr>Faculty Perspectives</vt:lpstr>
      <vt:lpstr>PowerPoint Presentation</vt:lpstr>
      <vt:lpstr>Applying What We Learned</vt:lpstr>
      <vt:lpstr>Applying What We Learned</vt:lpstr>
      <vt:lpstr>PowerPoint Presentation</vt:lpstr>
      <vt:lpstr>Questions </vt:lpstr>
      <vt:lpstr>For additional information, contact:  Dr. Racheal M. Brooks Coordinator, Office of e-Learning rmbrooks@nccu.edu  (919) 530-6677   Dr. Sujayalakshmi Devarayasamudram Assistant Professor, Department of Nursing sdevarayasamudram@nccu.edu  (919) 530-6838    Danvers Fleury CEO, Talented, LLC danvers@talentedapp.com     </vt:lpstr>
    </vt:vector>
  </TitlesOfParts>
  <Company>NCCU</Company>
  <LinksUpToDate>false</LinksUpToDate>
  <SharedDoc>false</SharedDoc>
  <HyperlinksChanged>false</HyperlinksChanged>
  <AppVersion>15.0036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Frazier, Pandora</dc:creator>
  <cp:lastModifiedBy>Brooks, Racheal</cp:lastModifiedBy>
  <cp:revision>140</cp:revision>
  <cp:lastPrinted>2016-07-19T19:49:15Z</cp:lastPrinted>
  <dcterms:created xsi:type="dcterms:W3CDTF">2011-12-09T18:47:09Z</dcterms:created>
  <dcterms:modified xsi:type="dcterms:W3CDTF">2018-03-17T14:54:39Z</dcterms:modified>
</cp:coreProperties>
</file>