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65" r:id="rId4"/>
    <p:sldId id="279" r:id="rId5"/>
    <p:sldId id="280" r:id="rId6"/>
    <p:sldId id="266" r:id="rId7"/>
    <p:sldId id="269" r:id="rId8"/>
    <p:sldId id="270" r:id="rId9"/>
    <p:sldId id="267" r:id="rId10"/>
    <p:sldId id="263" r:id="rId11"/>
    <p:sldId id="271" r:id="rId12"/>
    <p:sldId id="275" r:id="rId13"/>
    <p:sldId id="273" r:id="rId14"/>
    <p:sldId id="272" r:id="rId15"/>
    <p:sldId id="274" r:id="rId16"/>
    <p:sldId id="278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5" autoAdjust="0"/>
    <p:restoredTop sz="67710" autoAdjust="0"/>
  </p:normalViewPr>
  <p:slideViewPr>
    <p:cSldViewPr snapToGrid="0" showGuides="1">
      <p:cViewPr varScale="1">
        <p:scale>
          <a:sx n="56" d="100"/>
          <a:sy n="56" d="100"/>
        </p:scale>
        <p:origin x="1807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9BF51-ED71-4A1D-984B-DE31DEF1321D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C34384-FD0B-451C-B45F-12D918168DF0}">
      <dgm:prSet/>
      <dgm:spPr/>
      <dgm:t>
        <a:bodyPr/>
        <a:lstStyle/>
        <a:p>
          <a:r>
            <a:rPr lang="en-US" dirty="0"/>
            <a:t>Padlet</a:t>
          </a:r>
        </a:p>
      </dgm:t>
    </dgm:pt>
    <dgm:pt modelId="{578F89A8-5022-46AE-8F75-1C9F34CCA0B0}" type="parTrans" cxnId="{03AC97EA-82B5-4372-B6D0-B72E217CA847}">
      <dgm:prSet/>
      <dgm:spPr/>
      <dgm:t>
        <a:bodyPr/>
        <a:lstStyle/>
        <a:p>
          <a:endParaRPr lang="en-US"/>
        </a:p>
      </dgm:t>
    </dgm:pt>
    <dgm:pt modelId="{32F932DB-B8E1-43FD-A441-353D28589435}" type="sibTrans" cxnId="{03AC97EA-82B5-4372-B6D0-B72E217CA847}">
      <dgm:prSet/>
      <dgm:spPr/>
      <dgm:t>
        <a:bodyPr/>
        <a:lstStyle/>
        <a:p>
          <a:endParaRPr lang="en-US"/>
        </a:p>
      </dgm:t>
    </dgm:pt>
    <dgm:pt modelId="{69275009-71E8-499C-8C43-06B6DDC5D39F}">
      <dgm:prSet/>
      <dgm:spPr/>
      <dgm:t>
        <a:bodyPr/>
        <a:lstStyle/>
        <a:p>
          <a:r>
            <a:rPr lang="en-US" dirty="0" err="1"/>
            <a:t>Jamboard</a:t>
          </a:r>
          <a:endParaRPr lang="en-US" dirty="0"/>
        </a:p>
      </dgm:t>
    </dgm:pt>
    <dgm:pt modelId="{8E0C84A8-74EC-4B39-AB06-7726F6C867C8}" type="parTrans" cxnId="{D30FF983-5430-44C7-BE51-6BBB69BDA5F9}">
      <dgm:prSet/>
      <dgm:spPr/>
      <dgm:t>
        <a:bodyPr/>
        <a:lstStyle/>
        <a:p>
          <a:endParaRPr lang="en-US"/>
        </a:p>
      </dgm:t>
    </dgm:pt>
    <dgm:pt modelId="{549C05DE-DE6A-4E81-9E4F-DEC399E10DFF}" type="sibTrans" cxnId="{D30FF983-5430-44C7-BE51-6BBB69BDA5F9}">
      <dgm:prSet/>
      <dgm:spPr/>
      <dgm:t>
        <a:bodyPr/>
        <a:lstStyle/>
        <a:p>
          <a:endParaRPr lang="en-US"/>
        </a:p>
      </dgm:t>
    </dgm:pt>
    <dgm:pt modelId="{D7429230-5966-4F62-B821-B0B43D3FFE5B}" type="pres">
      <dgm:prSet presAssocID="{06D9BF51-ED71-4A1D-984B-DE31DEF1321D}" presName="cycle" presStyleCnt="0">
        <dgm:presLayoutVars>
          <dgm:dir/>
          <dgm:resizeHandles val="exact"/>
        </dgm:presLayoutVars>
      </dgm:prSet>
      <dgm:spPr/>
    </dgm:pt>
    <dgm:pt modelId="{6C3DDBA3-6203-46CE-A2A4-C53D5C415A4D}" type="pres">
      <dgm:prSet presAssocID="{64C34384-FD0B-451C-B45F-12D918168DF0}" presName="node" presStyleLbl="node1" presStyleIdx="0" presStyleCnt="2">
        <dgm:presLayoutVars>
          <dgm:bulletEnabled val="1"/>
        </dgm:presLayoutVars>
      </dgm:prSet>
      <dgm:spPr/>
    </dgm:pt>
    <dgm:pt modelId="{8057F94C-5786-4986-B148-A28A07539BF5}" type="pres">
      <dgm:prSet presAssocID="{64C34384-FD0B-451C-B45F-12D918168DF0}" presName="spNode" presStyleCnt="0"/>
      <dgm:spPr/>
    </dgm:pt>
    <dgm:pt modelId="{922F2F4C-A865-4A35-A00C-A03FE68F39CA}" type="pres">
      <dgm:prSet presAssocID="{32F932DB-B8E1-43FD-A441-353D28589435}" presName="sibTrans" presStyleLbl="sibTrans1D1" presStyleIdx="0" presStyleCnt="2"/>
      <dgm:spPr/>
    </dgm:pt>
    <dgm:pt modelId="{82815E8F-5EAC-4C77-92B5-BA7D35D2F47F}" type="pres">
      <dgm:prSet presAssocID="{69275009-71E8-499C-8C43-06B6DDC5D39F}" presName="node" presStyleLbl="node1" presStyleIdx="1" presStyleCnt="2">
        <dgm:presLayoutVars>
          <dgm:bulletEnabled val="1"/>
        </dgm:presLayoutVars>
      </dgm:prSet>
      <dgm:spPr/>
    </dgm:pt>
    <dgm:pt modelId="{309B5097-EC59-4174-A2A1-D9E8492ED10B}" type="pres">
      <dgm:prSet presAssocID="{69275009-71E8-499C-8C43-06B6DDC5D39F}" presName="spNode" presStyleCnt="0"/>
      <dgm:spPr/>
    </dgm:pt>
    <dgm:pt modelId="{5205A05A-03E0-4FF8-879E-6ECB9667E432}" type="pres">
      <dgm:prSet presAssocID="{549C05DE-DE6A-4E81-9E4F-DEC399E10DFF}" presName="sibTrans" presStyleLbl="sibTrans1D1" presStyleIdx="1" presStyleCnt="2"/>
      <dgm:spPr/>
    </dgm:pt>
  </dgm:ptLst>
  <dgm:cxnLst>
    <dgm:cxn modelId="{B49D8C71-6EE7-498D-973A-A758B9C8CF77}" type="presOf" srcId="{549C05DE-DE6A-4E81-9E4F-DEC399E10DFF}" destId="{5205A05A-03E0-4FF8-879E-6ECB9667E432}" srcOrd="0" destOrd="0" presId="urn:microsoft.com/office/officeart/2005/8/layout/cycle6"/>
    <dgm:cxn modelId="{C3F11C7B-9253-4792-B613-3BA3281F0B0B}" type="presOf" srcId="{69275009-71E8-499C-8C43-06B6DDC5D39F}" destId="{82815E8F-5EAC-4C77-92B5-BA7D35D2F47F}" srcOrd="0" destOrd="0" presId="urn:microsoft.com/office/officeart/2005/8/layout/cycle6"/>
    <dgm:cxn modelId="{D30FF983-5430-44C7-BE51-6BBB69BDA5F9}" srcId="{06D9BF51-ED71-4A1D-984B-DE31DEF1321D}" destId="{69275009-71E8-499C-8C43-06B6DDC5D39F}" srcOrd="1" destOrd="0" parTransId="{8E0C84A8-74EC-4B39-AB06-7726F6C867C8}" sibTransId="{549C05DE-DE6A-4E81-9E4F-DEC399E10DFF}"/>
    <dgm:cxn modelId="{9E521585-41E7-4A8C-9134-5A73DF62EFF4}" type="presOf" srcId="{64C34384-FD0B-451C-B45F-12D918168DF0}" destId="{6C3DDBA3-6203-46CE-A2A4-C53D5C415A4D}" srcOrd="0" destOrd="0" presId="urn:microsoft.com/office/officeart/2005/8/layout/cycle6"/>
    <dgm:cxn modelId="{B1F9BCAA-FEEF-4393-B219-7C7DEDD71BBB}" type="presOf" srcId="{32F932DB-B8E1-43FD-A441-353D28589435}" destId="{922F2F4C-A865-4A35-A00C-A03FE68F39CA}" srcOrd="0" destOrd="0" presId="urn:microsoft.com/office/officeart/2005/8/layout/cycle6"/>
    <dgm:cxn modelId="{A017D8B4-DFC9-4FF7-AFEC-93F7FE6E9E42}" type="presOf" srcId="{06D9BF51-ED71-4A1D-984B-DE31DEF1321D}" destId="{D7429230-5966-4F62-B821-B0B43D3FFE5B}" srcOrd="0" destOrd="0" presId="urn:microsoft.com/office/officeart/2005/8/layout/cycle6"/>
    <dgm:cxn modelId="{03AC97EA-82B5-4372-B6D0-B72E217CA847}" srcId="{06D9BF51-ED71-4A1D-984B-DE31DEF1321D}" destId="{64C34384-FD0B-451C-B45F-12D918168DF0}" srcOrd="0" destOrd="0" parTransId="{578F89A8-5022-46AE-8F75-1C9F34CCA0B0}" sibTransId="{32F932DB-B8E1-43FD-A441-353D28589435}"/>
    <dgm:cxn modelId="{78F83943-0F85-4174-B15E-818EF68F875C}" type="presParOf" srcId="{D7429230-5966-4F62-B821-B0B43D3FFE5B}" destId="{6C3DDBA3-6203-46CE-A2A4-C53D5C415A4D}" srcOrd="0" destOrd="0" presId="urn:microsoft.com/office/officeart/2005/8/layout/cycle6"/>
    <dgm:cxn modelId="{209AB17B-711D-4112-B8FD-4A7CE1537359}" type="presParOf" srcId="{D7429230-5966-4F62-B821-B0B43D3FFE5B}" destId="{8057F94C-5786-4986-B148-A28A07539BF5}" srcOrd="1" destOrd="0" presId="urn:microsoft.com/office/officeart/2005/8/layout/cycle6"/>
    <dgm:cxn modelId="{693248FC-8AE2-49BF-8C47-A3F8647AEEAB}" type="presParOf" srcId="{D7429230-5966-4F62-B821-B0B43D3FFE5B}" destId="{922F2F4C-A865-4A35-A00C-A03FE68F39CA}" srcOrd="2" destOrd="0" presId="urn:microsoft.com/office/officeart/2005/8/layout/cycle6"/>
    <dgm:cxn modelId="{3259D3E6-3C41-496E-93FF-B6560E575E35}" type="presParOf" srcId="{D7429230-5966-4F62-B821-B0B43D3FFE5B}" destId="{82815E8F-5EAC-4C77-92B5-BA7D35D2F47F}" srcOrd="3" destOrd="0" presId="urn:microsoft.com/office/officeart/2005/8/layout/cycle6"/>
    <dgm:cxn modelId="{B87FA807-27AD-4C39-B60E-8197381BCFE9}" type="presParOf" srcId="{D7429230-5966-4F62-B821-B0B43D3FFE5B}" destId="{309B5097-EC59-4174-A2A1-D9E8492ED10B}" srcOrd="4" destOrd="0" presId="urn:microsoft.com/office/officeart/2005/8/layout/cycle6"/>
    <dgm:cxn modelId="{0CF9B244-24F4-45E1-9377-77231122C203}" type="presParOf" srcId="{D7429230-5966-4F62-B821-B0B43D3FFE5B}" destId="{5205A05A-03E0-4FF8-879E-6ECB9667E432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DDBA3-6203-46CE-A2A4-C53D5C415A4D}">
      <dsp:nvSpPr>
        <dsp:cNvPr id="0" name=""/>
        <dsp:cNvSpPr/>
      </dsp:nvSpPr>
      <dsp:spPr>
        <a:xfrm>
          <a:off x="524" y="1862344"/>
          <a:ext cx="2971651" cy="19315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Padlet</a:t>
          </a:r>
        </a:p>
      </dsp:txBody>
      <dsp:txXfrm>
        <a:off x="94816" y="1956636"/>
        <a:ext cx="2783067" cy="1742989"/>
      </dsp:txXfrm>
    </dsp:sp>
    <dsp:sp modelId="{922F2F4C-A865-4A35-A00C-A03FE68F39CA}">
      <dsp:nvSpPr>
        <dsp:cNvPr id="0" name=""/>
        <dsp:cNvSpPr/>
      </dsp:nvSpPr>
      <dsp:spPr>
        <a:xfrm>
          <a:off x="1486349" y="1190281"/>
          <a:ext cx="3275700" cy="3275700"/>
        </a:xfrm>
        <a:custGeom>
          <a:avLst/>
          <a:gdLst/>
          <a:ahLst/>
          <a:cxnLst/>
          <a:rect l="0" t="0" r="0" b="0"/>
          <a:pathLst>
            <a:path>
              <a:moveTo>
                <a:pt x="330818" y="650823"/>
              </a:moveTo>
              <a:arcTo wR="1637850" hR="1637850" stAng="13023533" swAng="635293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15E8F-5EAC-4C77-92B5-BA7D35D2F47F}">
      <dsp:nvSpPr>
        <dsp:cNvPr id="0" name=""/>
        <dsp:cNvSpPr/>
      </dsp:nvSpPr>
      <dsp:spPr>
        <a:xfrm>
          <a:off x="3276224" y="1862344"/>
          <a:ext cx="2971651" cy="193157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/>
            <a:t>Jamboard</a:t>
          </a:r>
          <a:endParaRPr lang="en-US" sz="4700" kern="1200" dirty="0"/>
        </a:p>
      </dsp:txBody>
      <dsp:txXfrm>
        <a:off x="3370516" y="1956636"/>
        <a:ext cx="2783067" cy="1742989"/>
      </dsp:txXfrm>
    </dsp:sp>
    <dsp:sp modelId="{5205A05A-03E0-4FF8-879E-6ECB9667E432}">
      <dsp:nvSpPr>
        <dsp:cNvPr id="0" name=""/>
        <dsp:cNvSpPr/>
      </dsp:nvSpPr>
      <dsp:spPr>
        <a:xfrm>
          <a:off x="1486349" y="1190281"/>
          <a:ext cx="3275700" cy="3275700"/>
        </a:xfrm>
        <a:custGeom>
          <a:avLst/>
          <a:gdLst/>
          <a:ahLst/>
          <a:cxnLst/>
          <a:rect l="0" t="0" r="0" b="0"/>
          <a:pathLst>
            <a:path>
              <a:moveTo>
                <a:pt x="2944881" y="2624877"/>
              </a:moveTo>
              <a:arcTo wR="1637850" hR="1637850" stAng="2223533" swAng="6352933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A7415-560D-4038-8F10-4AA4F7BCE285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8CECA-21D3-4DF0-BFF6-1A1D571FD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8CECA-21D3-4DF0-BFF6-1A1D571FD2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85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  <a:p>
            <a:endParaRPr lang="en-US" dirty="0"/>
          </a:p>
          <a:p>
            <a:r>
              <a:rPr lang="en-US" dirty="0"/>
              <a:t>Creative assignments make better connections with learners</a:t>
            </a:r>
          </a:p>
          <a:p>
            <a:endParaRPr lang="en-US" dirty="0"/>
          </a:p>
          <a:p>
            <a:r>
              <a:rPr lang="en-US" dirty="0"/>
              <a:t>Sherrell</a:t>
            </a:r>
          </a:p>
          <a:p>
            <a:endParaRPr lang="en-US" dirty="0"/>
          </a:p>
          <a:p>
            <a:r>
              <a:rPr lang="en-US" dirty="0"/>
              <a:t>Audience 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8CECA-21D3-4DF0-BFF6-1A1D571FD2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18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8CECA-21D3-4DF0-BFF6-1A1D571FD2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56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Sherrell</a:t>
            </a:r>
          </a:p>
          <a:p>
            <a:r>
              <a:rPr lang="en-US" dirty="0"/>
              <a:t>Talk about discussions for collaboration</a:t>
            </a:r>
          </a:p>
          <a:p>
            <a:endParaRPr lang="en-US" dirty="0"/>
          </a:p>
          <a:p>
            <a:r>
              <a:rPr lang="en-US" dirty="0"/>
              <a:t>What should your presence be in your discussion?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8CECA-21D3-4DF0-BFF6-1A1D571FD2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40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Sherrell</a:t>
            </a:r>
          </a:p>
          <a:p>
            <a:endParaRPr lang="en-US" dirty="0"/>
          </a:p>
          <a:p>
            <a:r>
              <a:rPr lang="en-US" dirty="0"/>
              <a:t>Karen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8CECA-21D3-4DF0-BFF6-1A1D571FD2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05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8CECA-21D3-4DF0-BFF6-1A1D571FD2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4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8CECA-21D3-4DF0-BFF6-1A1D571FD2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8CECA-21D3-4DF0-BFF6-1A1D571FD2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7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Incorporate into three previous then remove.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8CECA-21D3-4DF0-BFF6-1A1D571FD2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7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8CECA-21D3-4DF0-BFF6-1A1D571FD2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5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Sherrell: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8CECA-21D3-4DF0-BFF6-1A1D571FD2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Karen:</a:t>
            </a:r>
          </a:p>
          <a:p>
            <a:r>
              <a:rPr lang="en-US" dirty="0"/>
              <a:t>Start the slide and discuss</a:t>
            </a:r>
          </a:p>
          <a:p>
            <a:endParaRPr lang="en-US" dirty="0"/>
          </a:p>
          <a:p>
            <a:r>
              <a:rPr lang="en-US" dirty="0"/>
              <a:t>Sherrell: talks about her voice.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8CECA-21D3-4DF0-BFF6-1A1D571FD2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8CECA-21D3-4DF0-BFF6-1A1D571FD2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0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Karen:</a:t>
            </a:r>
          </a:p>
          <a:p>
            <a:r>
              <a:rPr lang="en-US" dirty="0"/>
              <a:t>Discuss present assignments and PowerPoint recorder</a:t>
            </a:r>
          </a:p>
          <a:p>
            <a:endParaRPr lang="en-US" dirty="0"/>
          </a:p>
          <a:p>
            <a:r>
              <a:rPr lang="en-US" dirty="0"/>
              <a:t>Sherrell:</a:t>
            </a:r>
          </a:p>
          <a:p>
            <a:r>
              <a:rPr lang="en-US" dirty="0"/>
              <a:t>Start teamwork strategies and assignments early in the semester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8CECA-21D3-4DF0-BFF6-1A1D571FD2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896F-7284-4CA6-BDB0-90EF7D5BB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B7D0A4-B2F2-4649-B712-0F4A13473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BBFF5-1EAA-4C96-B43B-D8D46733F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95F-7684-4D8A-93E7-AF2FB5BA0B4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4882F-2AC8-48E4-947E-702D7CF0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86A21-3778-4B5A-BFCC-28623613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8557-21B7-41AE-B2FE-1842B5B9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9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DC87-CDE8-4584-BA81-D7DB3D54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114A1-4281-4505-AB6F-B84632500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FF21F-B7DF-4DA4-9077-3138A96C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95F-7684-4D8A-93E7-AF2FB5BA0B4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B18A3-3F4E-42E2-98A0-27C62005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FCFCF-3293-4302-A130-35BFB30A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8557-21B7-41AE-B2FE-1842B5B9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9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6F3B81-3F53-431E-AB4A-878852E83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48AF2-1E27-4DD7-B43F-0508159E2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022CC-419C-4A2E-8FF4-031B531B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95F-7684-4D8A-93E7-AF2FB5BA0B4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CB549-1811-4D16-A238-9FF44A79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3B423-3470-41E7-A11C-7FF8F430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8557-21B7-41AE-B2FE-1842B5B9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0E04-52CD-4627-B73B-83F44743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082D5-7FCC-4A29-92CF-70551A63C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A3F06-5A86-4C60-ABC0-C35BC08A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95F-7684-4D8A-93E7-AF2FB5BA0B4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05DA1-F2E1-4671-8DBF-09BF5027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9F111-2AF1-41FE-A7F3-E9E0618C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8557-21B7-41AE-B2FE-1842B5B9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9995-E957-4470-90F4-5D4EB42D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08BD1-5942-40E7-8CEE-196F18A07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F09CB-CB57-46E0-A99C-7F8A237B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95F-7684-4D8A-93E7-AF2FB5BA0B4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45B67-2233-4280-BDC7-1DC20A3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81093-E630-4498-A629-081DA714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8557-21B7-41AE-B2FE-1842B5B9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83FE-E13A-4F65-A1BE-A4FCC7E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06B2-9532-466B-82E9-86EAA9BA5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04302-97E4-4023-89C3-B9D51C49E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D2549-A875-47A8-9BF0-83DDE251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95F-7684-4D8A-93E7-AF2FB5BA0B4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DAA99-B4C8-4F9A-8BED-D1859D3B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7CD6D-47D2-4E58-9217-18992A1B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8557-21B7-41AE-B2FE-1842B5B9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9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8BB6-A956-4D0E-8EE9-B22E933E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B18F1-BAA1-4AAC-B615-46C4A13CC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06796-7755-43F2-A4F0-6B9275509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D6ACA-9982-46A9-B640-98B2496A1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26061-91C7-4919-B578-64DD48B64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EFFAD5-B2DE-4ECB-AC46-C61731DD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95F-7684-4D8A-93E7-AF2FB5BA0B4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1989CE-9357-4F69-AD26-8224864F9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12F0C-4343-40C3-8201-F8E339F4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8557-21B7-41AE-B2FE-1842B5B9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9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ACF04-E681-422A-B30F-DD0E82E1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3C35F-A54A-4FD9-AC0A-EF1D420E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95F-7684-4D8A-93E7-AF2FB5BA0B4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BD5DF-61C9-4EAB-89CA-4BAC0A2A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E7D31-58B7-443F-B110-E7F8A90B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8557-21B7-41AE-B2FE-1842B5B9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4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7BDC0-F831-47F5-BE92-C27DA9A6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95F-7684-4D8A-93E7-AF2FB5BA0B4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DC3FB-297E-4902-B31C-C736CECB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82DF8-28A2-492D-8A36-19C5CF82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8557-21B7-41AE-B2FE-1842B5B9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1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15FC-A3BC-47A1-8247-91AE9C01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C902-832D-431B-8FCA-D1ED8C340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53BBA-C802-47EA-B76A-BB0E3C5E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BF6C8-8875-4BFF-AFCB-BAF76EC6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95F-7684-4D8A-93E7-AF2FB5BA0B4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A9CDC-72F9-492D-81B2-8D68254B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4DBCF-D75A-4023-A738-3579248D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8557-21B7-41AE-B2FE-1842B5B9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7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2BE8-16F6-46FE-B287-715C1BBC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982715-7115-467A-9B2C-0D5EBEEC7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19D00-8334-4F33-88C4-05DB5DEE2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B9F05-0320-435E-89EC-159C43E4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95F-7684-4D8A-93E7-AF2FB5BA0B4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D20D5-80B9-4E73-ABDD-5DBB88DC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F267C-92B7-4C97-8B8C-C12981CD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8557-21B7-41AE-B2FE-1842B5B9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32DF0-4DD9-4A41-A896-1AE48291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16634-BBE4-45B3-AD4A-2E1BA2659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2C27-22A7-4CE0-95BD-6EE65D56F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A95F-7684-4D8A-93E7-AF2FB5BA0B4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51A7C-FBE6-48A5-BC6B-2730C5B1D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01116-69B1-47C5-A770-9AA1C5CE8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8557-21B7-41AE-B2FE-1842B5B9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9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paradifeloft.wordpress.com/2014/03/17/infographics-webques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gmay@nmsu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wheeler@nms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LMS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nkheraj.com/why-do-we-still-print-the-course-syllabu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Colourful strings being woven togehter">
            <a:extLst>
              <a:ext uri="{FF2B5EF4-FFF2-40B4-BE49-F238E27FC236}">
                <a16:creationId xmlns:a16="http://schemas.microsoft.com/office/drawing/2014/main" id="{6E84767E-BC5C-415A-8ED2-5B332C3CE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28" r="-1" b="-1"/>
          <a:stretch/>
        </p:blipFill>
        <p:spPr>
          <a:xfrm>
            <a:off x="0" y="436738"/>
            <a:ext cx="866849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B39D2-C0C1-41AA-84F9-BC5B7F803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2340" y="960932"/>
            <a:ext cx="5259620" cy="3204134"/>
          </a:xfrm>
        </p:spPr>
        <p:txBody>
          <a:bodyPr anchor="b">
            <a:noAutofit/>
          </a:bodyPr>
          <a:lstStyle/>
          <a:p>
            <a:pPr algn="l">
              <a:tabLst>
                <a:tab pos="4230688" algn="l"/>
              </a:tabLst>
            </a:pPr>
            <a:r>
              <a:rPr lang="en-US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Instructor Presence: Making Better Connections!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C61B8-206E-4786-9EBC-ED8D72CD5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518" y="4986493"/>
            <a:ext cx="6298442" cy="1208141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Karen May and Sherrell Wheeler</a:t>
            </a:r>
          </a:p>
          <a:p>
            <a:pPr algn="l"/>
            <a:r>
              <a:rPr lang="en-US" sz="2800" dirty="0"/>
              <a:t>New Mexico State University-Alamogordo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8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F437-52E0-4A0B-A898-9956F7AD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Virtual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F0655-11FA-4949-85A3-A2CEA72D4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501" y="1482630"/>
            <a:ext cx="5685429" cy="4904521"/>
          </a:xfrm>
        </p:spPr>
        <p:txBody>
          <a:bodyPr>
            <a:normAutofit/>
          </a:bodyPr>
          <a:lstStyle/>
          <a:p>
            <a:r>
              <a:rPr lang="en-US" sz="3200" dirty="0"/>
              <a:t>Mandatory Meet the Instructor</a:t>
            </a:r>
          </a:p>
          <a:p>
            <a:pPr lvl="1"/>
            <a:r>
              <a:rPr lang="en-US" sz="2800" dirty="0"/>
              <a:t>First two weeks</a:t>
            </a:r>
          </a:p>
          <a:p>
            <a:pPr lvl="1"/>
            <a:r>
              <a:rPr lang="en-US" sz="2800" dirty="0"/>
              <a:t>Give time options</a:t>
            </a:r>
          </a:p>
          <a:p>
            <a:pPr lvl="1"/>
            <a:r>
              <a:rPr lang="en-US" sz="2800" dirty="0"/>
              <a:t>Short 5-minute meeting</a:t>
            </a:r>
          </a:p>
          <a:p>
            <a:pPr lvl="1"/>
            <a:r>
              <a:rPr lang="en-US" sz="2800" dirty="0"/>
              <a:t>Graded</a:t>
            </a:r>
          </a:p>
          <a:p>
            <a:r>
              <a:rPr lang="en-US" sz="3200" dirty="0"/>
              <a:t>Post regular office hours in the Syllabus</a:t>
            </a:r>
          </a:p>
          <a:p>
            <a:pPr lvl="1"/>
            <a:r>
              <a:rPr lang="en-US" sz="2800" dirty="0"/>
              <a:t>Be available during those hours</a:t>
            </a:r>
          </a:p>
          <a:p>
            <a:pPr lvl="1"/>
            <a:r>
              <a:rPr lang="en-US" sz="2800" dirty="0"/>
              <a:t>Create a sign-up sheet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B68B7-C53E-4165-B238-AB2D33A5E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159">
            <a:off x="6796583" y="2259627"/>
            <a:ext cx="4867114" cy="23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0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2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7ED21-0DEA-4C1E-BCF8-D89C8CEC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853" y="394317"/>
            <a:ext cx="9768765" cy="1461778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Prepare Students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728AB-B5A3-4B6E-9DAE-078B477C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869218" cy="3536236"/>
          </a:xfrm>
        </p:spPr>
        <p:txBody>
          <a:bodyPr>
            <a:normAutofit/>
          </a:bodyPr>
          <a:lstStyle/>
          <a:p>
            <a:r>
              <a:rPr lang="en-US" sz="3200" dirty="0"/>
              <a:t>Present their assignments</a:t>
            </a:r>
          </a:p>
          <a:p>
            <a:r>
              <a:rPr lang="en-US" sz="3200" dirty="0"/>
              <a:t>Use PowerPoint recorder</a:t>
            </a:r>
          </a:p>
          <a:p>
            <a:pPr lvl="1"/>
            <a:r>
              <a:rPr lang="en-US" sz="3200" dirty="0"/>
              <a:t>Notes Pane</a:t>
            </a:r>
          </a:p>
          <a:p>
            <a:pPr lvl="1"/>
            <a:r>
              <a:rPr lang="en-US" sz="3200" dirty="0"/>
              <a:t>Webcam</a:t>
            </a:r>
          </a:p>
          <a:p>
            <a:r>
              <a:rPr lang="en-US" sz="3600" dirty="0"/>
              <a:t>Teamwork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8D065-6793-4F71-8A08-21F537EB2760}"/>
              </a:ext>
            </a:extLst>
          </p:cNvPr>
          <p:cNvSpPr txBox="1"/>
          <p:nvPr/>
        </p:nvSpPr>
        <p:spPr>
          <a:xfrm>
            <a:off x="7001009" y="2782675"/>
            <a:ext cx="43437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Lato Extended"/>
              </a:rPr>
              <a:t>"</a:t>
            </a:r>
            <a:r>
              <a:rPr lang="en-US" sz="2800" b="1" dirty="0">
                <a:solidFill>
                  <a:srgbClr val="FF0000"/>
                </a:solidFill>
                <a:effectLst/>
                <a:latin typeface="Lato Extended"/>
              </a:rPr>
              <a:t>Tell me, and I forget. Teach me and I remember.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  <a:effectLst/>
                <a:latin typeface="Lato Extended"/>
              </a:rPr>
              <a:t>Involve me and I learn.</a:t>
            </a:r>
            <a:r>
              <a:rPr lang="en-US" sz="2800" b="1" dirty="0">
                <a:solidFill>
                  <a:srgbClr val="FF0000"/>
                </a:solidFill>
                <a:latin typeface="Lato Extended"/>
              </a:rPr>
              <a:t>”</a:t>
            </a:r>
          </a:p>
          <a:p>
            <a:pPr algn="ctr"/>
            <a:endParaRPr lang="en-US" sz="2800" b="1" dirty="0">
              <a:solidFill>
                <a:srgbClr val="FF0000"/>
              </a:solidFill>
              <a:effectLst/>
              <a:latin typeface="Lato Extended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Lato Extended"/>
              </a:rPr>
              <a:t>Benjamin Franklin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2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DD3DB-2B9E-4BAE-B89F-39F5C1DC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4800" dirty="0"/>
              <a:t>Creative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69E14-8247-452B-A64F-5F47886AF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3200" dirty="0"/>
              <a:t>Infographics</a:t>
            </a:r>
          </a:p>
          <a:p>
            <a:r>
              <a:rPr lang="en-US" sz="3200" dirty="0"/>
              <a:t>Contests</a:t>
            </a:r>
          </a:p>
          <a:p>
            <a:pPr lvl="1"/>
            <a:r>
              <a:rPr lang="en-US" sz="3200" dirty="0"/>
              <a:t>Best Image</a:t>
            </a:r>
          </a:p>
          <a:p>
            <a:pPr lvl="1"/>
            <a:r>
              <a:rPr lang="en-US" sz="3200" dirty="0"/>
              <a:t>Best Flyer, Brochure, etc.</a:t>
            </a:r>
          </a:p>
          <a:p>
            <a:r>
              <a:rPr lang="en-US" sz="3200" dirty="0"/>
              <a:t>Get Advisory Board involved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47B623-643D-41BC-8FE5-CFBA109947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47700"/>
          <a:stretch/>
        </p:blipFill>
        <p:spPr>
          <a:xfrm>
            <a:off x="7351085" y="807593"/>
            <a:ext cx="2128885" cy="5239568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B7429B-7765-4EA9-8910-A32CB30CFEDA}"/>
              </a:ext>
            </a:extLst>
          </p:cNvPr>
          <p:cNvSpPr txBox="1"/>
          <p:nvPr/>
        </p:nvSpPr>
        <p:spPr>
          <a:xfrm>
            <a:off x="9751908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paradifeloft.wordpress.com/2014/03/17/infographics-webques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0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6F0D-C1AA-421D-84B2-E3C05D1A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8000" b="1" dirty="0"/>
              <a:t>Journals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FDD59-D494-49FF-98FA-F4E63F7F2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3200" dirty="0"/>
              <a:t>Gather feedback early in semester</a:t>
            </a:r>
          </a:p>
          <a:p>
            <a:pPr lvl="1"/>
            <a:r>
              <a:rPr lang="en-US" sz="3200" dirty="0"/>
              <a:t>Make small changes if needed</a:t>
            </a:r>
          </a:p>
          <a:p>
            <a:pPr lvl="1"/>
            <a:r>
              <a:rPr lang="en-US" sz="3200" dirty="0"/>
              <a:t>Make connections with struggling students</a:t>
            </a:r>
          </a:p>
          <a:p>
            <a:pPr lvl="1"/>
            <a:r>
              <a:rPr lang="en-US" sz="3200" dirty="0"/>
              <a:t>Give praise to those exceling</a:t>
            </a:r>
          </a:p>
          <a:p>
            <a:r>
              <a:rPr lang="en-US" sz="3200" dirty="0"/>
              <a:t>3 times during the semester</a:t>
            </a:r>
            <a:endParaRPr lang="en-US" sz="2000" dirty="0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1CDDA0E4-8853-4DCD-BED9-18A7B156F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43" r="4027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9E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49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47AE1-318D-4DFC-8FEF-0EEF8CAB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4" y="559677"/>
            <a:ext cx="4111551" cy="498178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Reflective/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Collaborative Assignments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22B836-9C16-4880-A38A-1CE7ACB59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662447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448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65EF-BACB-4E8C-AFF1-A5CB908D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/>
              <a:t>Feedback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6E82-CE4E-4D42-90E6-B2022784A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3200" dirty="0"/>
              <a:t>Video Feedback</a:t>
            </a:r>
          </a:p>
          <a:p>
            <a:r>
              <a:rPr lang="en-US" sz="3200" dirty="0"/>
              <a:t>Tell Students Where to Find Feedback</a:t>
            </a:r>
          </a:p>
          <a:p>
            <a:r>
              <a:rPr lang="en-US" sz="3200" dirty="0"/>
              <a:t>Ask Student To Respond to Feedback</a:t>
            </a:r>
          </a:p>
          <a:p>
            <a:pPr lvl="1"/>
            <a:r>
              <a:rPr lang="en-US" sz="2800" dirty="0"/>
              <a:t>Tells you they saw the feedback</a:t>
            </a:r>
          </a:p>
          <a:p>
            <a:pPr lvl="1"/>
            <a:r>
              <a:rPr lang="en-US" sz="2800" dirty="0"/>
              <a:t>Ask questions	</a:t>
            </a:r>
          </a:p>
          <a:p>
            <a:endParaRPr lang="en-US" sz="2000" dirty="0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306178A2-0BDD-4F9E-8534-7CA1D1B8F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91" r="3018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9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590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A21B76-2EF9-4596-AAC9-CB4617D5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Save Chat!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C82DF-9C45-47F5-892E-3F06B9F32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400"/>
              <a:t>Keep all the ideas by saving the chat</a:t>
            </a:r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DEFD1D3-00E4-4D8C-9EA7-2708CE40D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96" y="3726350"/>
            <a:ext cx="4802404" cy="1908957"/>
          </a:xfrm>
          <a:custGeom>
            <a:avLst/>
            <a:gdLst>
              <a:gd name="connsiteX0" fmla="*/ 0 w 4802404"/>
              <a:gd name="connsiteY0" fmla="*/ 0 h 1908957"/>
              <a:gd name="connsiteX1" fmla="*/ 629649 w 4802404"/>
              <a:gd name="connsiteY1" fmla="*/ 0 h 1908957"/>
              <a:gd name="connsiteX2" fmla="*/ 1067201 w 4802404"/>
              <a:gd name="connsiteY2" fmla="*/ 0 h 1908957"/>
              <a:gd name="connsiteX3" fmla="*/ 1504753 w 4802404"/>
              <a:gd name="connsiteY3" fmla="*/ 0 h 1908957"/>
              <a:gd name="connsiteX4" fmla="*/ 2038354 w 4802404"/>
              <a:gd name="connsiteY4" fmla="*/ 0 h 1908957"/>
              <a:gd name="connsiteX5" fmla="*/ 2475906 w 4802404"/>
              <a:gd name="connsiteY5" fmla="*/ 0 h 1908957"/>
              <a:gd name="connsiteX6" fmla="*/ 3105555 w 4802404"/>
              <a:gd name="connsiteY6" fmla="*/ 0 h 1908957"/>
              <a:gd name="connsiteX7" fmla="*/ 3495083 w 4802404"/>
              <a:gd name="connsiteY7" fmla="*/ 0 h 1908957"/>
              <a:gd name="connsiteX8" fmla="*/ 3980659 w 4802404"/>
              <a:gd name="connsiteY8" fmla="*/ 0 h 1908957"/>
              <a:gd name="connsiteX9" fmla="*/ 4802404 w 4802404"/>
              <a:gd name="connsiteY9" fmla="*/ 0 h 1908957"/>
              <a:gd name="connsiteX10" fmla="*/ 4802404 w 4802404"/>
              <a:gd name="connsiteY10" fmla="*/ 458150 h 1908957"/>
              <a:gd name="connsiteX11" fmla="*/ 4802404 w 4802404"/>
              <a:gd name="connsiteY11" fmla="*/ 897210 h 1908957"/>
              <a:gd name="connsiteX12" fmla="*/ 4802404 w 4802404"/>
              <a:gd name="connsiteY12" fmla="*/ 1412628 h 1908957"/>
              <a:gd name="connsiteX13" fmla="*/ 4802404 w 4802404"/>
              <a:gd name="connsiteY13" fmla="*/ 1908957 h 1908957"/>
              <a:gd name="connsiteX14" fmla="*/ 4172755 w 4802404"/>
              <a:gd name="connsiteY14" fmla="*/ 1908957 h 1908957"/>
              <a:gd name="connsiteX15" fmla="*/ 3687179 w 4802404"/>
              <a:gd name="connsiteY15" fmla="*/ 1908957 h 1908957"/>
              <a:gd name="connsiteX16" fmla="*/ 3105555 w 4802404"/>
              <a:gd name="connsiteY16" fmla="*/ 1908957 h 1908957"/>
              <a:gd name="connsiteX17" fmla="*/ 2716026 w 4802404"/>
              <a:gd name="connsiteY17" fmla="*/ 1908957 h 1908957"/>
              <a:gd name="connsiteX18" fmla="*/ 2182426 w 4802404"/>
              <a:gd name="connsiteY18" fmla="*/ 1908957 h 1908957"/>
              <a:gd name="connsiteX19" fmla="*/ 1600801 w 4802404"/>
              <a:gd name="connsiteY19" fmla="*/ 1908957 h 1908957"/>
              <a:gd name="connsiteX20" fmla="*/ 1211273 w 4802404"/>
              <a:gd name="connsiteY20" fmla="*/ 1908957 h 1908957"/>
              <a:gd name="connsiteX21" fmla="*/ 725697 w 4802404"/>
              <a:gd name="connsiteY21" fmla="*/ 1908957 h 1908957"/>
              <a:gd name="connsiteX22" fmla="*/ 0 w 4802404"/>
              <a:gd name="connsiteY22" fmla="*/ 1908957 h 1908957"/>
              <a:gd name="connsiteX23" fmla="*/ 0 w 4802404"/>
              <a:gd name="connsiteY23" fmla="*/ 1450807 h 1908957"/>
              <a:gd name="connsiteX24" fmla="*/ 0 w 4802404"/>
              <a:gd name="connsiteY24" fmla="*/ 954479 h 1908957"/>
              <a:gd name="connsiteX25" fmla="*/ 0 w 4802404"/>
              <a:gd name="connsiteY25" fmla="*/ 439060 h 1908957"/>
              <a:gd name="connsiteX26" fmla="*/ 0 w 4802404"/>
              <a:gd name="connsiteY26" fmla="*/ 0 h 190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02404" h="1908957" fill="none" extrusionOk="0">
                <a:moveTo>
                  <a:pt x="0" y="0"/>
                </a:moveTo>
                <a:cubicBezTo>
                  <a:pt x="227811" y="-33518"/>
                  <a:pt x="401174" y="19945"/>
                  <a:pt x="629649" y="0"/>
                </a:cubicBezTo>
                <a:cubicBezTo>
                  <a:pt x="858124" y="-19945"/>
                  <a:pt x="960130" y="993"/>
                  <a:pt x="1067201" y="0"/>
                </a:cubicBezTo>
                <a:cubicBezTo>
                  <a:pt x="1174272" y="-993"/>
                  <a:pt x="1375238" y="18584"/>
                  <a:pt x="1504753" y="0"/>
                </a:cubicBezTo>
                <a:cubicBezTo>
                  <a:pt x="1634268" y="-18584"/>
                  <a:pt x="1917366" y="37150"/>
                  <a:pt x="2038354" y="0"/>
                </a:cubicBezTo>
                <a:cubicBezTo>
                  <a:pt x="2159342" y="-37150"/>
                  <a:pt x="2347346" y="50056"/>
                  <a:pt x="2475906" y="0"/>
                </a:cubicBezTo>
                <a:cubicBezTo>
                  <a:pt x="2604466" y="-50056"/>
                  <a:pt x="2799787" y="11396"/>
                  <a:pt x="3105555" y="0"/>
                </a:cubicBezTo>
                <a:cubicBezTo>
                  <a:pt x="3411323" y="-11396"/>
                  <a:pt x="3361318" y="35708"/>
                  <a:pt x="3495083" y="0"/>
                </a:cubicBezTo>
                <a:cubicBezTo>
                  <a:pt x="3628848" y="-35708"/>
                  <a:pt x="3879499" y="42520"/>
                  <a:pt x="3980659" y="0"/>
                </a:cubicBezTo>
                <a:cubicBezTo>
                  <a:pt x="4081819" y="-42520"/>
                  <a:pt x="4560850" y="29419"/>
                  <a:pt x="4802404" y="0"/>
                </a:cubicBezTo>
                <a:cubicBezTo>
                  <a:pt x="4825411" y="222699"/>
                  <a:pt x="4780006" y="249004"/>
                  <a:pt x="4802404" y="458150"/>
                </a:cubicBezTo>
                <a:cubicBezTo>
                  <a:pt x="4824802" y="667296"/>
                  <a:pt x="4778946" y="774209"/>
                  <a:pt x="4802404" y="897210"/>
                </a:cubicBezTo>
                <a:cubicBezTo>
                  <a:pt x="4825862" y="1020211"/>
                  <a:pt x="4801545" y="1301916"/>
                  <a:pt x="4802404" y="1412628"/>
                </a:cubicBezTo>
                <a:cubicBezTo>
                  <a:pt x="4803263" y="1523340"/>
                  <a:pt x="4778274" y="1666545"/>
                  <a:pt x="4802404" y="1908957"/>
                </a:cubicBezTo>
                <a:cubicBezTo>
                  <a:pt x="4617501" y="1969940"/>
                  <a:pt x="4349952" y="1855137"/>
                  <a:pt x="4172755" y="1908957"/>
                </a:cubicBezTo>
                <a:cubicBezTo>
                  <a:pt x="3995558" y="1962777"/>
                  <a:pt x="3885390" y="1873990"/>
                  <a:pt x="3687179" y="1908957"/>
                </a:cubicBezTo>
                <a:cubicBezTo>
                  <a:pt x="3488968" y="1943924"/>
                  <a:pt x="3370256" y="1868126"/>
                  <a:pt x="3105555" y="1908957"/>
                </a:cubicBezTo>
                <a:cubicBezTo>
                  <a:pt x="2840854" y="1949788"/>
                  <a:pt x="2857874" y="1886265"/>
                  <a:pt x="2716026" y="1908957"/>
                </a:cubicBezTo>
                <a:cubicBezTo>
                  <a:pt x="2574178" y="1931649"/>
                  <a:pt x="2436597" y="1869759"/>
                  <a:pt x="2182426" y="1908957"/>
                </a:cubicBezTo>
                <a:cubicBezTo>
                  <a:pt x="1928255" y="1948155"/>
                  <a:pt x="1802930" y="1881268"/>
                  <a:pt x="1600801" y="1908957"/>
                </a:cubicBezTo>
                <a:cubicBezTo>
                  <a:pt x="1398672" y="1936646"/>
                  <a:pt x="1328172" y="1898315"/>
                  <a:pt x="1211273" y="1908957"/>
                </a:cubicBezTo>
                <a:cubicBezTo>
                  <a:pt x="1094374" y="1919599"/>
                  <a:pt x="903891" y="1891512"/>
                  <a:pt x="725697" y="1908957"/>
                </a:cubicBezTo>
                <a:cubicBezTo>
                  <a:pt x="547503" y="1926402"/>
                  <a:pt x="306996" y="1907665"/>
                  <a:pt x="0" y="1908957"/>
                </a:cubicBezTo>
                <a:cubicBezTo>
                  <a:pt x="-14422" y="1720531"/>
                  <a:pt x="8676" y="1616300"/>
                  <a:pt x="0" y="1450807"/>
                </a:cubicBezTo>
                <a:cubicBezTo>
                  <a:pt x="-8676" y="1285314"/>
                  <a:pt x="54584" y="1097980"/>
                  <a:pt x="0" y="954479"/>
                </a:cubicBezTo>
                <a:cubicBezTo>
                  <a:pt x="-54584" y="810978"/>
                  <a:pt x="16404" y="575230"/>
                  <a:pt x="0" y="439060"/>
                </a:cubicBezTo>
                <a:cubicBezTo>
                  <a:pt x="-16404" y="302890"/>
                  <a:pt x="51463" y="112534"/>
                  <a:pt x="0" y="0"/>
                </a:cubicBezTo>
                <a:close/>
              </a:path>
              <a:path w="4802404" h="1908957" stroke="0" extrusionOk="0">
                <a:moveTo>
                  <a:pt x="0" y="0"/>
                </a:moveTo>
                <a:cubicBezTo>
                  <a:pt x="229407" y="-74913"/>
                  <a:pt x="319932" y="16655"/>
                  <a:pt x="629649" y="0"/>
                </a:cubicBezTo>
                <a:cubicBezTo>
                  <a:pt x="939366" y="-16655"/>
                  <a:pt x="1018600" y="23812"/>
                  <a:pt x="1163249" y="0"/>
                </a:cubicBezTo>
                <a:cubicBezTo>
                  <a:pt x="1307898" y="-23812"/>
                  <a:pt x="1469494" y="41228"/>
                  <a:pt x="1552777" y="0"/>
                </a:cubicBezTo>
                <a:cubicBezTo>
                  <a:pt x="1636060" y="-41228"/>
                  <a:pt x="2004447" y="14879"/>
                  <a:pt x="2182426" y="0"/>
                </a:cubicBezTo>
                <a:cubicBezTo>
                  <a:pt x="2360405" y="-14879"/>
                  <a:pt x="2471314" y="45297"/>
                  <a:pt x="2668002" y="0"/>
                </a:cubicBezTo>
                <a:cubicBezTo>
                  <a:pt x="2864690" y="-45297"/>
                  <a:pt x="2952464" y="22244"/>
                  <a:pt x="3153579" y="0"/>
                </a:cubicBezTo>
                <a:cubicBezTo>
                  <a:pt x="3354694" y="-22244"/>
                  <a:pt x="3513804" y="110"/>
                  <a:pt x="3639155" y="0"/>
                </a:cubicBezTo>
                <a:cubicBezTo>
                  <a:pt x="3764506" y="-110"/>
                  <a:pt x="3869851" y="17744"/>
                  <a:pt x="4028683" y="0"/>
                </a:cubicBezTo>
                <a:cubicBezTo>
                  <a:pt x="4187515" y="-17744"/>
                  <a:pt x="4470545" y="925"/>
                  <a:pt x="4802404" y="0"/>
                </a:cubicBezTo>
                <a:cubicBezTo>
                  <a:pt x="4803471" y="139647"/>
                  <a:pt x="4764820" y="294943"/>
                  <a:pt x="4802404" y="419971"/>
                </a:cubicBezTo>
                <a:cubicBezTo>
                  <a:pt x="4839988" y="544999"/>
                  <a:pt x="4759475" y="735281"/>
                  <a:pt x="4802404" y="878120"/>
                </a:cubicBezTo>
                <a:cubicBezTo>
                  <a:pt x="4845333" y="1020959"/>
                  <a:pt x="4756864" y="1112302"/>
                  <a:pt x="4802404" y="1317180"/>
                </a:cubicBezTo>
                <a:cubicBezTo>
                  <a:pt x="4847944" y="1522058"/>
                  <a:pt x="4783835" y="1671447"/>
                  <a:pt x="4802404" y="1908957"/>
                </a:cubicBezTo>
                <a:cubicBezTo>
                  <a:pt x="4539824" y="1933398"/>
                  <a:pt x="4336683" y="1907555"/>
                  <a:pt x="4172755" y="1908957"/>
                </a:cubicBezTo>
                <a:cubicBezTo>
                  <a:pt x="4008827" y="1910359"/>
                  <a:pt x="3747533" y="1854527"/>
                  <a:pt x="3591131" y="1908957"/>
                </a:cubicBezTo>
                <a:cubicBezTo>
                  <a:pt x="3434729" y="1963387"/>
                  <a:pt x="3279633" y="1873294"/>
                  <a:pt x="3153579" y="1908957"/>
                </a:cubicBezTo>
                <a:cubicBezTo>
                  <a:pt x="3027525" y="1944620"/>
                  <a:pt x="2860541" y="1889119"/>
                  <a:pt x="2764050" y="1908957"/>
                </a:cubicBezTo>
                <a:cubicBezTo>
                  <a:pt x="2667559" y="1928795"/>
                  <a:pt x="2407740" y="1865265"/>
                  <a:pt x="2134402" y="1908957"/>
                </a:cubicBezTo>
                <a:cubicBezTo>
                  <a:pt x="1861064" y="1952649"/>
                  <a:pt x="1889617" y="1875489"/>
                  <a:pt x="1744873" y="1908957"/>
                </a:cubicBezTo>
                <a:cubicBezTo>
                  <a:pt x="1600129" y="1942425"/>
                  <a:pt x="1454804" y="1887039"/>
                  <a:pt x="1355345" y="1908957"/>
                </a:cubicBezTo>
                <a:cubicBezTo>
                  <a:pt x="1255886" y="1930875"/>
                  <a:pt x="1024202" y="1858914"/>
                  <a:pt x="725697" y="1908957"/>
                </a:cubicBezTo>
                <a:cubicBezTo>
                  <a:pt x="427192" y="1959000"/>
                  <a:pt x="157566" y="1870760"/>
                  <a:pt x="0" y="1908957"/>
                </a:cubicBezTo>
                <a:cubicBezTo>
                  <a:pt x="-53128" y="1779853"/>
                  <a:pt x="3056" y="1612006"/>
                  <a:pt x="0" y="1431718"/>
                </a:cubicBezTo>
                <a:cubicBezTo>
                  <a:pt x="-3056" y="1251430"/>
                  <a:pt x="34467" y="1116369"/>
                  <a:pt x="0" y="973568"/>
                </a:cubicBezTo>
                <a:cubicBezTo>
                  <a:pt x="-34467" y="830767"/>
                  <a:pt x="5669" y="671064"/>
                  <a:pt x="0" y="477239"/>
                </a:cubicBezTo>
                <a:cubicBezTo>
                  <a:pt x="-5669" y="283414"/>
                  <a:pt x="9710" y="20759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036837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26C032D-203C-4F89-B7EA-A19B31A65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56" y="3726350"/>
            <a:ext cx="4258341" cy="1794169"/>
          </a:xfrm>
          <a:custGeom>
            <a:avLst/>
            <a:gdLst>
              <a:gd name="connsiteX0" fmla="*/ 0 w 4258341"/>
              <a:gd name="connsiteY0" fmla="*/ 0 h 1794169"/>
              <a:gd name="connsiteX1" fmla="*/ 447126 w 4258341"/>
              <a:gd name="connsiteY1" fmla="*/ 0 h 1794169"/>
              <a:gd name="connsiteX2" fmla="*/ 936835 w 4258341"/>
              <a:gd name="connsiteY2" fmla="*/ 0 h 1794169"/>
              <a:gd name="connsiteX3" fmla="*/ 1383961 w 4258341"/>
              <a:gd name="connsiteY3" fmla="*/ 0 h 1794169"/>
              <a:gd name="connsiteX4" fmla="*/ 1788503 w 4258341"/>
              <a:gd name="connsiteY4" fmla="*/ 0 h 1794169"/>
              <a:gd name="connsiteX5" fmla="*/ 2363379 w 4258341"/>
              <a:gd name="connsiteY5" fmla="*/ 0 h 1794169"/>
              <a:gd name="connsiteX6" fmla="*/ 2767922 w 4258341"/>
              <a:gd name="connsiteY6" fmla="*/ 0 h 1794169"/>
              <a:gd name="connsiteX7" fmla="*/ 3215047 w 4258341"/>
              <a:gd name="connsiteY7" fmla="*/ 0 h 1794169"/>
              <a:gd name="connsiteX8" fmla="*/ 3704757 w 4258341"/>
              <a:gd name="connsiteY8" fmla="*/ 0 h 1794169"/>
              <a:gd name="connsiteX9" fmla="*/ 4258341 w 4258341"/>
              <a:gd name="connsiteY9" fmla="*/ 0 h 1794169"/>
              <a:gd name="connsiteX10" fmla="*/ 4258341 w 4258341"/>
              <a:gd name="connsiteY10" fmla="*/ 633940 h 1794169"/>
              <a:gd name="connsiteX11" fmla="*/ 4258341 w 4258341"/>
              <a:gd name="connsiteY11" fmla="*/ 1178171 h 1794169"/>
              <a:gd name="connsiteX12" fmla="*/ 4258341 w 4258341"/>
              <a:gd name="connsiteY12" fmla="*/ 1794169 h 1794169"/>
              <a:gd name="connsiteX13" fmla="*/ 3726048 w 4258341"/>
              <a:gd name="connsiteY13" fmla="*/ 1794169 h 1794169"/>
              <a:gd name="connsiteX14" fmla="*/ 3278923 w 4258341"/>
              <a:gd name="connsiteY14" fmla="*/ 1794169 h 1794169"/>
              <a:gd name="connsiteX15" fmla="*/ 2831797 w 4258341"/>
              <a:gd name="connsiteY15" fmla="*/ 1794169 h 1794169"/>
              <a:gd name="connsiteX16" fmla="*/ 2299504 w 4258341"/>
              <a:gd name="connsiteY16" fmla="*/ 1794169 h 1794169"/>
              <a:gd name="connsiteX17" fmla="*/ 1724628 w 4258341"/>
              <a:gd name="connsiteY17" fmla="*/ 1794169 h 1794169"/>
              <a:gd name="connsiteX18" fmla="*/ 1149752 w 4258341"/>
              <a:gd name="connsiteY18" fmla="*/ 1794169 h 1794169"/>
              <a:gd name="connsiteX19" fmla="*/ 745210 w 4258341"/>
              <a:gd name="connsiteY19" fmla="*/ 1794169 h 1794169"/>
              <a:gd name="connsiteX20" fmla="*/ 0 w 4258341"/>
              <a:gd name="connsiteY20" fmla="*/ 1794169 h 1794169"/>
              <a:gd name="connsiteX21" fmla="*/ 0 w 4258341"/>
              <a:gd name="connsiteY21" fmla="*/ 1231996 h 1794169"/>
              <a:gd name="connsiteX22" fmla="*/ 0 w 4258341"/>
              <a:gd name="connsiteY22" fmla="*/ 598056 h 1794169"/>
              <a:gd name="connsiteX23" fmla="*/ 0 w 4258341"/>
              <a:gd name="connsiteY23" fmla="*/ 0 h 179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58341" h="1794169" fill="none" extrusionOk="0">
                <a:moveTo>
                  <a:pt x="0" y="0"/>
                </a:moveTo>
                <a:cubicBezTo>
                  <a:pt x="138224" y="-39160"/>
                  <a:pt x="235386" y="38556"/>
                  <a:pt x="447126" y="0"/>
                </a:cubicBezTo>
                <a:cubicBezTo>
                  <a:pt x="658866" y="-38556"/>
                  <a:pt x="700060" y="24123"/>
                  <a:pt x="936835" y="0"/>
                </a:cubicBezTo>
                <a:cubicBezTo>
                  <a:pt x="1173610" y="-24123"/>
                  <a:pt x="1275895" y="44826"/>
                  <a:pt x="1383961" y="0"/>
                </a:cubicBezTo>
                <a:cubicBezTo>
                  <a:pt x="1492027" y="-44826"/>
                  <a:pt x="1601207" y="35025"/>
                  <a:pt x="1788503" y="0"/>
                </a:cubicBezTo>
                <a:cubicBezTo>
                  <a:pt x="1975799" y="-35025"/>
                  <a:pt x="2206372" y="35335"/>
                  <a:pt x="2363379" y="0"/>
                </a:cubicBezTo>
                <a:cubicBezTo>
                  <a:pt x="2520386" y="-35335"/>
                  <a:pt x="2649235" y="19092"/>
                  <a:pt x="2767922" y="0"/>
                </a:cubicBezTo>
                <a:cubicBezTo>
                  <a:pt x="2886609" y="-19092"/>
                  <a:pt x="3116994" y="36730"/>
                  <a:pt x="3215047" y="0"/>
                </a:cubicBezTo>
                <a:cubicBezTo>
                  <a:pt x="3313100" y="-36730"/>
                  <a:pt x="3552440" y="48880"/>
                  <a:pt x="3704757" y="0"/>
                </a:cubicBezTo>
                <a:cubicBezTo>
                  <a:pt x="3857074" y="-48880"/>
                  <a:pt x="4072472" y="2662"/>
                  <a:pt x="4258341" y="0"/>
                </a:cubicBezTo>
                <a:cubicBezTo>
                  <a:pt x="4314511" y="133122"/>
                  <a:pt x="4194049" y="496384"/>
                  <a:pt x="4258341" y="633940"/>
                </a:cubicBezTo>
                <a:cubicBezTo>
                  <a:pt x="4322633" y="771496"/>
                  <a:pt x="4228042" y="953112"/>
                  <a:pt x="4258341" y="1178171"/>
                </a:cubicBezTo>
                <a:cubicBezTo>
                  <a:pt x="4288640" y="1403230"/>
                  <a:pt x="4203704" y="1645155"/>
                  <a:pt x="4258341" y="1794169"/>
                </a:cubicBezTo>
                <a:cubicBezTo>
                  <a:pt x="4020325" y="1813912"/>
                  <a:pt x="3863081" y="1748908"/>
                  <a:pt x="3726048" y="1794169"/>
                </a:cubicBezTo>
                <a:cubicBezTo>
                  <a:pt x="3589015" y="1839430"/>
                  <a:pt x="3368883" y="1771367"/>
                  <a:pt x="3278923" y="1794169"/>
                </a:cubicBezTo>
                <a:cubicBezTo>
                  <a:pt x="3188964" y="1816971"/>
                  <a:pt x="2972382" y="1772462"/>
                  <a:pt x="2831797" y="1794169"/>
                </a:cubicBezTo>
                <a:cubicBezTo>
                  <a:pt x="2691212" y="1815876"/>
                  <a:pt x="2415625" y="1779430"/>
                  <a:pt x="2299504" y="1794169"/>
                </a:cubicBezTo>
                <a:cubicBezTo>
                  <a:pt x="2183383" y="1808908"/>
                  <a:pt x="1980118" y="1781788"/>
                  <a:pt x="1724628" y="1794169"/>
                </a:cubicBezTo>
                <a:cubicBezTo>
                  <a:pt x="1469138" y="1806550"/>
                  <a:pt x="1317698" y="1766658"/>
                  <a:pt x="1149752" y="1794169"/>
                </a:cubicBezTo>
                <a:cubicBezTo>
                  <a:pt x="981806" y="1821680"/>
                  <a:pt x="917356" y="1766473"/>
                  <a:pt x="745210" y="1794169"/>
                </a:cubicBezTo>
                <a:cubicBezTo>
                  <a:pt x="573064" y="1821865"/>
                  <a:pt x="172036" y="1733671"/>
                  <a:pt x="0" y="1794169"/>
                </a:cubicBezTo>
                <a:cubicBezTo>
                  <a:pt x="-50273" y="1546054"/>
                  <a:pt x="65822" y="1460561"/>
                  <a:pt x="0" y="1231996"/>
                </a:cubicBezTo>
                <a:cubicBezTo>
                  <a:pt x="-65822" y="1003431"/>
                  <a:pt x="69653" y="913712"/>
                  <a:pt x="0" y="598056"/>
                </a:cubicBezTo>
                <a:cubicBezTo>
                  <a:pt x="-69653" y="282400"/>
                  <a:pt x="65469" y="268675"/>
                  <a:pt x="0" y="0"/>
                </a:cubicBezTo>
                <a:close/>
              </a:path>
              <a:path w="4258341" h="1794169" stroke="0" extrusionOk="0">
                <a:moveTo>
                  <a:pt x="0" y="0"/>
                </a:moveTo>
                <a:cubicBezTo>
                  <a:pt x="202071" y="-57374"/>
                  <a:pt x="332191" y="10842"/>
                  <a:pt x="532293" y="0"/>
                </a:cubicBezTo>
                <a:cubicBezTo>
                  <a:pt x="732395" y="-10842"/>
                  <a:pt x="916704" y="47852"/>
                  <a:pt x="1022002" y="0"/>
                </a:cubicBezTo>
                <a:cubicBezTo>
                  <a:pt x="1127300" y="-47852"/>
                  <a:pt x="1470943" y="33698"/>
                  <a:pt x="1596878" y="0"/>
                </a:cubicBezTo>
                <a:cubicBezTo>
                  <a:pt x="1722813" y="-33698"/>
                  <a:pt x="2002590" y="69518"/>
                  <a:pt x="2214337" y="0"/>
                </a:cubicBezTo>
                <a:cubicBezTo>
                  <a:pt x="2426084" y="-69518"/>
                  <a:pt x="2442070" y="24045"/>
                  <a:pt x="2661463" y="0"/>
                </a:cubicBezTo>
                <a:cubicBezTo>
                  <a:pt x="2880856" y="-24045"/>
                  <a:pt x="3153079" y="56080"/>
                  <a:pt x="3278923" y="0"/>
                </a:cubicBezTo>
                <a:cubicBezTo>
                  <a:pt x="3404767" y="-56080"/>
                  <a:pt x="3581822" y="46425"/>
                  <a:pt x="3683465" y="0"/>
                </a:cubicBezTo>
                <a:cubicBezTo>
                  <a:pt x="3785108" y="-46425"/>
                  <a:pt x="4127478" y="68605"/>
                  <a:pt x="4258341" y="0"/>
                </a:cubicBezTo>
                <a:cubicBezTo>
                  <a:pt x="4264861" y="213643"/>
                  <a:pt x="4233296" y="373639"/>
                  <a:pt x="4258341" y="562173"/>
                </a:cubicBezTo>
                <a:cubicBezTo>
                  <a:pt x="4283386" y="750707"/>
                  <a:pt x="4207170" y="1056448"/>
                  <a:pt x="4258341" y="1196113"/>
                </a:cubicBezTo>
                <a:cubicBezTo>
                  <a:pt x="4309512" y="1335778"/>
                  <a:pt x="4240274" y="1523910"/>
                  <a:pt x="4258341" y="1794169"/>
                </a:cubicBezTo>
                <a:cubicBezTo>
                  <a:pt x="4159163" y="1802302"/>
                  <a:pt x="3979580" y="1759736"/>
                  <a:pt x="3768632" y="1794169"/>
                </a:cubicBezTo>
                <a:cubicBezTo>
                  <a:pt x="3557684" y="1828602"/>
                  <a:pt x="3559773" y="1764298"/>
                  <a:pt x="3364089" y="1794169"/>
                </a:cubicBezTo>
                <a:cubicBezTo>
                  <a:pt x="3168405" y="1824040"/>
                  <a:pt x="3110662" y="1753183"/>
                  <a:pt x="2959547" y="1794169"/>
                </a:cubicBezTo>
                <a:cubicBezTo>
                  <a:pt x="2808432" y="1835155"/>
                  <a:pt x="2607104" y="1786254"/>
                  <a:pt x="2469838" y="1794169"/>
                </a:cubicBezTo>
                <a:cubicBezTo>
                  <a:pt x="2332572" y="1802084"/>
                  <a:pt x="2101795" y="1782477"/>
                  <a:pt x="1852378" y="1794169"/>
                </a:cubicBezTo>
                <a:cubicBezTo>
                  <a:pt x="1602961" y="1805861"/>
                  <a:pt x="1417052" y="1781679"/>
                  <a:pt x="1234919" y="1794169"/>
                </a:cubicBezTo>
                <a:cubicBezTo>
                  <a:pt x="1052786" y="1806659"/>
                  <a:pt x="940197" y="1793544"/>
                  <a:pt x="787793" y="1794169"/>
                </a:cubicBezTo>
                <a:cubicBezTo>
                  <a:pt x="635389" y="1794794"/>
                  <a:pt x="254311" y="1732330"/>
                  <a:pt x="0" y="1794169"/>
                </a:cubicBezTo>
                <a:cubicBezTo>
                  <a:pt x="-37417" y="1669983"/>
                  <a:pt x="5011" y="1336906"/>
                  <a:pt x="0" y="1196113"/>
                </a:cubicBezTo>
                <a:cubicBezTo>
                  <a:pt x="-5011" y="1055320"/>
                  <a:pt x="42205" y="778039"/>
                  <a:pt x="0" y="615998"/>
                </a:cubicBezTo>
                <a:cubicBezTo>
                  <a:pt x="-42205" y="453958"/>
                  <a:pt x="61303" y="29231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54813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15786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BB4F7-C862-41D9-89A9-7311EC41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7BAD6-CC76-4F50-989A-B6862FE0D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Karen May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hlinkClick r:id="rId3"/>
              </a:rPr>
              <a:t>kgmay@nmsu.edu</a:t>
            </a: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Sherrell Wheeler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hlinkClick r:id="rId4"/>
              </a:rPr>
              <a:t>swheeler@nmsu</a:t>
            </a:r>
            <a:r>
              <a:rPr lang="en-US" sz="3200">
                <a:solidFill>
                  <a:schemeClr val="tx1">
                    <a:alpha val="80000"/>
                  </a:schemeClr>
                </a:solidFill>
                <a:hlinkClick r:id="rId4"/>
              </a:rPr>
              <a:t>.edu</a:t>
            </a:r>
            <a:r>
              <a:rPr lang="en-US" sz="3200">
                <a:solidFill>
                  <a:schemeClr val="tx1">
                    <a:alpha val="80000"/>
                  </a:schemeClr>
                </a:solidFill>
              </a:rPr>
              <a:t> </a:t>
            </a: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2C7C3-3AB7-4217-9D0F-A41287DA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Session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4849-7E52-4DBE-A569-A2C3B222A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24" y="1893888"/>
            <a:ext cx="10515600" cy="4351338"/>
          </a:xfrm>
        </p:spPr>
        <p:txBody>
          <a:bodyPr/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Discuss and share design ideas that include instructor presence in an online course.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en-US" dirty="0">
                <a:solidFill>
                  <a:srgbClr val="2D3B45"/>
                </a:solidFill>
                <a:latin typeface="Lato Extended"/>
              </a:rPr>
              <a:t>Discuss and share delivery ideas that include instructor presence in an online course.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en-US" dirty="0">
                <a:solidFill>
                  <a:srgbClr val="2D3B45"/>
                </a:solidFill>
                <a:latin typeface="Lato Extended"/>
              </a:rPr>
              <a:t>Describe and share creative ideas for assignments that make better connections with the learner.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4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35D7-3870-484F-B9CD-E847ACD5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Welcome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83F3E-E66C-43FC-B1F8-66CA2E07D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Welcome </a:t>
            </a:r>
          </a:p>
          <a:p>
            <a:pPr lvl="1"/>
            <a:r>
              <a:rPr lang="en-US" sz="3200" dirty="0"/>
              <a:t>Letter</a:t>
            </a:r>
          </a:p>
          <a:p>
            <a:pPr lvl="1"/>
            <a:r>
              <a:rPr lang="en-US" sz="3200" dirty="0"/>
              <a:t>Announcement Video</a:t>
            </a:r>
          </a:p>
          <a:p>
            <a:r>
              <a:rPr lang="en-US" sz="3600" dirty="0"/>
              <a:t>Introductions</a:t>
            </a:r>
          </a:p>
          <a:p>
            <a:pPr lvl="1"/>
            <a:r>
              <a:rPr lang="en-US" sz="3200" dirty="0"/>
              <a:t>Instructor</a:t>
            </a:r>
          </a:p>
          <a:p>
            <a:pPr lvl="2"/>
            <a:r>
              <a:rPr lang="en-US" sz="2800" dirty="0"/>
              <a:t>credentialed</a:t>
            </a:r>
          </a:p>
          <a:p>
            <a:pPr lvl="2"/>
            <a:r>
              <a:rPr lang="en-US" sz="2800" dirty="0"/>
              <a:t>approachable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2CDB7-76BA-4CB3-8B97-DB0ABB9DC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08" y="1880216"/>
            <a:ext cx="5215292" cy="39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7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A37C-20C9-4F42-A157-132F291B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A2409-A4A7-430F-A55B-D80A185A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 Through the Course</a:t>
            </a:r>
          </a:p>
          <a:p>
            <a:r>
              <a:rPr lang="en-US" dirty="0"/>
              <a:t>Success Tips</a:t>
            </a:r>
          </a:p>
          <a:p>
            <a:pPr lvl="1"/>
            <a:r>
              <a:rPr lang="en-US" dirty="0"/>
              <a:t>Key areas to check daily, weekly</a:t>
            </a:r>
          </a:p>
          <a:p>
            <a:pPr lvl="1"/>
            <a:r>
              <a:rPr lang="en-US" dirty="0"/>
              <a:t>Best methods to navigation</a:t>
            </a:r>
          </a:p>
        </p:txBody>
      </p:sp>
      <p:pic>
        <p:nvPicPr>
          <p:cNvPr id="5" name="Picture 4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89EF71C2-48FE-4699-891B-0C58C68FA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05516" y="1310113"/>
            <a:ext cx="5403368" cy="3999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D9A8E-6269-472D-877C-7C58CEF13F61}"/>
              </a:ext>
            </a:extLst>
          </p:cNvPr>
          <p:cNvSpPr txBox="1"/>
          <p:nvPr/>
        </p:nvSpPr>
        <p:spPr>
          <a:xfrm>
            <a:off x="7406186" y="5079040"/>
            <a:ext cx="3177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de.wikipedia.org/wiki/Datei:LMS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4473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67C7D-B39C-4E8B-B12E-78901B8F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4713B-B420-4F93-B004-F20E9A09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4833" cy="4513760"/>
          </a:xfrm>
        </p:spPr>
        <p:txBody>
          <a:bodyPr>
            <a:normAutofit/>
          </a:bodyPr>
          <a:lstStyle/>
          <a:p>
            <a:r>
              <a:rPr lang="en-US" sz="3200" dirty="0"/>
              <a:t>Discuss and Highlight Important Policies on the Syllabus</a:t>
            </a:r>
          </a:p>
          <a:p>
            <a:pPr lvl="1"/>
            <a:r>
              <a:rPr lang="en-US" sz="2800" dirty="0"/>
              <a:t>Contact Information</a:t>
            </a:r>
          </a:p>
          <a:p>
            <a:pPr lvl="1"/>
            <a:r>
              <a:rPr lang="en-US" sz="2800" dirty="0"/>
              <a:t>Course Objectives</a:t>
            </a:r>
          </a:p>
          <a:p>
            <a:pPr lvl="1"/>
            <a:r>
              <a:rPr lang="en-US" sz="2800" dirty="0"/>
              <a:t>University Policies</a:t>
            </a:r>
          </a:p>
          <a:p>
            <a:pPr lvl="1"/>
            <a:r>
              <a:rPr lang="en-US" sz="2800" dirty="0"/>
              <a:t>Course Policies</a:t>
            </a:r>
          </a:p>
          <a:p>
            <a:pPr lvl="2"/>
            <a:r>
              <a:rPr lang="en-US" sz="2400" dirty="0"/>
              <a:t>Late policy</a:t>
            </a:r>
          </a:p>
          <a:p>
            <a:pPr lvl="2"/>
            <a:r>
              <a:rPr lang="en-US" sz="2400" dirty="0"/>
              <a:t>Plagiarism</a:t>
            </a:r>
          </a:p>
          <a:p>
            <a:pPr lvl="1"/>
            <a:r>
              <a:rPr lang="en-US" sz="2800" dirty="0"/>
              <a:t>Schedule</a:t>
            </a:r>
          </a:p>
        </p:txBody>
      </p:sp>
      <p:pic>
        <p:nvPicPr>
          <p:cNvPr id="5" name="Picture 4" descr="A white mug on a table&#10;&#10;Description automatically generated with medium confidence">
            <a:extLst>
              <a:ext uri="{FF2B5EF4-FFF2-40B4-BE49-F238E27FC236}">
                <a16:creationId xmlns:a16="http://schemas.microsoft.com/office/drawing/2014/main" id="{949ECCCC-5C4A-489A-BC03-68B677D2C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888" t="7359" r="30357"/>
          <a:stretch/>
        </p:blipFill>
        <p:spPr>
          <a:xfrm>
            <a:off x="6688297" y="1395484"/>
            <a:ext cx="4741705" cy="4067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93170A-DBBE-49A9-84D3-9CAE9B7061D5}"/>
              </a:ext>
            </a:extLst>
          </p:cNvPr>
          <p:cNvSpPr txBox="1"/>
          <p:nvPr/>
        </p:nvSpPr>
        <p:spPr>
          <a:xfrm>
            <a:off x="6810232" y="9355540"/>
            <a:ext cx="1265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seankheraj.com/why-do-we-still-print-the-course-syllabu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002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1165-E5BF-4040-859B-60BFD482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Orientation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4E9B6-E305-4656-955D-E9CF9F213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Demonstrate first module</a:t>
            </a:r>
          </a:p>
          <a:p>
            <a:pPr lvl="1"/>
            <a:r>
              <a:rPr lang="en-US" dirty="0"/>
              <a:t>Show navigation</a:t>
            </a:r>
          </a:p>
          <a:p>
            <a:pPr lvl="1"/>
            <a:r>
              <a:rPr lang="en-US" dirty="0"/>
              <a:t>Stress where instructions located</a:t>
            </a:r>
          </a:p>
          <a:p>
            <a:pPr lvl="1"/>
            <a:r>
              <a:rPr lang="en-US" dirty="0"/>
              <a:t>Show where feedback located</a:t>
            </a:r>
          </a:p>
          <a:p>
            <a:r>
              <a:rPr lang="en-US" dirty="0"/>
              <a:t>Expectations</a:t>
            </a:r>
          </a:p>
          <a:p>
            <a:pPr lvl="1"/>
            <a:r>
              <a:rPr lang="en-US" dirty="0"/>
              <a:t>Turnaround time for email</a:t>
            </a:r>
          </a:p>
          <a:p>
            <a:pPr lvl="1"/>
            <a:r>
              <a:rPr lang="en-US" dirty="0"/>
              <a:t>When and how for feedback</a:t>
            </a:r>
          </a:p>
          <a:p>
            <a:pPr lvl="1"/>
            <a:r>
              <a:rPr lang="en-US" dirty="0"/>
              <a:t>How will you communicate?</a:t>
            </a:r>
          </a:p>
          <a:p>
            <a:r>
              <a:rPr lang="en-US" dirty="0"/>
              <a:t>Presence in the Course</a:t>
            </a:r>
          </a:p>
          <a:p>
            <a:pPr lvl="1"/>
            <a:r>
              <a:rPr lang="en-US" dirty="0"/>
              <a:t>How often do you expect them to login?</a:t>
            </a:r>
          </a:p>
          <a:p>
            <a:pPr lvl="1"/>
            <a:r>
              <a:rPr lang="en-US" dirty="0"/>
              <a:t>How much time is expected each week?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599DB-EE09-4073-A533-0A13D2E6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270">
            <a:off x="7062717" y="2631760"/>
            <a:ext cx="4736288" cy="2166990"/>
          </a:xfrm>
          <a:custGeom>
            <a:avLst/>
            <a:gdLst>
              <a:gd name="connsiteX0" fmla="*/ 0 w 4736288"/>
              <a:gd name="connsiteY0" fmla="*/ 0 h 2166990"/>
              <a:gd name="connsiteX1" fmla="*/ 639399 w 4736288"/>
              <a:gd name="connsiteY1" fmla="*/ 0 h 2166990"/>
              <a:gd name="connsiteX2" fmla="*/ 1231435 w 4736288"/>
              <a:gd name="connsiteY2" fmla="*/ 0 h 2166990"/>
              <a:gd name="connsiteX3" fmla="*/ 1870834 w 4736288"/>
              <a:gd name="connsiteY3" fmla="*/ 0 h 2166990"/>
              <a:gd name="connsiteX4" fmla="*/ 2415507 w 4736288"/>
              <a:gd name="connsiteY4" fmla="*/ 0 h 2166990"/>
              <a:gd name="connsiteX5" fmla="*/ 3007543 w 4736288"/>
              <a:gd name="connsiteY5" fmla="*/ 0 h 2166990"/>
              <a:gd name="connsiteX6" fmla="*/ 3646942 w 4736288"/>
              <a:gd name="connsiteY6" fmla="*/ 0 h 2166990"/>
              <a:gd name="connsiteX7" fmla="*/ 4736288 w 4736288"/>
              <a:gd name="connsiteY7" fmla="*/ 0 h 2166990"/>
              <a:gd name="connsiteX8" fmla="*/ 4736288 w 4736288"/>
              <a:gd name="connsiteY8" fmla="*/ 585087 h 2166990"/>
              <a:gd name="connsiteX9" fmla="*/ 4736288 w 4736288"/>
              <a:gd name="connsiteY9" fmla="*/ 1105165 h 2166990"/>
              <a:gd name="connsiteX10" fmla="*/ 4736288 w 4736288"/>
              <a:gd name="connsiteY10" fmla="*/ 1581903 h 2166990"/>
              <a:gd name="connsiteX11" fmla="*/ 4736288 w 4736288"/>
              <a:gd name="connsiteY11" fmla="*/ 2166990 h 2166990"/>
              <a:gd name="connsiteX12" fmla="*/ 4096889 w 4736288"/>
              <a:gd name="connsiteY12" fmla="*/ 2166990 h 2166990"/>
              <a:gd name="connsiteX13" fmla="*/ 3457490 w 4736288"/>
              <a:gd name="connsiteY13" fmla="*/ 2166990 h 2166990"/>
              <a:gd name="connsiteX14" fmla="*/ 2960180 w 4736288"/>
              <a:gd name="connsiteY14" fmla="*/ 2166990 h 2166990"/>
              <a:gd name="connsiteX15" fmla="*/ 2510233 w 4736288"/>
              <a:gd name="connsiteY15" fmla="*/ 2166990 h 2166990"/>
              <a:gd name="connsiteX16" fmla="*/ 1823471 w 4736288"/>
              <a:gd name="connsiteY16" fmla="*/ 2166990 h 2166990"/>
              <a:gd name="connsiteX17" fmla="*/ 1326161 w 4736288"/>
              <a:gd name="connsiteY17" fmla="*/ 2166990 h 2166990"/>
              <a:gd name="connsiteX18" fmla="*/ 781488 w 4736288"/>
              <a:gd name="connsiteY18" fmla="*/ 2166990 h 2166990"/>
              <a:gd name="connsiteX19" fmla="*/ 0 w 4736288"/>
              <a:gd name="connsiteY19" fmla="*/ 2166990 h 2166990"/>
              <a:gd name="connsiteX20" fmla="*/ 0 w 4736288"/>
              <a:gd name="connsiteY20" fmla="*/ 1690252 h 2166990"/>
              <a:gd name="connsiteX21" fmla="*/ 0 w 4736288"/>
              <a:gd name="connsiteY21" fmla="*/ 1170175 h 2166990"/>
              <a:gd name="connsiteX22" fmla="*/ 0 w 4736288"/>
              <a:gd name="connsiteY22" fmla="*/ 585087 h 2166990"/>
              <a:gd name="connsiteX23" fmla="*/ 0 w 4736288"/>
              <a:gd name="connsiteY23" fmla="*/ 0 h 216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36288" h="2166990" fill="none" extrusionOk="0">
                <a:moveTo>
                  <a:pt x="0" y="0"/>
                </a:moveTo>
                <a:cubicBezTo>
                  <a:pt x="167933" y="-59461"/>
                  <a:pt x="496351" y="57349"/>
                  <a:pt x="639399" y="0"/>
                </a:cubicBezTo>
                <a:cubicBezTo>
                  <a:pt x="782447" y="-57349"/>
                  <a:pt x="1108438" y="34430"/>
                  <a:pt x="1231435" y="0"/>
                </a:cubicBezTo>
                <a:cubicBezTo>
                  <a:pt x="1354432" y="-34430"/>
                  <a:pt x="1702139" y="76099"/>
                  <a:pt x="1870834" y="0"/>
                </a:cubicBezTo>
                <a:cubicBezTo>
                  <a:pt x="2039529" y="-76099"/>
                  <a:pt x="2190850" y="7537"/>
                  <a:pt x="2415507" y="0"/>
                </a:cubicBezTo>
                <a:cubicBezTo>
                  <a:pt x="2640164" y="-7537"/>
                  <a:pt x="2885471" y="49688"/>
                  <a:pt x="3007543" y="0"/>
                </a:cubicBezTo>
                <a:cubicBezTo>
                  <a:pt x="3129615" y="-49688"/>
                  <a:pt x="3331951" y="57255"/>
                  <a:pt x="3646942" y="0"/>
                </a:cubicBezTo>
                <a:cubicBezTo>
                  <a:pt x="3961933" y="-57255"/>
                  <a:pt x="4268823" y="51437"/>
                  <a:pt x="4736288" y="0"/>
                </a:cubicBezTo>
                <a:cubicBezTo>
                  <a:pt x="4772804" y="199783"/>
                  <a:pt x="4694039" y="360643"/>
                  <a:pt x="4736288" y="585087"/>
                </a:cubicBezTo>
                <a:cubicBezTo>
                  <a:pt x="4778537" y="809531"/>
                  <a:pt x="4707366" y="895028"/>
                  <a:pt x="4736288" y="1105165"/>
                </a:cubicBezTo>
                <a:cubicBezTo>
                  <a:pt x="4765210" y="1315302"/>
                  <a:pt x="4689316" y="1428701"/>
                  <a:pt x="4736288" y="1581903"/>
                </a:cubicBezTo>
                <a:cubicBezTo>
                  <a:pt x="4783260" y="1735105"/>
                  <a:pt x="4704522" y="1908469"/>
                  <a:pt x="4736288" y="2166990"/>
                </a:cubicBezTo>
                <a:cubicBezTo>
                  <a:pt x="4476137" y="2221337"/>
                  <a:pt x="4311315" y="2162996"/>
                  <a:pt x="4096889" y="2166990"/>
                </a:cubicBezTo>
                <a:cubicBezTo>
                  <a:pt x="3882463" y="2170984"/>
                  <a:pt x="3711016" y="2152415"/>
                  <a:pt x="3457490" y="2166990"/>
                </a:cubicBezTo>
                <a:cubicBezTo>
                  <a:pt x="3203964" y="2181565"/>
                  <a:pt x="3062126" y="2117526"/>
                  <a:pt x="2960180" y="2166990"/>
                </a:cubicBezTo>
                <a:cubicBezTo>
                  <a:pt x="2858234" y="2216454"/>
                  <a:pt x="2680283" y="2159834"/>
                  <a:pt x="2510233" y="2166990"/>
                </a:cubicBezTo>
                <a:cubicBezTo>
                  <a:pt x="2340183" y="2174146"/>
                  <a:pt x="1988388" y="2155295"/>
                  <a:pt x="1823471" y="2166990"/>
                </a:cubicBezTo>
                <a:cubicBezTo>
                  <a:pt x="1658554" y="2178685"/>
                  <a:pt x="1429209" y="2146430"/>
                  <a:pt x="1326161" y="2166990"/>
                </a:cubicBezTo>
                <a:cubicBezTo>
                  <a:pt x="1223113" y="2187550"/>
                  <a:pt x="897770" y="2151349"/>
                  <a:pt x="781488" y="2166990"/>
                </a:cubicBezTo>
                <a:cubicBezTo>
                  <a:pt x="665206" y="2182631"/>
                  <a:pt x="217759" y="2136780"/>
                  <a:pt x="0" y="2166990"/>
                </a:cubicBezTo>
                <a:cubicBezTo>
                  <a:pt x="-14746" y="1952796"/>
                  <a:pt x="54018" y="1863644"/>
                  <a:pt x="0" y="1690252"/>
                </a:cubicBezTo>
                <a:cubicBezTo>
                  <a:pt x="-54018" y="1516860"/>
                  <a:pt x="21246" y="1328233"/>
                  <a:pt x="0" y="1170175"/>
                </a:cubicBezTo>
                <a:cubicBezTo>
                  <a:pt x="-21246" y="1012117"/>
                  <a:pt x="843" y="872189"/>
                  <a:pt x="0" y="585087"/>
                </a:cubicBezTo>
                <a:cubicBezTo>
                  <a:pt x="-843" y="297985"/>
                  <a:pt x="57668" y="156990"/>
                  <a:pt x="0" y="0"/>
                </a:cubicBezTo>
                <a:close/>
              </a:path>
              <a:path w="4736288" h="2166990" stroke="0" extrusionOk="0">
                <a:moveTo>
                  <a:pt x="0" y="0"/>
                </a:moveTo>
                <a:cubicBezTo>
                  <a:pt x="223400" y="-6781"/>
                  <a:pt x="280777" y="10854"/>
                  <a:pt x="544673" y="0"/>
                </a:cubicBezTo>
                <a:cubicBezTo>
                  <a:pt x="808569" y="-10854"/>
                  <a:pt x="1014517" y="43608"/>
                  <a:pt x="1231435" y="0"/>
                </a:cubicBezTo>
                <a:cubicBezTo>
                  <a:pt x="1448353" y="-43608"/>
                  <a:pt x="1602310" y="53325"/>
                  <a:pt x="1918197" y="0"/>
                </a:cubicBezTo>
                <a:cubicBezTo>
                  <a:pt x="2234084" y="-53325"/>
                  <a:pt x="2275522" y="14830"/>
                  <a:pt x="2462870" y="0"/>
                </a:cubicBezTo>
                <a:cubicBezTo>
                  <a:pt x="2650218" y="-14830"/>
                  <a:pt x="2860449" y="8648"/>
                  <a:pt x="2960180" y="0"/>
                </a:cubicBezTo>
                <a:cubicBezTo>
                  <a:pt x="3059911" y="-8648"/>
                  <a:pt x="3284749" y="8867"/>
                  <a:pt x="3410127" y="0"/>
                </a:cubicBezTo>
                <a:cubicBezTo>
                  <a:pt x="3535505" y="-8867"/>
                  <a:pt x="3782662" y="40451"/>
                  <a:pt x="3907438" y="0"/>
                </a:cubicBezTo>
                <a:cubicBezTo>
                  <a:pt x="4032214" y="-40451"/>
                  <a:pt x="4530807" y="8746"/>
                  <a:pt x="4736288" y="0"/>
                </a:cubicBezTo>
                <a:cubicBezTo>
                  <a:pt x="4783365" y="176620"/>
                  <a:pt x="4716401" y="421318"/>
                  <a:pt x="4736288" y="585087"/>
                </a:cubicBezTo>
                <a:cubicBezTo>
                  <a:pt x="4756175" y="748856"/>
                  <a:pt x="4677802" y="987416"/>
                  <a:pt x="4736288" y="1126835"/>
                </a:cubicBezTo>
                <a:cubicBezTo>
                  <a:pt x="4794774" y="1266254"/>
                  <a:pt x="4679329" y="1563778"/>
                  <a:pt x="4736288" y="1690252"/>
                </a:cubicBezTo>
                <a:cubicBezTo>
                  <a:pt x="4793247" y="1816726"/>
                  <a:pt x="4735289" y="1974503"/>
                  <a:pt x="4736288" y="2166990"/>
                </a:cubicBezTo>
                <a:cubicBezTo>
                  <a:pt x="4473453" y="2204858"/>
                  <a:pt x="4432044" y="2106302"/>
                  <a:pt x="4191615" y="2166990"/>
                </a:cubicBezTo>
                <a:cubicBezTo>
                  <a:pt x="3951186" y="2227678"/>
                  <a:pt x="3757019" y="2155342"/>
                  <a:pt x="3552216" y="2166990"/>
                </a:cubicBezTo>
                <a:cubicBezTo>
                  <a:pt x="3347413" y="2178638"/>
                  <a:pt x="3240303" y="2151089"/>
                  <a:pt x="3054906" y="2166990"/>
                </a:cubicBezTo>
                <a:cubicBezTo>
                  <a:pt x="2869509" y="2182891"/>
                  <a:pt x="2729264" y="2153349"/>
                  <a:pt x="2604958" y="2166990"/>
                </a:cubicBezTo>
                <a:cubicBezTo>
                  <a:pt x="2480652" y="2180631"/>
                  <a:pt x="2154756" y="2105006"/>
                  <a:pt x="2012922" y="2166990"/>
                </a:cubicBezTo>
                <a:cubicBezTo>
                  <a:pt x="1871088" y="2228974"/>
                  <a:pt x="1661241" y="2157473"/>
                  <a:pt x="1468249" y="2166990"/>
                </a:cubicBezTo>
                <a:cubicBezTo>
                  <a:pt x="1275257" y="2176507"/>
                  <a:pt x="1042081" y="2113341"/>
                  <a:pt x="876213" y="2166990"/>
                </a:cubicBezTo>
                <a:cubicBezTo>
                  <a:pt x="710345" y="2220639"/>
                  <a:pt x="359830" y="2142686"/>
                  <a:pt x="0" y="2166990"/>
                </a:cubicBezTo>
                <a:cubicBezTo>
                  <a:pt x="-25171" y="2037205"/>
                  <a:pt x="23402" y="1882456"/>
                  <a:pt x="0" y="1690252"/>
                </a:cubicBezTo>
                <a:cubicBezTo>
                  <a:pt x="-23402" y="1498048"/>
                  <a:pt x="2588" y="1445960"/>
                  <a:pt x="0" y="1213514"/>
                </a:cubicBezTo>
                <a:cubicBezTo>
                  <a:pt x="-2588" y="981068"/>
                  <a:pt x="15349" y="946155"/>
                  <a:pt x="0" y="693437"/>
                </a:cubicBezTo>
                <a:cubicBezTo>
                  <a:pt x="-15349" y="440719"/>
                  <a:pt x="61976" y="296077"/>
                  <a:pt x="0" y="0"/>
                </a:cubicBezTo>
                <a:close/>
              </a:path>
            </a:pathLst>
          </a:custGeom>
          <a:ln w="571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00052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95137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6D55F7-E6BA-4FED-BA41-40DA4834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985" y="550472"/>
            <a:ext cx="5119991" cy="145405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0000"/>
                </a:solidFill>
              </a:rPr>
              <a:t>Video Storage for Streaming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D93AF86-08FA-437F-9003-D2B7E041EA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5" r="24843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1733-14E2-45BE-88E1-6E75948AD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277" y="2421682"/>
            <a:ext cx="6181439" cy="363928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Studio or Tech Relay</a:t>
            </a:r>
          </a:p>
          <a:p>
            <a:r>
              <a:rPr lang="en-US" sz="3200" dirty="0">
                <a:solidFill>
                  <a:srgbClr val="000000"/>
                </a:solidFill>
              </a:rPr>
              <a:t>Advantages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More private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Better auto captioning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Easy to edit for captioning accuracy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Can make interactive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Can use any software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Seamless insertion to LMS</a:t>
            </a:r>
          </a:p>
        </p:txBody>
      </p:sp>
    </p:spTree>
    <p:extLst>
      <p:ext uri="{BB962C8B-B14F-4D97-AF65-F5344CB8AC3E}">
        <p14:creationId xmlns:p14="http://schemas.microsoft.com/office/powerpoint/2010/main" val="391772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DFC93-D35D-4A43-BD0C-0EB0D554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10580807" cy="881749"/>
          </a:xfrm>
        </p:spPr>
        <p:txBody>
          <a:bodyPr>
            <a:normAutofit/>
          </a:bodyPr>
          <a:lstStyle/>
          <a:p>
            <a:r>
              <a:rPr lang="en-US" sz="4800" b="1" dirty="0"/>
              <a:t>Help Forum: Encouragement to Use Them!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EFBD1-420C-4111-8C01-F1DE2A9A0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547" y="1786566"/>
            <a:ext cx="6184806" cy="438222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First Week Assignment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Copy and Paste Questions to Help Forum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Remind Students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Include reminder in announcements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Include link to Help Forum in modules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Create Help Forum for specific projects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Name it something fun!</a:t>
            </a:r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7F41F7F-FFA3-4705-886C-0B4AABC92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5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B24C-09AF-43AA-8A4F-8E16605A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Weekly Check-In!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4DEC-0F97-4213-A197-744187839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42" y="1581077"/>
            <a:ext cx="6801053" cy="5021742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Start week with a video announcement</a:t>
            </a:r>
          </a:p>
          <a:p>
            <a:r>
              <a:rPr lang="en-US" sz="4000" dirty="0"/>
              <a:t>Call or e-mail non-participants</a:t>
            </a:r>
          </a:p>
          <a:p>
            <a:r>
              <a:rPr lang="en-US" sz="4000" dirty="0"/>
              <a:t>Reminder announcements</a:t>
            </a:r>
          </a:p>
          <a:p>
            <a:r>
              <a:rPr lang="en-US" sz="4000" dirty="0"/>
              <a:t>Record zeros with comments</a:t>
            </a:r>
          </a:p>
          <a:p>
            <a:pPr lvl="1"/>
            <a:r>
              <a:rPr lang="en-US" sz="3600" dirty="0"/>
              <a:t>How can I help you?</a:t>
            </a:r>
          </a:p>
          <a:p>
            <a:pPr lvl="1"/>
            <a:r>
              <a:rPr lang="en-US" sz="3600" dirty="0"/>
              <a:t>Do we need to meet on Zoom so you can get on track?</a:t>
            </a:r>
          </a:p>
          <a:p>
            <a:r>
              <a:rPr lang="en-US" sz="4000" dirty="0"/>
              <a:t>Global announcement on grading completion with good points and improvement ideas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CA1FD-F2E0-40BE-8028-D6DB593FD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8"/>
          <a:stretch/>
        </p:blipFill>
        <p:spPr>
          <a:xfrm>
            <a:off x="7676868" y="2030341"/>
            <a:ext cx="4091752" cy="23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00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3181</TotalTime>
  <Words>578</Words>
  <Application>Microsoft Office PowerPoint</Application>
  <PresentationFormat>Widescreen</PresentationFormat>
  <Paragraphs>177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Lato Extended</vt:lpstr>
      <vt:lpstr>Office Theme</vt:lpstr>
      <vt:lpstr>Instructor Presence: Making Better Connections!</vt:lpstr>
      <vt:lpstr>Session Objectives</vt:lpstr>
      <vt:lpstr>Welcome Video</vt:lpstr>
      <vt:lpstr>Navigation Video</vt:lpstr>
      <vt:lpstr>Syllabus Video</vt:lpstr>
      <vt:lpstr>Orientation Video</vt:lpstr>
      <vt:lpstr>Video Storage for Streaming</vt:lpstr>
      <vt:lpstr>Help Forum: Encouragement to Use Them!</vt:lpstr>
      <vt:lpstr>Weekly Check-In!</vt:lpstr>
      <vt:lpstr>Virtual Office Hours</vt:lpstr>
      <vt:lpstr>Prepare Students for the Future</vt:lpstr>
      <vt:lpstr>Creative Assignments</vt:lpstr>
      <vt:lpstr>Journals</vt:lpstr>
      <vt:lpstr>Reflective/ Collaborative Assignments</vt:lpstr>
      <vt:lpstr>Feedback</vt:lpstr>
      <vt:lpstr>Save Chat!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Calling all ROCKSTARS:  Putting the YOU in your classroom with effective videos</dc:title>
  <dc:creator>Karen May</dc:creator>
  <cp:lastModifiedBy>Karen May</cp:lastModifiedBy>
  <cp:revision>58</cp:revision>
  <dcterms:created xsi:type="dcterms:W3CDTF">2020-10-10T00:28:09Z</dcterms:created>
  <dcterms:modified xsi:type="dcterms:W3CDTF">2021-04-06T18:41:57Z</dcterms:modified>
</cp:coreProperties>
</file>