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8"/>
  </p:notesMasterIdLst>
  <p:handoutMasterIdLst>
    <p:handoutMasterId r:id="rId29"/>
  </p:handoutMasterIdLst>
  <p:sldIdLst>
    <p:sldId id="314" r:id="rId5"/>
    <p:sldId id="325" r:id="rId6"/>
    <p:sldId id="337" r:id="rId7"/>
    <p:sldId id="327" r:id="rId8"/>
    <p:sldId id="315" r:id="rId9"/>
    <p:sldId id="320" r:id="rId10"/>
    <p:sldId id="328" r:id="rId11"/>
    <p:sldId id="338" r:id="rId12"/>
    <p:sldId id="323" r:id="rId13"/>
    <p:sldId id="329" r:id="rId14"/>
    <p:sldId id="331" r:id="rId15"/>
    <p:sldId id="332" r:id="rId16"/>
    <p:sldId id="333" r:id="rId17"/>
    <p:sldId id="334" r:id="rId18"/>
    <p:sldId id="335" r:id="rId19"/>
    <p:sldId id="336" r:id="rId20"/>
    <p:sldId id="339" r:id="rId21"/>
    <p:sldId id="324" r:id="rId22"/>
    <p:sldId id="330" r:id="rId23"/>
    <p:sldId id="340" r:id="rId24"/>
    <p:sldId id="326" r:id="rId25"/>
    <p:sldId id="341" r:id="rId26"/>
    <p:sldId id="322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85">
          <p15:clr>
            <a:srgbClr val="A4A3A4"/>
          </p15:clr>
        </p15:guide>
        <p15:guide id="2" pos="3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969696"/>
    <a:srgbClr val="9E9A95"/>
    <a:srgbClr val="382E25"/>
    <a:srgbClr val="C17945"/>
    <a:srgbClr val="31526A"/>
    <a:srgbClr val="690304"/>
    <a:srgbClr val="252626"/>
    <a:srgbClr val="A6A6A6"/>
    <a:srgbClr val="C6BF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58" autoAdjust="0"/>
    <p:restoredTop sz="94694" autoAdjust="0"/>
  </p:normalViewPr>
  <p:slideViewPr>
    <p:cSldViewPr snapToGrid="0" snapToObjects="1">
      <p:cViewPr>
        <p:scale>
          <a:sx n="156" d="100"/>
          <a:sy n="156" d="100"/>
        </p:scale>
        <p:origin x="156" y="744"/>
      </p:cViewPr>
      <p:guideLst>
        <p:guide orient="horz" pos="3185"/>
        <p:guide pos="3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859BD-4604-2843-976C-9F2DEE3C79DB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64456-6A4C-DF40-836A-7ED7CB722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83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08F45-8DB7-E449-85E4-EC04F96DF3AA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6D261-4ACC-5E49-97C5-9D8FD2D9A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45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33304" y="-648376"/>
            <a:ext cx="733465" cy="236752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02903" y="2766523"/>
            <a:ext cx="7734221" cy="1114494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000" b="1" i="0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Unnecessarily extra long title of presentation</a:t>
            </a:r>
          </a:p>
        </p:txBody>
      </p:sp>
      <p:sp>
        <p:nvSpPr>
          <p:cNvPr id="11" name="Text Placeholder 1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30694" y="4709821"/>
            <a:ext cx="7734222" cy="277654"/>
          </a:xfrm>
        </p:spPr>
        <p:txBody>
          <a:bodyPr anchor="ctr">
            <a:noAutofit/>
          </a:bodyPr>
          <a:lstStyle>
            <a:lvl1pPr marL="0" indent="0">
              <a:buNone/>
              <a:defRPr sz="1100" b="1" spc="8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INDIANA UNIVERSITY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30694" y="2443859"/>
            <a:ext cx="7734222" cy="252412"/>
          </a:xfrm>
        </p:spPr>
        <p:txBody>
          <a:bodyPr anchor="ctr">
            <a:noAutofit/>
          </a:bodyPr>
          <a:lstStyle>
            <a:lvl1pPr marL="0" indent="0">
              <a:buNone/>
              <a:defRPr sz="1800" b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SUBHEAD OR NAME OF SCHOOL, DEPARTMENT, OR UNIT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581278"/>
            <a:ext cx="1289146" cy="141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53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660B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378689" y="2390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78689" y="2390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378689" y="2390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506694" y="2274522"/>
            <a:ext cx="6802482" cy="656910"/>
          </a:xfrm>
        </p:spPr>
        <p:txBody>
          <a:bodyPr anchor="ctr">
            <a:noAutofit/>
          </a:bodyPr>
          <a:lstStyle>
            <a:lvl1pPr>
              <a:defRPr sz="4000" b="1" i="0" spc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526131" y="2032786"/>
            <a:ext cx="3700462" cy="252412"/>
          </a:xfrm>
        </p:spPr>
        <p:txBody>
          <a:bodyPr anchor="ctr">
            <a:noAutofit/>
          </a:bodyPr>
          <a:lstStyle>
            <a:lvl1pPr marL="0" indent="0">
              <a:buNone/>
              <a:defRPr sz="1400" b="1" i="0" spc="5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SECTION NUMBER OR SUBTITLE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-14942" y="2032000"/>
            <a:ext cx="148614" cy="836706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54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9827" y="759070"/>
            <a:ext cx="8004391" cy="699065"/>
          </a:xfrm>
        </p:spPr>
        <p:txBody>
          <a:bodyPr>
            <a:normAutofit/>
          </a:bodyPr>
          <a:lstStyle>
            <a:lvl1pPr>
              <a:defRPr sz="3000" b="1" i="0" cap="none" spc="0">
                <a:solidFill>
                  <a:srgbClr val="40404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957832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4833956" y="284947"/>
            <a:ext cx="3700462" cy="252412"/>
          </a:xfrm>
        </p:spPr>
        <p:txBody>
          <a:bodyPr>
            <a:noAutofit/>
          </a:bodyPr>
          <a:lstStyle>
            <a:lvl1pPr marL="0" indent="0" algn="r">
              <a:buNone/>
              <a:defRPr sz="1100" b="0" i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SECTION TITLE OR SUBTITLE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556000" y="35410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518824" y="1629404"/>
            <a:ext cx="8015594" cy="2810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tabLst/>
              <a:defRPr sz="1800">
                <a:solidFill>
                  <a:srgbClr val="404041"/>
                </a:solidFill>
                <a:latin typeface="Arial"/>
                <a:cs typeface="Arial"/>
              </a:defRPr>
            </a:lvl1pPr>
            <a:lvl2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2pPr>
            <a:lvl3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3pPr>
            <a:lvl4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30788" y="4661517"/>
            <a:ext cx="9228667" cy="528963"/>
            <a:chOff x="-30788" y="4661517"/>
            <a:chExt cx="9228667" cy="528963"/>
          </a:xfrm>
        </p:grpSpPr>
        <p:sp>
          <p:nvSpPr>
            <p:cNvPr id="14" name="Rectangle 13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 userDrawn="1"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900" dirty="0">
                  <a:solidFill>
                    <a:srgbClr val="FFFFFF"/>
                  </a:solidFill>
                </a:rPr>
                <a:t>INDIANA UNIVERSITY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19" y="4514843"/>
            <a:ext cx="684581" cy="75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6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5303" y="464386"/>
            <a:ext cx="4560579" cy="779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000" b="1" i="0" spc="0">
                <a:solidFill>
                  <a:srgbClr val="40404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25303" y="1629405"/>
            <a:ext cx="4560579" cy="279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1pPr>
            <a:lvl2pPr marL="742950" indent="-28575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2pPr>
            <a:lvl3pPr marL="11430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3pPr>
            <a:lvl4pPr marL="16002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4pPr>
            <a:lvl5pPr marL="20574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573058" y="0"/>
            <a:ext cx="3570941" cy="51435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486799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635303" y="4661517"/>
            <a:ext cx="387197" cy="52896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19" y="4514843"/>
            <a:ext cx="684581" cy="75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: black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3348" y="759070"/>
            <a:ext cx="8004409" cy="699065"/>
          </a:xfrm>
        </p:spPr>
        <p:txBody>
          <a:bodyPr>
            <a:normAutofit/>
          </a:bodyPr>
          <a:lstStyle>
            <a:lvl1pPr>
              <a:defRPr sz="3000" b="1" i="0" cap="none" spc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348" y="1630404"/>
            <a:ext cx="8011069" cy="2818769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Font typeface="+mj-lt"/>
              <a:buAutoNum type="arabicPeriod"/>
              <a:defRPr sz="1800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4833956" y="284947"/>
            <a:ext cx="3700462" cy="252412"/>
          </a:xfrm>
        </p:spPr>
        <p:txBody>
          <a:bodyPr>
            <a:noAutofit/>
          </a:bodyPr>
          <a:lstStyle>
            <a:lvl1pPr marL="0" indent="0" algn="r">
              <a:buNone/>
              <a:defRPr sz="1100" b="0" i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SECTION TITLE OR SUBTITLE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0" y="957832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30788" y="4661517"/>
            <a:ext cx="9228667" cy="528963"/>
            <a:chOff x="-30788" y="4661517"/>
            <a:chExt cx="9228667" cy="528963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900" dirty="0">
                  <a:solidFill>
                    <a:srgbClr val="FFFFFF"/>
                  </a:solidFill>
                </a:rPr>
                <a:t>INDIANA UNIVERSITY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19" y="4514843"/>
            <a:ext cx="684581" cy="75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: black">
    <p:bg>
      <p:bgPr>
        <a:solidFill>
          <a:srgbClr val="25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30124" y="464386"/>
            <a:ext cx="4560579" cy="779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000" b="1" i="0" spc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30124" y="1629404"/>
            <a:ext cx="4560579" cy="2801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564909" y="0"/>
            <a:ext cx="3570941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15847" y="486799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5303" y="4661517"/>
            <a:ext cx="387197" cy="52896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19" y="4514843"/>
            <a:ext cx="684581" cy="75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6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30788" y="4661517"/>
            <a:ext cx="9228667" cy="528963"/>
            <a:chOff x="-30788" y="4661517"/>
            <a:chExt cx="9228667" cy="528963"/>
          </a:xfrm>
        </p:grpSpPr>
        <p:sp>
          <p:nvSpPr>
            <p:cNvPr id="9" name="Rectangle 8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900" dirty="0">
                  <a:solidFill>
                    <a:srgbClr val="FFFFFF"/>
                  </a:solidFill>
                </a:rPr>
                <a:t>INDIANA UNIVERSITY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19" y="4514843"/>
            <a:ext cx="684581" cy="75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5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: black">
    <p:bg>
      <p:bgPr>
        <a:solidFill>
          <a:srgbClr val="25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30788" y="4661517"/>
            <a:ext cx="9228667" cy="528963"/>
            <a:chOff x="-30788" y="4661517"/>
            <a:chExt cx="9228667" cy="528963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900" dirty="0">
                  <a:solidFill>
                    <a:srgbClr val="FFFFFF"/>
                  </a:solidFill>
                </a:rPr>
                <a:t>INDIANA UNIVERSITY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19" y="4514843"/>
            <a:ext cx="684581" cy="75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36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with IUPUI lockup">
    <p:bg>
      <p:bgPr>
        <a:solidFill>
          <a:srgbClr val="6903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 userDrawn="1">
            <p:ph idx="1"/>
          </p:nvPr>
        </p:nvSpPr>
        <p:spPr>
          <a:xfrm>
            <a:off x="536602" y="680397"/>
            <a:ext cx="7859185" cy="2721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5847" y="680397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93E35D-1FD2-3447-A7AC-1E6D42BC5FD7}"/>
              </a:ext>
            </a:extLst>
          </p:cNvPr>
          <p:cNvSpPr/>
          <p:nvPr userDrawn="1"/>
        </p:nvSpPr>
        <p:spPr>
          <a:xfrm>
            <a:off x="631042" y="4856356"/>
            <a:ext cx="528685" cy="287144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514AD4-7FFF-AD45-A4D7-A565CD485F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1042" y="4235585"/>
            <a:ext cx="3211259" cy="62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61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1892" y="634604"/>
            <a:ext cx="680248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1892" y="1589938"/>
            <a:ext cx="6802482" cy="3215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9" r:id="rId1"/>
    <p:sldLayoutId id="2147493467" r:id="rId2"/>
    <p:sldLayoutId id="2147493472" r:id="rId3"/>
    <p:sldLayoutId id="2147493457" r:id="rId4"/>
    <p:sldLayoutId id="2147493456" r:id="rId5"/>
    <p:sldLayoutId id="2147493474" r:id="rId6"/>
    <p:sldLayoutId id="2147493475" r:id="rId7"/>
    <p:sldLayoutId id="2147493476" r:id="rId8"/>
    <p:sldLayoutId id="2147493477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00" spc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1">
            <a:lumMod val="50000"/>
            <a:lumOff val="50000"/>
          </a:schemeClr>
        </a:buClr>
        <a:buSzPct val="100000"/>
        <a:buFont typeface="Wingdings" charset="2"/>
        <a:buChar char="§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khamlett@iu.edu" TargetMode="External"/><Relationship Id="rId2" Type="http://schemas.openxmlformats.org/officeDocument/2006/relationships/hyperlink" Target="mailto:searley@iu.edu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0YyRjvj00A" TargetMode="External"/><Relationship Id="rId2" Type="http://schemas.openxmlformats.org/officeDocument/2006/relationships/hyperlink" Target="https://docs.moodle.org/400/en/Outcomes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ommunity.brightspace.com/s/article/000016327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426" y="1958582"/>
            <a:ext cx="7263147" cy="1114494"/>
          </a:xfrm>
        </p:spPr>
        <p:txBody>
          <a:bodyPr>
            <a:normAutofit fontScale="90000"/>
          </a:bodyPr>
          <a:lstStyle/>
          <a:p>
            <a:r>
              <a:rPr lang="en-US" dirty="0"/>
              <a:t>Leveraging Canvas for Program Assessment Across Modalities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INDIANA UNIVERSITY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0694" y="3821809"/>
            <a:ext cx="7734222" cy="252412"/>
          </a:xfrm>
        </p:spPr>
        <p:txBody>
          <a:bodyPr/>
          <a:lstStyle/>
          <a:p>
            <a:r>
              <a:rPr lang="en-US" dirty="0"/>
              <a:t>Samantha Earley and Karri Hamlett-Bedan</a:t>
            </a:r>
          </a:p>
        </p:txBody>
      </p:sp>
    </p:spTree>
    <p:extLst>
      <p:ext uri="{BB962C8B-B14F-4D97-AF65-F5344CB8AC3E}">
        <p14:creationId xmlns:p14="http://schemas.microsoft.com/office/powerpoint/2010/main" val="919017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B7EC6-6A51-47C4-8EBE-E70900FBBF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Canvas “Outcomes”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1877DD-84CE-4BE0-A38B-2F26D1EDA7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Direct evidence of student learning</a:t>
            </a:r>
          </a:p>
          <a:p>
            <a:r>
              <a:rPr lang="en-US" dirty="0"/>
              <a:t>Shared assignments or shared outcomes rubrics</a:t>
            </a:r>
          </a:p>
          <a:p>
            <a:r>
              <a:rPr lang="en-US" dirty="0"/>
              <a:t>Data for feedback loop for program improvement</a:t>
            </a:r>
          </a:p>
          <a:p>
            <a:r>
              <a:rPr lang="en-US" dirty="0"/>
              <a:t>Transparency in reports for faculty, administration, accrediting bodies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A8FFED-5111-4BAD-8276-FC42986109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LMS Tools</a:t>
            </a:r>
          </a:p>
        </p:txBody>
      </p:sp>
    </p:spTree>
    <p:extLst>
      <p:ext uri="{BB962C8B-B14F-4D97-AF65-F5344CB8AC3E}">
        <p14:creationId xmlns:p14="http://schemas.microsoft.com/office/powerpoint/2010/main" val="2092444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121E1-682C-449E-9F47-98C23EBD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604" y="550850"/>
            <a:ext cx="8312790" cy="831849"/>
          </a:xfrm>
        </p:spPr>
        <p:txBody>
          <a:bodyPr/>
          <a:lstStyle/>
          <a:p>
            <a:r>
              <a:rPr lang="en-US" sz="3200" dirty="0"/>
              <a:t>Administrative Person Inputs Outcomes in Canvas</a:t>
            </a:r>
            <a:br>
              <a:rPr lang="en-US" sz="3200" dirty="0"/>
            </a:b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F0D007A-02B8-4363-A05B-091014CB40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5429" y="1462043"/>
            <a:ext cx="7235371" cy="2887061"/>
          </a:xfrm>
          <a:prstGeom prst="rect">
            <a:avLst/>
          </a:prstGeo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3FEEFE7-1142-4876-BD90-04D692D16C1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31216" r="31216"/>
          <a:stretch>
            <a:fillRect/>
          </a:stretch>
        </p:blipFill>
        <p:spPr>
          <a:xfrm>
            <a:off x="545860" y="2911601"/>
            <a:ext cx="989894" cy="14254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E14957-1C0A-4A7C-B8A9-A0143073A6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04" y="1462043"/>
            <a:ext cx="968407" cy="1300176"/>
          </a:xfrm>
          <a:prstGeom prst="rect">
            <a:avLst/>
          </a:prstGeom>
        </p:spPr>
      </p:pic>
      <p:pic>
        <p:nvPicPr>
          <p:cNvPr id="4" name="Graphic 3" descr="Lights On with solid fill">
            <a:hlinkClick r:id="" action="ppaction://noaction">
              <a:snd r:embed="rId5" name="chimes.wav"/>
            </a:hlinkClick>
            <a:extLst>
              <a:ext uri="{FF2B5EF4-FFF2-40B4-BE49-F238E27FC236}">
                <a16:creationId xmlns:a16="http://schemas.microsoft.com/office/drawing/2014/main" id="{859564D9-EA8A-4710-8949-6A23FFECB5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81952" y="4428448"/>
            <a:ext cx="607459" cy="60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93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42BAA-AD13-4434-8EDF-34C34F13C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1" y="235786"/>
            <a:ext cx="7305776" cy="779318"/>
          </a:xfrm>
        </p:spPr>
        <p:txBody>
          <a:bodyPr/>
          <a:lstStyle/>
          <a:p>
            <a:r>
              <a:rPr lang="en-US" sz="3200" dirty="0"/>
              <a:t>And Inputs or Builds Rubrics</a:t>
            </a:r>
            <a:br>
              <a:rPr lang="en-US" sz="3200" dirty="0"/>
            </a:br>
            <a:endParaRPr lang="en-US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6A89C848-FECC-49AF-9FA7-B5352CDF33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7041" y="882660"/>
            <a:ext cx="4409915" cy="3879911"/>
          </a:xfrm>
          <a:prstGeom prst="rect">
            <a:avLst/>
          </a:prstGeom>
          <a:ln w="2286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Graphic 3" descr="Lights On with solid fill">
            <a:hlinkClick r:id="" action="ppaction://noaction">
              <a:snd r:embed="rId3" name="chimes.wav"/>
            </a:hlinkClick>
            <a:extLst>
              <a:ext uri="{FF2B5EF4-FFF2-40B4-BE49-F238E27FC236}">
                <a16:creationId xmlns:a16="http://schemas.microsoft.com/office/drawing/2014/main" id="{8CAB4185-47D6-4ABE-9705-B2C261682D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24887" y="4300255"/>
            <a:ext cx="607459" cy="60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55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E9E95-AE2D-43A2-AA26-7F75415D2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899" y="301870"/>
            <a:ext cx="7950200" cy="699065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Instructors Attach Rubric to Assignment Where Outcome Is Measured</a:t>
            </a:r>
            <a:br>
              <a:rPr lang="en-US" sz="2800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CF4B4E-9630-43A1-A112-418DD0226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963" y="1057755"/>
            <a:ext cx="5912072" cy="3539092"/>
          </a:xfrm>
          <a:prstGeom prst="rect">
            <a:avLst/>
          </a:prstGeom>
          <a:ln w="2286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Graphic 3" descr="Lights On with solid fill">
            <a:hlinkClick r:id="" action="ppaction://noaction">
              <a:snd r:embed="rId3" name="chimes.wav"/>
            </a:hlinkClick>
            <a:extLst>
              <a:ext uri="{FF2B5EF4-FFF2-40B4-BE49-F238E27FC236}">
                <a16:creationId xmlns:a16="http://schemas.microsoft.com/office/drawing/2014/main" id="{53FC0E79-0D62-4F36-A094-A5890D253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00520" y="3989388"/>
            <a:ext cx="607459" cy="60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75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42309-A686-4009-A011-0F2E6191C2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550" y="222175"/>
            <a:ext cx="8978899" cy="699065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Instructor Can Run Report for Their Own Section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3B8B1C-7591-4067-90D6-C61DAD9A8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578" y="1123518"/>
            <a:ext cx="6392842" cy="2896464"/>
          </a:xfrm>
          <a:prstGeom prst="rect">
            <a:avLst/>
          </a:prstGeom>
          <a:ln w="2286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Graphic 3" descr="Lights On with solid fill">
            <a:hlinkClick r:id="" action="ppaction://noaction">
              <a:snd r:embed="rId3" name="chimes.wav"/>
            </a:hlinkClick>
            <a:extLst>
              <a:ext uri="{FF2B5EF4-FFF2-40B4-BE49-F238E27FC236}">
                <a16:creationId xmlns:a16="http://schemas.microsoft.com/office/drawing/2014/main" id="{C96951A9-50A2-4A83-8826-1C6788B9E5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9698" y="3925639"/>
            <a:ext cx="607459" cy="60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6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5DCD5-0FD4-4ADE-9C50-77B33B1F0B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023" y="0"/>
            <a:ext cx="8004409" cy="699065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Admin Can Run Report for the Whole Program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4EE960-3CBF-470F-9AE9-3DCA3D5D6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094" y="1006073"/>
            <a:ext cx="6853812" cy="3131353"/>
          </a:xfrm>
          <a:prstGeom prst="rect">
            <a:avLst/>
          </a:prstGeom>
          <a:ln w="2286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Graphic 3" descr="Lights On with solid fill">
            <a:hlinkClick r:id="" action="ppaction://noaction">
              <a:snd r:embed="rId3" name="chimes.wav"/>
            </a:hlinkClick>
            <a:extLst>
              <a:ext uri="{FF2B5EF4-FFF2-40B4-BE49-F238E27FC236}">
                <a16:creationId xmlns:a16="http://schemas.microsoft.com/office/drawing/2014/main" id="{323AF4CC-1FC8-4BEE-A97F-8B8B340343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27520" y="4033319"/>
            <a:ext cx="607459" cy="60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88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B1656-0AE6-409E-B72A-F3816567D7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221" y="373790"/>
            <a:ext cx="8004409" cy="699065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Program Assessment Data for FYS—Direct Evidence of Student Learning </a:t>
            </a:r>
            <a:br>
              <a:rPr lang="en-US" sz="3200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6CB36C-E07B-42DB-A0E8-4A5F286B4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793" y="1291771"/>
            <a:ext cx="7104296" cy="2738780"/>
          </a:xfrm>
          <a:prstGeom prst="rect">
            <a:avLst/>
          </a:prstGeom>
          <a:ln w="2286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Graphic 3" descr="Lights On with solid fill">
            <a:hlinkClick r:id="" action="ppaction://noaction">
              <a:snd r:embed="rId3" name="chimes.wav"/>
            </a:hlinkClick>
            <a:extLst>
              <a:ext uri="{FF2B5EF4-FFF2-40B4-BE49-F238E27FC236}">
                <a16:creationId xmlns:a16="http://schemas.microsoft.com/office/drawing/2014/main" id="{FE7C37AF-0B58-4815-BCF9-2C93732643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20207" y="3937279"/>
            <a:ext cx="607459" cy="60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71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C7F1C-0FF3-4FA3-887B-49D6E81DA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124" y="464386"/>
            <a:ext cx="4560579" cy="1262814"/>
          </a:xfrm>
        </p:spPr>
        <p:txBody>
          <a:bodyPr/>
          <a:lstStyle/>
          <a:p>
            <a:r>
              <a:rPr lang="en-US" dirty="0"/>
              <a:t>In Your Program: Shared Assignments or Shared Rubrics?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61477-75D0-4492-82BF-7CD90BD05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24" y="1819904"/>
            <a:ext cx="4560579" cy="280149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Shared assignments</a:t>
            </a:r>
          </a:p>
          <a:p>
            <a:r>
              <a:rPr lang="en-US" dirty="0"/>
              <a:t>Shared rubrics</a:t>
            </a:r>
          </a:p>
          <a:p>
            <a:r>
              <a:rPr lang="en-US" dirty="0"/>
              <a:t>Both shared assignments and shared rubrics</a:t>
            </a:r>
          </a:p>
          <a:p>
            <a:r>
              <a:rPr lang="en-US" dirty="0"/>
              <a:t>Still working on shared Outcomes</a:t>
            </a:r>
          </a:p>
          <a:p>
            <a:r>
              <a:rPr lang="en-US" dirty="0"/>
              <a:t>Not quite there yet/Didn’t know this feature existed</a:t>
            </a:r>
          </a:p>
          <a:p>
            <a:endParaRPr lang="en-US" dirty="0"/>
          </a:p>
        </p:txBody>
      </p:sp>
      <p:pic>
        <p:nvPicPr>
          <p:cNvPr id="6" name="Picture Placeholder 5" descr="Cartoon checklist and pencil">
            <a:extLst>
              <a:ext uri="{FF2B5EF4-FFF2-40B4-BE49-F238E27FC236}">
                <a16:creationId xmlns:a16="http://schemas.microsoft.com/office/drawing/2014/main" id="{688E6395-C4D3-442A-BABD-61698068063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grayscl/>
          </a:blip>
          <a:srcRect l="23958" r="23958"/>
          <a:stretch>
            <a:fillRect/>
          </a:stretch>
        </p:blipFill>
        <p:spPr>
          <a:xfrm>
            <a:off x="5992140" y="856081"/>
            <a:ext cx="2382250" cy="3431337"/>
          </a:xfrm>
          <a:prstGeom prst="rect">
            <a:avLst/>
          </a:prstGeom>
          <a:ln w="2286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74761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6ED7B-53FF-4904-831F-348D7D2E6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94" y="2274522"/>
            <a:ext cx="6802482" cy="1383078"/>
          </a:xfrm>
        </p:spPr>
        <p:txBody>
          <a:bodyPr/>
          <a:lstStyle/>
          <a:p>
            <a:r>
              <a:rPr lang="en-US" dirty="0"/>
              <a:t>List Ways to Engage Faculty Buy-In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ECE1A-A0DB-40D3-BC57-E3D761FFFC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Presentation Outcome #3:</a:t>
            </a:r>
          </a:p>
        </p:txBody>
      </p:sp>
    </p:spTree>
    <p:extLst>
      <p:ext uri="{BB962C8B-B14F-4D97-AF65-F5344CB8AC3E}">
        <p14:creationId xmlns:p14="http://schemas.microsoft.com/office/powerpoint/2010/main" val="1837871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0EA44-4733-41C6-86A9-A8FEBBBD5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009" y="541686"/>
            <a:ext cx="8004409" cy="699065"/>
          </a:xfrm>
        </p:spPr>
        <p:txBody>
          <a:bodyPr/>
          <a:lstStyle/>
          <a:p>
            <a:r>
              <a:rPr lang="en-US" dirty="0"/>
              <a:t>Selling Points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2037C3-8D4D-46DF-8D86-31DE229F7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688" y="1392821"/>
            <a:ext cx="8011069" cy="281876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Set up system, then retrieve across platforms and semesters</a:t>
            </a:r>
          </a:p>
          <a:p>
            <a:r>
              <a:rPr lang="en-US" dirty="0"/>
              <a:t>Faculty collaboration—common assignments, common rubrics, or both</a:t>
            </a:r>
          </a:p>
          <a:p>
            <a:r>
              <a:rPr lang="en-US" dirty="0"/>
              <a:t>Maximum use of data—individual section reports and larger program reports</a:t>
            </a:r>
          </a:p>
          <a:p>
            <a:r>
              <a:rPr lang="en-US" dirty="0"/>
              <a:t>Creates an easily transferable “package” of data that can be shared with Office of Institutional Research for further analysis</a:t>
            </a:r>
          </a:p>
          <a:p>
            <a:r>
              <a:rPr lang="en-US" dirty="0"/>
              <a:t>Doesn’t require any software purchase to collect assessment data!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E294B5-747A-414E-A191-FCC6C33A61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Faculty and Administrative Buy-In</a:t>
            </a:r>
          </a:p>
        </p:txBody>
      </p:sp>
    </p:spTree>
    <p:extLst>
      <p:ext uri="{BB962C8B-B14F-4D97-AF65-F5344CB8AC3E}">
        <p14:creationId xmlns:p14="http://schemas.microsoft.com/office/powerpoint/2010/main" val="3260355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D7B1B-8C7F-4FEA-8D5A-56179B3C1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267499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C7F1C-0FF3-4FA3-887B-49D6E81DA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124" y="464386"/>
            <a:ext cx="4560579" cy="1262814"/>
          </a:xfrm>
        </p:spPr>
        <p:txBody>
          <a:bodyPr/>
          <a:lstStyle/>
          <a:p>
            <a:r>
              <a:rPr lang="en-US" dirty="0"/>
              <a:t>Best Faculty Buy-In Strategy?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61477-75D0-4492-82BF-7CD90BD05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24" y="1819904"/>
            <a:ext cx="4560579" cy="280149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Look at all this great direct evidence of student learning! (Faculty Annual Reports)</a:t>
            </a:r>
          </a:p>
          <a:p>
            <a:r>
              <a:rPr lang="en-US" dirty="0"/>
              <a:t>Wow! An easy way to do program assessment! (Program Assessment Reports)</a:t>
            </a:r>
          </a:p>
          <a:p>
            <a:r>
              <a:rPr lang="en-US" dirty="0"/>
              <a:t>Look at these amazing graphs! (Easy visualization)</a:t>
            </a:r>
          </a:p>
          <a:p>
            <a:r>
              <a:rPr lang="en-US" dirty="0"/>
              <a:t>The data! The data! The data! (Excel tables galore)</a:t>
            </a:r>
          </a:p>
          <a:p>
            <a:r>
              <a:rPr lang="en-US" dirty="0"/>
              <a:t>Other—please list</a:t>
            </a:r>
          </a:p>
        </p:txBody>
      </p:sp>
      <p:pic>
        <p:nvPicPr>
          <p:cNvPr id="6" name="Picture Placeholder 5" descr="Cartoon checklist and pencil">
            <a:extLst>
              <a:ext uri="{FF2B5EF4-FFF2-40B4-BE49-F238E27FC236}">
                <a16:creationId xmlns:a16="http://schemas.microsoft.com/office/drawing/2014/main" id="{688E6395-C4D3-442A-BABD-61698068063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grayscl/>
          </a:blip>
          <a:srcRect l="23958" r="23958"/>
          <a:stretch>
            <a:fillRect/>
          </a:stretch>
        </p:blipFill>
        <p:spPr>
          <a:xfrm>
            <a:off x="5868769" y="856081"/>
            <a:ext cx="2382250" cy="3431337"/>
          </a:xfrm>
          <a:prstGeom prst="rect">
            <a:avLst/>
          </a:prstGeom>
          <a:ln w="2286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48346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61513-028A-4F9F-9E73-C85E48491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3727587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EA2CE-8AB8-4C9C-8D0F-D609DCB400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Potential 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072CAE-CA54-40A3-9FAA-C1C922844A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long did it take to get buy-in to do program assessment this way? What were the sticking points?</a:t>
            </a:r>
          </a:p>
          <a:p>
            <a:r>
              <a:rPr lang="en-US" dirty="0"/>
              <a:t>How hard is it to get faculty to use the Outcomes rubrics, if all of them don’t use the same assignments?</a:t>
            </a:r>
          </a:p>
          <a:p>
            <a:r>
              <a:rPr lang="en-US" dirty="0"/>
              <a:t>How do I input Outcomes data for an assessment/activity that takes place outside of the LMS (hybrid, face-to-face, etc.)?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597737-887A-4A18-8DB7-9B687D4AF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 &amp; A: Discussion</a:t>
            </a:r>
          </a:p>
        </p:txBody>
      </p:sp>
    </p:spTree>
    <p:extLst>
      <p:ext uri="{BB962C8B-B14F-4D97-AF65-F5344CB8AC3E}">
        <p14:creationId xmlns:p14="http://schemas.microsoft.com/office/powerpoint/2010/main" val="3849714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2407" y="977940"/>
            <a:ext cx="7859185" cy="2721665"/>
          </a:xfrm>
        </p:spPr>
        <p:txBody>
          <a:bodyPr>
            <a:normAutofit/>
          </a:bodyPr>
          <a:lstStyle/>
          <a:p>
            <a:r>
              <a:rPr lang="en-US" sz="2400" dirty="0"/>
              <a:t>We would love to hear from you about the process at your school!</a:t>
            </a:r>
          </a:p>
          <a:p>
            <a:r>
              <a:rPr lang="en-US" sz="2400" dirty="0"/>
              <a:t>Samantha Earley </a:t>
            </a:r>
            <a:r>
              <a:rPr lang="en-US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searley@iu.edu</a:t>
            </a:r>
            <a:endParaRPr lang="en-US" sz="2400" dirty="0"/>
          </a:p>
          <a:p>
            <a:r>
              <a:rPr lang="en-US" sz="2400" dirty="0"/>
              <a:t>Karri Hamlett-Bedan </a:t>
            </a:r>
            <a:r>
              <a:rPr lang="en-US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khamlett@iu.edu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9699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26EE2-98DD-4532-9B80-3465E452F9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Comparable Features in Other Learning Management Systems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921E22-DFED-4AB8-87F8-AC101BECB0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Moodle</a:t>
            </a:r>
            <a:endParaRPr lang="en-US" dirty="0"/>
          </a:p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Blackboard</a:t>
            </a:r>
            <a:endParaRPr lang="en-US" dirty="0"/>
          </a:p>
          <a:p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D2L Brightspace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C733F6-E123-4FBB-9E21-6A37B26531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4001948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Outcomes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PO #1: Strategize aligning programmatic outcomes</a:t>
            </a:r>
          </a:p>
          <a:p>
            <a:pPr marL="0" indent="0">
              <a:buNone/>
            </a:pPr>
            <a:r>
              <a:rPr lang="en-US" dirty="0"/>
              <a:t>PO #2: Describe how to use LMS tools to assess programmatic outcomes in real time</a:t>
            </a:r>
          </a:p>
          <a:p>
            <a:pPr marL="0" indent="0">
              <a:buNone/>
            </a:pPr>
            <a:r>
              <a:rPr lang="en-US" dirty="0"/>
              <a:t>PO #3: List ways to engage faculty/administrative buy-in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480050" y="284947"/>
            <a:ext cx="3054368" cy="252412"/>
          </a:xfrm>
        </p:spPr>
        <p:txBody>
          <a:bodyPr/>
          <a:lstStyle/>
          <a:p>
            <a:r>
              <a:rPr lang="en-US" dirty="0"/>
              <a:t>Leveraging “Outcomes” Assessment Rubrics</a:t>
            </a:r>
          </a:p>
        </p:txBody>
      </p:sp>
    </p:spTree>
    <p:extLst>
      <p:ext uri="{BB962C8B-B14F-4D97-AF65-F5344CB8AC3E}">
        <p14:creationId xmlns:p14="http://schemas.microsoft.com/office/powerpoint/2010/main" val="2738818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694" y="2274522"/>
            <a:ext cx="6802482" cy="1313228"/>
          </a:xfrm>
        </p:spPr>
        <p:txBody>
          <a:bodyPr/>
          <a:lstStyle/>
          <a:p>
            <a:r>
              <a:rPr lang="en-US" dirty="0"/>
              <a:t>Strategize Aligning Programmatic Assessment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Presentation Outcome #1:</a:t>
            </a:r>
          </a:p>
        </p:txBody>
      </p:sp>
    </p:spTree>
    <p:extLst>
      <p:ext uri="{BB962C8B-B14F-4D97-AF65-F5344CB8AC3E}">
        <p14:creationId xmlns:p14="http://schemas.microsoft.com/office/powerpoint/2010/main" val="2409528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Alignment Steps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Program Outcomes, module outcomes, assignments, outcome assessment rubrics </a:t>
            </a:r>
          </a:p>
          <a:p>
            <a:r>
              <a:rPr lang="en-US" dirty="0"/>
              <a:t>Shared rubrics vs. shared assignments</a:t>
            </a:r>
          </a:p>
          <a:p>
            <a:r>
              <a:rPr lang="en-US" dirty="0"/>
              <a:t>Placement of assessments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Strategize Aligning Programmatic Assessment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4415A9E-64A5-4F46-8185-B8B04B1FE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999" y="3039788"/>
            <a:ext cx="2667372" cy="971686"/>
          </a:xfrm>
          <a:prstGeom prst="rect">
            <a:avLst/>
          </a:prstGeom>
          <a:ln w="2286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35830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5E529-5109-4B44-80E7-4BC9955F7E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Rationale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0546C2-F994-485B-B2FE-BFE2720B42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Optimize retrieval practices for direct evidence of student learning across program—in multiple modalities</a:t>
            </a:r>
          </a:p>
          <a:p>
            <a:r>
              <a:rPr lang="en-US" dirty="0"/>
              <a:t>“Ready to use” system for associate faculty</a:t>
            </a:r>
          </a:p>
          <a:p>
            <a:r>
              <a:rPr lang="en-US" dirty="0"/>
              <a:t>Easy lead-in to feedback loop for program improvement</a:t>
            </a:r>
          </a:p>
          <a:p>
            <a:r>
              <a:rPr lang="en-US" dirty="0"/>
              <a:t>Transparency and ease of reporting data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731638-9B6C-4D22-B64F-A1949D67B5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22900" y="284947"/>
            <a:ext cx="3111518" cy="252412"/>
          </a:xfrm>
        </p:spPr>
        <p:txBody>
          <a:bodyPr/>
          <a:lstStyle/>
          <a:p>
            <a:r>
              <a:rPr lang="en-US" dirty="0"/>
              <a:t>Strategize Aligning Programmatic Assessment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262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C7F1C-0FF3-4FA3-887B-49D6E81DA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124" y="464386"/>
            <a:ext cx="4560579" cy="1262814"/>
          </a:xfrm>
        </p:spPr>
        <p:txBody>
          <a:bodyPr/>
          <a:lstStyle/>
          <a:p>
            <a:r>
              <a:rPr lang="en-US" dirty="0"/>
              <a:t>What Program at Your University is Ready to Use “Outcomes”?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61477-75D0-4492-82BF-7CD90BD05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24" y="1819904"/>
            <a:ext cx="4560579" cy="2801497"/>
          </a:xfrm>
        </p:spPr>
        <p:txBody>
          <a:bodyPr/>
          <a:lstStyle/>
          <a:p>
            <a:r>
              <a:rPr lang="en-US" dirty="0"/>
              <a:t>Major/Collaborative Programs</a:t>
            </a:r>
          </a:p>
          <a:p>
            <a:r>
              <a:rPr lang="en-US" dirty="0"/>
              <a:t>First Year Seminar</a:t>
            </a:r>
          </a:p>
          <a:p>
            <a:r>
              <a:rPr lang="en-US" dirty="0"/>
              <a:t>General Education</a:t>
            </a:r>
          </a:p>
          <a:p>
            <a:r>
              <a:rPr lang="en-US" dirty="0"/>
              <a:t>Capstone Courses (across majors)</a:t>
            </a:r>
          </a:p>
          <a:p>
            <a:r>
              <a:rPr lang="en-US" dirty="0"/>
              <a:t>Other—please list</a:t>
            </a:r>
          </a:p>
        </p:txBody>
      </p:sp>
      <p:pic>
        <p:nvPicPr>
          <p:cNvPr id="6" name="Picture Placeholder 5" descr="Cartoon checklist and pencil">
            <a:extLst>
              <a:ext uri="{FF2B5EF4-FFF2-40B4-BE49-F238E27FC236}">
                <a16:creationId xmlns:a16="http://schemas.microsoft.com/office/drawing/2014/main" id="{688E6395-C4D3-442A-BABD-61698068063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grayscl/>
          </a:blip>
          <a:srcRect l="23958" r="23958"/>
          <a:stretch>
            <a:fillRect/>
          </a:stretch>
        </p:blipFill>
        <p:spPr>
          <a:xfrm>
            <a:off x="6028426" y="856081"/>
            <a:ext cx="2382250" cy="3431337"/>
          </a:xfrm>
          <a:prstGeom prst="rect">
            <a:avLst/>
          </a:prstGeom>
          <a:ln w="2286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48603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EBDA5-5E43-43FB-BA1E-7D8B7DB0C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94" y="2274522"/>
            <a:ext cx="7068856" cy="1319578"/>
          </a:xfrm>
        </p:spPr>
        <p:txBody>
          <a:bodyPr/>
          <a:lstStyle/>
          <a:p>
            <a:r>
              <a:rPr lang="en-US" dirty="0"/>
              <a:t>Use Canvas “Outcomes” Tool to Assess in Real Time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37A8D-22EC-42D0-B9C2-74F5A75661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Presentation Outcome #2:</a:t>
            </a:r>
          </a:p>
        </p:txBody>
      </p:sp>
    </p:spTree>
    <p:extLst>
      <p:ext uri="{BB962C8B-B14F-4D97-AF65-F5344CB8AC3E}">
        <p14:creationId xmlns:p14="http://schemas.microsoft.com/office/powerpoint/2010/main" val="1421456250"/>
      </p:ext>
    </p:extLst>
  </p:cSld>
  <p:clrMapOvr>
    <a:masterClrMapping/>
  </p:clrMapOvr>
</p:sld>
</file>

<file path=ppt/theme/theme1.xml><?xml version="1.0" encoding="utf-8"?>
<a:theme xmlns:a="http://schemas.openxmlformats.org/drawingml/2006/main" name="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88E41163-EDFF-8F45-973A-48182C232C32}" vid="{A4B77B9A-33E1-8F4A-BFAF-DA80BC38BD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terms/"/>
    <ds:schemaRef ds:uri="http://schemas.microsoft.com/sharepoint/v3/field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IU-template</Template>
  <TotalTime>0</TotalTime>
  <Words>569</Words>
  <Application>Microsoft Office PowerPoint</Application>
  <PresentationFormat>On-screen Show (16:9)</PresentationFormat>
  <Paragraphs>77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Main</vt:lpstr>
      <vt:lpstr>Leveraging Canvas for Program Assessment Across Modalities</vt:lpstr>
      <vt:lpstr>Introduction</vt:lpstr>
      <vt:lpstr>Comparable Features in Other Learning Management Systems </vt:lpstr>
      <vt:lpstr>Presentation Outcomes</vt:lpstr>
      <vt:lpstr>Strategize Aligning Programmatic Assessment</vt:lpstr>
      <vt:lpstr>Alignment Steps</vt:lpstr>
      <vt:lpstr>Rationale</vt:lpstr>
      <vt:lpstr>What Program at Your University is Ready to Use “Outcomes”?</vt:lpstr>
      <vt:lpstr>Use Canvas “Outcomes” Tool to Assess in Real Time</vt:lpstr>
      <vt:lpstr>Canvas “Outcomes” </vt:lpstr>
      <vt:lpstr>Administrative Person Inputs Outcomes in Canvas </vt:lpstr>
      <vt:lpstr>And Inputs or Builds Rubrics </vt:lpstr>
      <vt:lpstr>Instructors Attach Rubric to Assignment Where Outcome Is Measured </vt:lpstr>
      <vt:lpstr>Instructor Can Run Report for Their Own Section</vt:lpstr>
      <vt:lpstr>Admin Can Run Report for the Whole Program</vt:lpstr>
      <vt:lpstr>Program Assessment Data for FYS—Direct Evidence of Student Learning  </vt:lpstr>
      <vt:lpstr>In Your Program: Shared Assignments or Shared Rubrics?</vt:lpstr>
      <vt:lpstr>List Ways to Engage Faculty Buy-In</vt:lpstr>
      <vt:lpstr>Selling Points</vt:lpstr>
      <vt:lpstr>Best Faculty Buy-In Strategy?</vt:lpstr>
      <vt:lpstr>Q &amp; A</vt:lpstr>
      <vt:lpstr>Potential Questions</vt:lpstr>
      <vt:lpstr>PowerPoint Presentation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Leveraging Canvas for Program Assessment Across Modalities</dc:title>
  <dc:creator>Samantha Earley</dc:creator>
  <cp:lastModifiedBy>Samantha Earley</cp:lastModifiedBy>
  <cp:revision>1</cp:revision>
  <cp:lastPrinted>2014-06-24T16:10:50Z</cp:lastPrinted>
  <dcterms:created xsi:type="dcterms:W3CDTF">2022-10-28T22:41:03Z</dcterms:created>
  <dcterms:modified xsi:type="dcterms:W3CDTF">2022-10-28T22:41:32Z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