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76" r:id="rId3"/>
    <p:sldId id="277" r:id="rId4"/>
    <p:sldId id="261" r:id="rId5"/>
    <p:sldId id="262" r:id="rId6"/>
    <p:sldId id="263" r:id="rId7"/>
    <p:sldId id="268" r:id="rId8"/>
    <p:sldId id="267" r:id="rId9"/>
    <p:sldId id="257" r:id="rId10"/>
    <p:sldId id="265" r:id="rId11"/>
    <p:sldId id="259" r:id="rId12"/>
    <p:sldId id="264" r:id="rId13"/>
    <p:sldId id="266" r:id="rId14"/>
    <p:sldId id="269" r:id="rId15"/>
    <p:sldId id="270" r:id="rId16"/>
    <p:sldId id="271" r:id="rId17"/>
    <p:sldId id="272" r:id="rId18"/>
    <p:sldId id="258" r:id="rId19"/>
    <p:sldId id="273" r:id="rId20"/>
    <p:sldId id="274" r:id="rId21"/>
    <p:sldId id="260" r:id="rId22"/>
    <p:sldId id="282" r:id="rId23"/>
    <p:sldId id="281" r:id="rId24"/>
    <p:sldId id="283" r:id="rId25"/>
    <p:sldId id="278" r:id="rId26"/>
    <p:sldId id="27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98"/>
    <p:restoredTop sz="86105"/>
  </p:normalViewPr>
  <p:slideViewPr>
    <p:cSldViewPr>
      <p:cViewPr varScale="1">
        <p:scale>
          <a:sx n="132" d="100"/>
          <a:sy n="132" d="100"/>
        </p:scale>
        <p:origin x="1192"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433CD4-6FA7-E24B-8501-96703ADD7D28}" type="doc">
      <dgm:prSet loTypeId="urn:microsoft.com/office/officeart/2005/8/layout/venn1" loCatId="" qsTypeId="urn:microsoft.com/office/officeart/2005/8/quickstyle/simple4" qsCatId="simple" csTypeId="urn:microsoft.com/office/officeart/2005/8/colors/accent1_2" csCatId="accent1" phldr="1"/>
      <dgm:spPr/>
    </dgm:pt>
    <dgm:pt modelId="{5ABAC6D3-B633-D646-A2CF-C8F5376D25BD}">
      <dgm:prSet phldrT="[Text]"/>
      <dgm:spPr>
        <a:solidFill>
          <a:schemeClr val="accent5">
            <a:lumMod val="40000"/>
            <a:lumOff val="60000"/>
          </a:schemeClr>
        </a:solidFill>
      </dgm:spPr>
      <dgm:t>
        <a:bodyPr/>
        <a:lstStyle/>
        <a:p>
          <a:r>
            <a:rPr lang="en-US" dirty="0"/>
            <a:t>Quality Assurance</a:t>
          </a:r>
        </a:p>
      </dgm:t>
    </dgm:pt>
    <dgm:pt modelId="{3DEE1686-A368-B742-9D27-381EA44F3906}" type="parTrans" cxnId="{F9A2F2B6-4C95-0E4D-8C04-6D565290477B}">
      <dgm:prSet/>
      <dgm:spPr/>
      <dgm:t>
        <a:bodyPr/>
        <a:lstStyle/>
        <a:p>
          <a:endParaRPr lang="en-US"/>
        </a:p>
      </dgm:t>
    </dgm:pt>
    <dgm:pt modelId="{D7FCF3B2-7EA1-8348-BDAE-B010C3752B34}" type="sibTrans" cxnId="{F9A2F2B6-4C95-0E4D-8C04-6D565290477B}">
      <dgm:prSet/>
      <dgm:spPr/>
      <dgm:t>
        <a:bodyPr/>
        <a:lstStyle/>
        <a:p>
          <a:endParaRPr lang="en-US"/>
        </a:p>
      </dgm:t>
    </dgm:pt>
    <dgm:pt modelId="{4FCE3938-2385-AC46-B2AA-1508F43F49DB}">
      <dgm:prSet phldrT="[Text]"/>
      <dgm:spPr>
        <a:solidFill>
          <a:schemeClr val="accent4">
            <a:lumMod val="60000"/>
            <a:lumOff val="40000"/>
          </a:schemeClr>
        </a:solidFill>
      </dgm:spPr>
      <dgm:t>
        <a:bodyPr/>
        <a:lstStyle/>
        <a:p>
          <a:r>
            <a:rPr lang="en-US" dirty="0"/>
            <a:t>Faculty acceptance/ buy-in</a:t>
          </a:r>
        </a:p>
      </dgm:t>
    </dgm:pt>
    <dgm:pt modelId="{1EEC33A2-8DE0-B940-8073-F77D46330E88}" type="parTrans" cxnId="{97C04CD0-238A-2C47-878C-E82646E7FFA6}">
      <dgm:prSet/>
      <dgm:spPr/>
      <dgm:t>
        <a:bodyPr/>
        <a:lstStyle/>
        <a:p>
          <a:endParaRPr lang="en-US"/>
        </a:p>
      </dgm:t>
    </dgm:pt>
    <dgm:pt modelId="{59488324-CD59-CD4C-8533-C40CC0843957}" type="sibTrans" cxnId="{97C04CD0-238A-2C47-878C-E82646E7FFA6}">
      <dgm:prSet/>
      <dgm:spPr/>
      <dgm:t>
        <a:bodyPr/>
        <a:lstStyle/>
        <a:p>
          <a:endParaRPr lang="en-US"/>
        </a:p>
      </dgm:t>
    </dgm:pt>
    <dgm:pt modelId="{FDE450BB-C1C6-1344-85FB-34EE2B21E19B}">
      <dgm:prSet phldrT="[Text]"/>
      <dgm:spPr/>
      <dgm:t>
        <a:bodyPr/>
        <a:lstStyle/>
        <a:p>
          <a:r>
            <a:rPr lang="en-US" dirty="0"/>
            <a:t>Training &amp; development</a:t>
          </a:r>
        </a:p>
      </dgm:t>
    </dgm:pt>
    <dgm:pt modelId="{7AC26517-B018-9749-B545-36CEF65529D9}" type="parTrans" cxnId="{E402E5F1-F814-EC41-A57B-06CD82B3705A}">
      <dgm:prSet/>
      <dgm:spPr/>
      <dgm:t>
        <a:bodyPr/>
        <a:lstStyle/>
        <a:p>
          <a:endParaRPr lang="en-US"/>
        </a:p>
      </dgm:t>
    </dgm:pt>
    <dgm:pt modelId="{917F4262-3D5A-4842-83AE-A54BEAEF7787}" type="sibTrans" cxnId="{E402E5F1-F814-EC41-A57B-06CD82B3705A}">
      <dgm:prSet/>
      <dgm:spPr/>
      <dgm:t>
        <a:bodyPr/>
        <a:lstStyle/>
        <a:p>
          <a:endParaRPr lang="en-US"/>
        </a:p>
      </dgm:t>
    </dgm:pt>
    <dgm:pt modelId="{1A131940-F550-D54A-A302-5C36C9F8F216}" type="pres">
      <dgm:prSet presAssocID="{DF433CD4-6FA7-E24B-8501-96703ADD7D28}" presName="compositeShape" presStyleCnt="0">
        <dgm:presLayoutVars>
          <dgm:chMax val="7"/>
          <dgm:dir/>
          <dgm:resizeHandles val="exact"/>
        </dgm:presLayoutVars>
      </dgm:prSet>
      <dgm:spPr/>
    </dgm:pt>
    <dgm:pt modelId="{33555F64-DC64-B040-8D17-967668F31462}" type="pres">
      <dgm:prSet presAssocID="{5ABAC6D3-B633-D646-A2CF-C8F5376D25BD}" presName="circ1" presStyleLbl="vennNode1" presStyleIdx="0" presStyleCnt="3"/>
      <dgm:spPr/>
    </dgm:pt>
    <dgm:pt modelId="{B55A540F-8E5A-2E4C-B9B0-03F9BF877761}" type="pres">
      <dgm:prSet presAssocID="{5ABAC6D3-B633-D646-A2CF-C8F5376D25BD}" presName="circ1Tx" presStyleLbl="revTx" presStyleIdx="0" presStyleCnt="0">
        <dgm:presLayoutVars>
          <dgm:chMax val="0"/>
          <dgm:chPref val="0"/>
          <dgm:bulletEnabled val="1"/>
        </dgm:presLayoutVars>
      </dgm:prSet>
      <dgm:spPr/>
    </dgm:pt>
    <dgm:pt modelId="{40D34A78-1F70-3B46-9FD3-10364BEED2AE}" type="pres">
      <dgm:prSet presAssocID="{4FCE3938-2385-AC46-B2AA-1508F43F49DB}" presName="circ2" presStyleLbl="vennNode1" presStyleIdx="1" presStyleCnt="3"/>
      <dgm:spPr/>
    </dgm:pt>
    <dgm:pt modelId="{387B63DA-AA4B-1343-B093-0F67FF345C33}" type="pres">
      <dgm:prSet presAssocID="{4FCE3938-2385-AC46-B2AA-1508F43F49DB}" presName="circ2Tx" presStyleLbl="revTx" presStyleIdx="0" presStyleCnt="0">
        <dgm:presLayoutVars>
          <dgm:chMax val="0"/>
          <dgm:chPref val="0"/>
          <dgm:bulletEnabled val="1"/>
        </dgm:presLayoutVars>
      </dgm:prSet>
      <dgm:spPr/>
    </dgm:pt>
    <dgm:pt modelId="{4528EC33-4537-9B40-8767-7660030CA513}" type="pres">
      <dgm:prSet presAssocID="{FDE450BB-C1C6-1344-85FB-34EE2B21E19B}" presName="circ3" presStyleLbl="vennNode1" presStyleIdx="2" presStyleCnt="3"/>
      <dgm:spPr/>
    </dgm:pt>
    <dgm:pt modelId="{5441EAC8-348A-BD48-B326-810A9CD604A7}" type="pres">
      <dgm:prSet presAssocID="{FDE450BB-C1C6-1344-85FB-34EE2B21E19B}" presName="circ3Tx" presStyleLbl="revTx" presStyleIdx="0" presStyleCnt="0">
        <dgm:presLayoutVars>
          <dgm:chMax val="0"/>
          <dgm:chPref val="0"/>
          <dgm:bulletEnabled val="1"/>
        </dgm:presLayoutVars>
      </dgm:prSet>
      <dgm:spPr/>
    </dgm:pt>
  </dgm:ptLst>
  <dgm:cxnLst>
    <dgm:cxn modelId="{979F6B7B-9BED-874E-8BD2-B7A1E521D481}" type="presOf" srcId="{FDE450BB-C1C6-1344-85FB-34EE2B21E19B}" destId="{4528EC33-4537-9B40-8767-7660030CA513}" srcOrd="0" destOrd="0" presId="urn:microsoft.com/office/officeart/2005/8/layout/venn1"/>
    <dgm:cxn modelId="{45A00C82-6F3C-2A41-B4B7-0CD53AD5F6DD}" type="presOf" srcId="{5ABAC6D3-B633-D646-A2CF-C8F5376D25BD}" destId="{B55A540F-8E5A-2E4C-B9B0-03F9BF877761}" srcOrd="1" destOrd="0" presId="urn:microsoft.com/office/officeart/2005/8/layout/venn1"/>
    <dgm:cxn modelId="{79FDA084-17D1-B24B-924D-426CCE8ED547}" type="presOf" srcId="{4FCE3938-2385-AC46-B2AA-1508F43F49DB}" destId="{387B63DA-AA4B-1343-B093-0F67FF345C33}" srcOrd="1" destOrd="0" presId="urn:microsoft.com/office/officeart/2005/8/layout/venn1"/>
    <dgm:cxn modelId="{F9A2F2B6-4C95-0E4D-8C04-6D565290477B}" srcId="{DF433CD4-6FA7-E24B-8501-96703ADD7D28}" destId="{5ABAC6D3-B633-D646-A2CF-C8F5376D25BD}" srcOrd="0" destOrd="0" parTransId="{3DEE1686-A368-B742-9D27-381EA44F3906}" sibTransId="{D7FCF3B2-7EA1-8348-BDAE-B010C3752B34}"/>
    <dgm:cxn modelId="{C1EEB9BE-4E3A-B440-815D-4BBE052E6EA3}" type="presOf" srcId="{FDE450BB-C1C6-1344-85FB-34EE2B21E19B}" destId="{5441EAC8-348A-BD48-B326-810A9CD604A7}" srcOrd="1" destOrd="0" presId="urn:microsoft.com/office/officeart/2005/8/layout/venn1"/>
    <dgm:cxn modelId="{FF0E82C4-831D-B140-BAFD-89C480C51E4B}" type="presOf" srcId="{DF433CD4-6FA7-E24B-8501-96703ADD7D28}" destId="{1A131940-F550-D54A-A302-5C36C9F8F216}" srcOrd="0" destOrd="0" presId="urn:microsoft.com/office/officeart/2005/8/layout/venn1"/>
    <dgm:cxn modelId="{AC4A6CCE-61A7-5F47-82BD-F839F6C0AB50}" type="presOf" srcId="{4FCE3938-2385-AC46-B2AA-1508F43F49DB}" destId="{40D34A78-1F70-3B46-9FD3-10364BEED2AE}" srcOrd="0" destOrd="0" presId="urn:microsoft.com/office/officeart/2005/8/layout/venn1"/>
    <dgm:cxn modelId="{97C04CD0-238A-2C47-878C-E82646E7FFA6}" srcId="{DF433CD4-6FA7-E24B-8501-96703ADD7D28}" destId="{4FCE3938-2385-AC46-B2AA-1508F43F49DB}" srcOrd="1" destOrd="0" parTransId="{1EEC33A2-8DE0-B940-8073-F77D46330E88}" sibTransId="{59488324-CD59-CD4C-8533-C40CC0843957}"/>
    <dgm:cxn modelId="{E402E5F1-F814-EC41-A57B-06CD82B3705A}" srcId="{DF433CD4-6FA7-E24B-8501-96703ADD7D28}" destId="{FDE450BB-C1C6-1344-85FB-34EE2B21E19B}" srcOrd="2" destOrd="0" parTransId="{7AC26517-B018-9749-B545-36CEF65529D9}" sibTransId="{917F4262-3D5A-4842-83AE-A54BEAEF7787}"/>
    <dgm:cxn modelId="{818D47FC-FFF4-7A4B-8C28-00B973915F70}" type="presOf" srcId="{5ABAC6D3-B633-D646-A2CF-C8F5376D25BD}" destId="{33555F64-DC64-B040-8D17-967668F31462}" srcOrd="0" destOrd="0" presId="urn:microsoft.com/office/officeart/2005/8/layout/venn1"/>
    <dgm:cxn modelId="{BD183CA7-648F-A840-B4B5-8185604E99CE}" type="presParOf" srcId="{1A131940-F550-D54A-A302-5C36C9F8F216}" destId="{33555F64-DC64-B040-8D17-967668F31462}" srcOrd="0" destOrd="0" presId="urn:microsoft.com/office/officeart/2005/8/layout/venn1"/>
    <dgm:cxn modelId="{B38A01C5-587E-1B4D-8839-939CB9AEAC45}" type="presParOf" srcId="{1A131940-F550-D54A-A302-5C36C9F8F216}" destId="{B55A540F-8E5A-2E4C-B9B0-03F9BF877761}" srcOrd="1" destOrd="0" presId="urn:microsoft.com/office/officeart/2005/8/layout/venn1"/>
    <dgm:cxn modelId="{B072864D-A519-3245-B3EC-42EC950299FC}" type="presParOf" srcId="{1A131940-F550-D54A-A302-5C36C9F8F216}" destId="{40D34A78-1F70-3B46-9FD3-10364BEED2AE}" srcOrd="2" destOrd="0" presId="urn:microsoft.com/office/officeart/2005/8/layout/venn1"/>
    <dgm:cxn modelId="{E7E6D13F-CBDD-D04F-9B54-3678FF1D7004}" type="presParOf" srcId="{1A131940-F550-D54A-A302-5C36C9F8F216}" destId="{387B63DA-AA4B-1343-B093-0F67FF345C33}" srcOrd="3" destOrd="0" presId="urn:microsoft.com/office/officeart/2005/8/layout/venn1"/>
    <dgm:cxn modelId="{AA7BFA83-7C1B-1445-B9A4-0396A465E6A5}" type="presParOf" srcId="{1A131940-F550-D54A-A302-5C36C9F8F216}" destId="{4528EC33-4537-9B40-8767-7660030CA513}" srcOrd="4" destOrd="0" presId="urn:microsoft.com/office/officeart/2005/8/layout/venn1"/>
    <dgm:cxn modelId="{14013B49-7E7E-DB43-B407-4EFEF03F4D4A}" type="presParOf" srcId="{1A131940-F550-D54A-A302-5C36C9F8F216}" destId="{5441EAC8-348A-BD48-B326-810A9CD604A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55F64-DC64-B040-8D17-967668F31462}">
      <dsp:nvSpPr>
        <dsp:cNvPr id="0" name=""/>
        <dsp:cNvSpPr/>
      </dsp:nvSpPr>
      <dsp:spPr>
        <a:xfrm>
          <a:off x="2757011" y="56574"/>
          <a:ext cx="2715577" cy="2715577"/>
        </a:xfrm>
        <a:prstGeom prst="ellipse">
          <a:avLst/>
        </a:prstGeom>
        <a:solidFill>
          <a:schemeClr val="accent5">
            <a:lumMod val="40000"/>
            <a:lumOff val="6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t>Quality Assurance</a:t>
          </a:r>
        </a:p>
      </dsp:txBody>
      <dsp:txXfrm>
        <a:off x="3119088" y="531800"/>
        <a:ext cx="1991423" cy="1222010"/>
      </dsp:txXfrm>
    </dsp:sp>
    <dsp:sp modelId="{40D34A78-1F70-3B46-9FD3-10364BEED2AE}">
      <dsp:nvSpPr>
        <dsp:cNvPr id="0" name=""/>
        <dsp:cNvSpPr/>
      </dsp:nvSpPr>
      <dsp:spPr>
        <a:xfrm>
          <a:off x="3736882" y="1753810"/>
          <a:ext cx="2715577" cy="2715577"/>
        </a:xfrm>
        <a:prstGeom prst="ellipse">
          <a:avLst/>
        </a:prstGeom>
        <a:solidFill>
          <a:schemeClr val="accent4">
            <a:lumMod val="60000"/>
            <a:lumOff val="4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t>Faculty acceptance/ buy-in</a:t>
          </a:r>
        </a:p>
      </dsp:txBody>
      <dsp:txXfrm>
        <a:off x="4567396" y="2455334"/>
        <a:ext cx="1629346" cy="1493567"/>
      </dsp:txXfrm>
    </dsp:sp>
    <dsp:sp modelId="{4528EC33-4537-9B40-8767-7660030CA513}">
      <dsp:nvSpPr>
        <dsp:cNvPr id="0" name=""/>
        <dsp:cNvSpPr/>
      </dsp:nvSpPr>
      <dsp:spPr>
        <a:xfrm>
          <a:off x="1777140" y="1753810"/>
          <a:ext cx="2715577" cy="2715577"/>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t>Training &amp; development</a:t>
          </a:r>
        </a:p>
      </dsp:txBody>
      <dsp:txXfrm>
        <a:off x="2032857" y="2455334"/>
        <a:ext cx="1629346" cy="149356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994F1C-F12E-FC4A-A4FE-73AF202F264A}" type="datetimeFigureOut">
              <a:rPr lang="en-US" smtClean="0"/>
              <a:t>10/15/18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00314A-5B44-2442-B338-A2391C5CE131}" type="slidenum">
              <a:rPr lang="en-US" smtClean="0"/>
              <a:t>‹#›</a:t>
            </a:fld>
            <a:endParaRPr lang="en-US"/>
          </a:p>
        </p:txBody>
      </p:sp>
    </p:spTree>
    <p:extLst>
      <p:ext uri="{BB962C8B-B14F-4D97-AF65-F5344CB8AC3E}">
        <p14:creationId xmlns:p14="http://schemas.microsoft.com/office/powerpoint/2010/main" val="1630918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F7F47-DC92-E343-91C1-9078F19B5C31}" type="datetimeFigureOut">
              <a:rPr lang="en-US" smtClean="0"/>
              <a:t>10/15/18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FFF295-BBC4-344A-8C61-7BF7DBFB5519}" type="slidenum">
              <a:rPr lang="en-US" smtClean="0"/>
              <a:t>‹#›</a:t>
            </a:fld>
            <a:endParaRPr lang="en-US"/>
          </a:p>
        </p:txBody>
      </p:sp>
    </p:spTree>
    <p:extLst>
      <p:ext uri="{BB962C8B-B14F-4D97-AF65-F5344CB8AC3E}">
        <p14:creationId xmlns:p14="http://schemas.microsoft.com/office/powerpoint/2010/main" val="1338002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FFF295-BBC4-344A-8C61-7BF7DBFB5519}" type="slidenum">
              <a:rPr lang="en-US" smtClean="0"/>
              <a:t>1</a:t>
            </a:fld>
            <a:endParaRPr lang="en-US"/>
          </a:p>
        </p:txBody>
      </p:sp>
    </p:spTree>
    <p:extLst>
      <p:ext uri="{BB962C8B-B14F-4D97-AF65-F5344CB8AC3E}">
        <p14:creationId xmlns:p14="http://schemas.microsoft.com/office/powerpoint/2010/main" val="1282644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of this</a:t>
            </a:r>
            <a:r>
              <a:rPr lang="en-US" baseline="0" dirty="0"/>
              <a:t> phase in the study  showed that there was no significant difference in faculty perceptions between those who completed the QM training and those who did not. Because there were </a:t>
            </a:r>
            <a:r>
              <a:rPr lang="en-US" sz="1200" kern="1200" dirty="0">
                <a:solidFill>
                  <a:schemeClr val="tx1"/>
                </a:solidFill>
                <a:effectLst/>
                <a:latin typeface="+mn-lt"/>
                <a:ea typeface="+mn-ea"/>
                <a:cs typeface="+mn-cs"/>
              </a:rPr>
              <a:t>minor violations of normality for both groups and due to the small</a:t>
            </a:r>
            <a:r>
              <a:rPr lang="en-US" sz="1200" kern="1200" baseline="0" dirty="0">
                <a:solidFill>
                  <a:schemeClr val="tx1"/>
                </a:solidFill>
                <a:effectLst/>
                <a:latin typeface="+mn-lt"/>
                <a:ea typeface="+mn-ea"/>
                <a:cs typeface="+mn-cs"/>
              </a:rPr>
              <a:t> sample size, I confirmed the results using a Mann-Whitney U non-parametric alternative test.</a:t>
            </a:r>
            <a:endParaRPr lang="en-US" dirty="0"/>
          </a:p>
        </p:txBody>
      </p:sp>
      <p:sp>
        <p:nvSpPr>
          <p:cNvPr id="4" name="Slide Number Placeholder 3"/>
          <p:cNvSpPr>
            <a:spLocks noGrp="1"/>
          </p:cNvSpPr>
          <p:nvPr>
            <p:ph type="sldNum" sz="quarter" idx="10"/>
          </p:nvPr>
        </p:nvSpPr>
        <p:spPr/>
        <p:txBody>
          <a:bodyPr/>
          <a:lstStyle/>
          <a:p>
            <a:fld id="{2FFFF295-BBC4-344A-8C61-7BF7DBFB5519}" type="slidenum">
              <a:rPr lang="en-US" smtClean="0"/>
              <a:t>11</a:t>
            </a:fld>
            <a:endParaRPr lang="en-US"/>
          </a:p>
        </p:txBody>
      </p:sp>
    </p:spTree>
    <p:extLst>
      <p:ext uri="{BB962C8B-B14F-4D97-AF65-F5344CB8AC3E}">
        <p14:creationId xmlns:p14="http://schemas.microsoft.com/office/powerpoint/2010/main" val="1782210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a:t>
            </a:r>
            <a:r>
              <a:rPr lang="en-US" baseline="0" dirty="0"/>
              <a:t> two was conducted immediately after the survey analysis. In this phase, I selected and interviewed eight faculty members from the training group. My goal was to help explain the quantitative results as well as to explore the second and third research questions about training experiences, social influences, and facilitating conditions. The flow chart you see depicts the coding and analysis process I followed as well as the funneling down of thematic conclusions, which I’ll discuss in more detail in a moment.</a:t>
            </a:r>
            <a:endParaRPr lang="en-US" dirty="0"/>
          </a:p>
        </p:txBody>
      </p:sp>
      <p:sp>
        <p:nvSpPr>
          <p:cNvPr id="4" name="Slide Number Placeholder 3"/>
          <p:cNvSpPr>
            <a:spLocks noGrp="1"/>
          </p:cNvSpPr>
          <p:nvPr>
            <p:ph type="sldNum" sz="quarter" idx="10"/>
          </p:nvPr>
        </p:nvSpPr>
        <p:spPr/>
        <p:txBody>
          <a:bodyPr/>
          <a:lstStyle/>
          <a:p>
            <a:fld id="{2FFFF295-BBC4-344A-8C61-7BF7DBFB5519}" type="slidenum">
              <a:rPr lang="en-US" smtClean="0"/>
              <a:t>12</a:t>
            </a:fld>
            <a:endParaRPr lang="en-US"/>
          </a:p>
        </p:txBody>
      </p:sp>
    </p:spTree>
    <p:extLst>
      <p:ext uri="{BB962C8B-B14F-4D97-AF65-F5344CB8AC3E}">
        <p14:creationId xmlns:p14="http://schemas.microsoft.com/office/powerpoint/2010/main" val="21181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chart outlines select demographics of phase two participants. While selecting individuals, I had to rely on self-identification and willingness to be interviewed, but tried to ensure maximum variation among the participants selected, particularly in terms of each person’s combined perception score, institution, age, and experience level.</a:t>
            </a:r>
            <a:endParaRPr lang="en-US" dirty="0"/>
          </a:p>
        </p:txBody>
      </p:sp>
      <p:sp>
        <p:nvSpPr>
          <p:cNvPr id="4" name="Slide Number Placeholder 3"/>
          <p:cNvSpPr>
            <a:spLocks noGrp="1"/>
          </p:cNvSpPr>
          <p:nvPr>
            <p:ph type="sldNum" sz="quarter" idx="10"/>
          </p:nvPr>
        </p:nvSpPr>
        <p:spPr/>
        <p:txBody>
          <a:bodyPr/>
          <a:lstStyle/>
          <a:p>
            <a:fld id="{2FFFF295-BBC4-344A-8C61-7BF7DBFB5519}" type="slidenum">
              <a:rPr lang="en-US" smtClean="0"/>
              <a:t>13</a:t>
            </a:fld>
            <a:endParaRPr lang="en-US"/>
          </a:p>
        </p:txBody>
      </p:sp>
    </p:spTree>
    <p:extLst>
      <p:ext uri="{BB962C8B-B14F-4D97-AF65-F5344CB8AC3E}">
        <p14:creationId xmlns:p14="http://schemas.microsoft.com/office/powerpoint/2010/main" val="1627932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Results</a:t>
            </a:r>
            <a:r>
              <a:rPr lang="en-US" baseline="0" dirty="0"/>
              <a:t> of the qualitative analysis led to the identification of 6 themes. For the sake of brevity, I’ll introduce each theme briefly and discuss them more in a moment before questions. </a:t>
            </a:r>
            <a:r>
              <a:rPr lang="en-US" dirty="0"/>
              <a:t>The</a:t>
            </a:r>
            <a:r>
              <a:rPr lang="en-US" baseline="0" dirty="0"/>
              <a:t> first theme related to perceptions of the rubric. That is, “</a:t>
            </a:r>
            <a:r>
              <a:rPr lang="en-US" dirty="0"/>
              <a:t>Training and provision of the QM rubric provided faculty with a useful, but not perfect, framework for course design.” If I had to give it a grade based on the</a:t>
            </a:r>
            <a:r>
              <a:rPr lang="en-US" baseline="0" dirty="0"/>
              <a:t> interviews, it would be a B+.</a:t>
            </a:r>
            <a:endParaRPr lang="en-US" dirty="0"/>
          </a:p>
          <a:p>
            <a:endParaRPr lang="en-US" dirty="0"/>
          </a:p>
        </p:txBody>
      </p:sp>
      <p:sp>
        <p:nvSpPr>
          <p:cNvPr id="4" name="Slide Number Placeholder 3"/>
          <p:cNvSpPr>
            <a:spLocks noGrp="1"/>
          </p:cNvSpPr>
          <p:nvPr>
            <p:ph type="sldNum" sz="quarter" idx="10"/>
          </p:nvPr>
        </p:nvSpPr>
        <p:spPr/>
        <p:txBody>
          <a:bodyPr/>
          <a:lstStyle/>
          <a:p>
            <a:fld id="{2FFFF295-BBC4-344A-8C61-7BF7DBFB5519}" type="slidenum">
              <a:rPr lang="en-US" smtClean="0"/>
              <a:t>14</a:t>
            </a:fld>
            <a:endParaRPr lang="en-US"/>
          </a:p>
        </p:txBody>
      </p:sp>
    </p:spTree>
    <p:extLst>
      <p:ext uri="{BB962C8B-B14F-4D97-AF65-F5344CB8AC3E}">
        <p14:creationId xmlns:p14="http://schemas.microsoft.com/office/powerpoint/2010/main" val="1261833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next two themes related to the faculty experience</a:t>
            </a:r>
            <a:r>
              <a:rPr lang="en-US" baseline="0" dirty="0"/>
              <a:t> in APPQMR. In general, they reported that learning to apply QM principles through the workshop – and the act of applying the rubric to course design - are both rigorous and time-consuming. Nevertheless, l</a:t>
            </a:r>
            <a:r>
              <a:rPr lang="en-US" dirty="0"/>
              <a:t>earning to apply the QM rubric through training provided faculty</a:t>
            </a:r>
            <a:r>
              <a:rPr lang="en-US" baseline="0" dirty="0"/>
              <a:t> members with</a:t>
            </a:r>
            <a:r>
              <a:rPr lang="en-US" dirty="0"/>
              <a:t> a disorienting dilemma that resulted in the acquisition of knowledge and confidence to plan and make a change. </a:t>
            </a:r>
          </a:p>
          <a:p>
            <a:endParaRPr lang="en-US" dirty="0"/>
          </a:p>
        </p:txBody>
      </p:sp>
      <p:sp>
        <p:nvSpPr>
          <p:cNvPr id="4" name="Slide Number Placeholder 3"/>
          <p:cNvSpPr>
            <a:spLocks noGrp="1"/>
          </p:cNvSpPr>
          <p:nvPr>
            <p:ph type="sldNum" sz="quarter" idx="10"/>
          </p:nvPr>
        </p:nvSpPr>
        <p:spPr/>
        <p:txBody>
          <a:bodyPr/>
          <a:lstStyle/>
          <a:p>
            <a:fld id="{2FFFF295-BBC4-344A-8C61-7BF7DBFB5519}" type="slidenum">
              <a:rPr lang="en-US" smtClean="0"/>
              <a:t>15</a:t>
            </a:fld>
            <a:endParaRPr lang="en-US"/>
          </a:p>
        </p:txBody>
      </p:sp>
    </p:spTree>
    <p:extLst>
      <p:ext uri="{BB962C8B-B14F-4D97-AF65-F5344CB8AC3E}">
        <p14:creationId xmlns:p14="http://schemas.microsoft.com/office/powerpoint/2010/main" val="49022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exploring </a:t>
            </a:r>
            <a:r>
              <a:rPr lang="en-US" baseline="0" dirty="0"/>
              <a:t>the data, it become abundantly clear to me that accessibility of course materials was the most troublesome aspect of training. They felt that they wanted to know more about this topic, but were not given enough time or resources. I also found that QM’s intensive focus on learning objective alignment was the most influential aspect of training, despite this also being the most controversial topic mentioned.</a:t>
            </a:r>
            <a:endParaRPr lang="en-US" dirty="0"/>
          </a:p>
        </p:txBody>
      </p:sp>
      <p:sp>
        <p:nvSpPr>
          <p:cNvPr id="4" name="Slide Number Placeholder 3"/>
          <p:cNvSpPr>
            <a:spLocks noGrp="1"/>
          </p:cNvSpPr>
          <p:nvPr>
            <p:ph type="sldNum" sz="quarter" idx="10"/>
          </p:nvPr>
        </p:nvSpPr>
        <p:spPr/>
        <p:txBody>
          <a:bodyPr/>
          <a:lstStyle/>
          <a:p>
            <a:fld id="{2FFFF295-BBC4-344A-8C61-7BF7DBFB5519}" type="slidenum">
              <a:rPr lang="en-US" smtClean="0"/>
              <a:t>16</a:t>
            </a:fld>
            <a:endParaRPr lang="en-US"/>
          </a:p>
        </p:txBody>
      </p:sp>
    </p:spTree>
    <p:extLst>
      <p:ext uri="{BB962C8B-B14F-4D97-AF65-F5344CB8AC3E}">
        <p14:creationId xmlns:p14="http://schemas.microsoft.com/office/powerpoint/2010/main" val="1277619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a:t>
            </a:r>
            <a:r>
              <a:rPr lang="en-US" baseline="0" dirty="0"/>
              <a:t> I found that when QM is mandated – as it was at both participating institutions – social influences </a:t>
            </a:r>
            <a:r>
              <a:rPr lang="en-US" dirty="0"/>
              <a:t>and facilitating conditions significantly influence how faculty perceive and use the QM rubric.</a:t>
            </a:r>
          </a:p>
        </p:txBody>
      </p:sp>
      <p:sp>
        <p:nvSpPr>
          <p:cNvPr id="4" name="Slide Number Placeholder 3"/>
          <p:cNvSpPr>
            <a:spLocks noGrp="1"/>
          </p:cNvSpPr>
          <p:nvPr>
            <p:ph type="sldNum" sz="quarter" idx="10"/>
          </p:nvPr>
        </p:nvSpPr>
        <p:spPr/>
        <p:txBody>
          <a:bodyPr/>
          <a:lstStyle/>
          <a:p>
            <a:fld id="{2FFFF295-BBC4-344A-8C61-7BF7DBFB5519}" type="slidenum">
              <a:rPr lang="en-US" smtClean="0"/>
              <a:t>17</a:t>
            </a:fld>
            <a:endParaRPr lang="en-US"/>
          </a:p>
        </p:txBody>
      </p:sp>
    </p:spTree>
    <p:extLst>
      <p:ext uri="{BB962C8B-B14F-4D97-AF65-F5344CB8AC3E}">
        <p14:creationId xmlns:p14="http://schemas.microsoft.com/office/powerpoint/2010/main" val="2099189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 going back to the research questions, there were a few</a:t>
            </a:r>
            <a:r>
              <a:rPr lang="en-US" baseline="0" dirty="0"/>
              <a:t> key takeaways from the results that I’d like to mention from the discussion in chapter five. The first goes back to the first research question about perceptions and the somewhat ambiguous results of my quantitative and qualitative findings. It was interesting that I found no significant difference in faculty perceptions of the QM rubric like Mercer did in her dissertation a few years ago at a large research university. I noted in the paper how that contrasted with </a:t>
            </a:r>
            <a:r>
              <a:rPr lang="en-US" baseline="0" dirty="0" err="1"/>
              <a:t>Budzick’s</a:t>
            </a:r>
            <a:r>
              <a:rPr lang="en-US" baseline="0" dirty="0"/>
              <a:t> study at a community college. While there is some literature that suggests the ambiguous results could be related to experience level, gender, and age, there isn’t enough literature to support any definitive conclusions. At the same time, the literature and my interviews with faculty also showed that there is a practical significance of professional development in terms of transformational learning. The findings of my qualitative research indicate that there IS a practical significance of training. There were faculty who felt strongly on both sides of this topic, which helps to explain the lack of statistical significance in the perceptions survey.</a:t>
            </a:r>
            <a:endParaRPr lang="en-US" dirty="0"/>
          </a:p>
        </p:txBody>
      </p:sp>
      <p:sp>
        <p:nvSpPr>
          <p:cNvPr id="4" name="Slide Number Placeholder 3"/>
          <p:cNvSpPr>
            <a:spLocks noGrp="1"/>
          </p:cNvSpPr>
          <p:nvPr>
            <p:ph type="sldNum" sz="quarter" idx="10"/>
          </p:nvPr>
        </p:nvSpPr>
        <p:spPr/>
        <p:txBody>
          <a:bodyPr/>
          <a:lstStyle/>
          <a:p>
            <a:fld id="{2FFFF295-BBC4-344A-8C61-7BF7DBFB5519}" type="slidenum">
              <a:rPr lang="en-US" smtClean="0"/>
              <a:t>18</a:t>
            </a:fld>
            <a:endParaRPr lang="en-US"/>
          </a:p>
        </p:txBody>
      </p:sp>
    </p:spTree>
    <p:extLst>
      <p:ext uri="{BB962C8B-B14F-4D97-AF65-F5344CB8AC3E}">
        <p14:creationId xmlns:p14="http://schemas.microsoft.com/office/powerpoint/2010/main" val="1891747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reason the</a:t>
            </a:r>
            <a:r>
              <a:rPr lang="en-US" baseline="0" dirty="0"/>
              <a:t> effect of training is so difficult to quantify is because different individuals experience the same training different ways based on any number of factors. This was evident in the themes about faculty experience that arose from faculty interviews. The analysis revealed that it is rigorous to use the QM rubric – and to learn to use it. It takes time and effort to do so. Not all faculty agreed that the time and content covered in training was worthwhile. </a:t>
            </a:r>
          </a:p>
          <a:p>
            <a:r>
              <a:rPr lang="en-US" b="1" i="1" baseline="0" dirty="0"/>
              <a:t>{Transition}</a:t>
            </a:r>
          </a:p>
          <a:p>
            <a:r>
              <a:rPr lang="en-US" baseline="0" dirty="0"/>
              <a:t>For instance, they expressed mixed feelings about the value of creating learning objectives and aligning them to course materials and assessments. A few saw this aspect of QM as being too educator-oriented, But most felt that they changed the way they view and develop courses as a result of this information. The majority also discussed the importance of accessibility and how they felt ill-prepared to deal with it correctly. These findings are supported in the literature today. For some faculty in this study, QM training was truly a transformative experience.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FFFF295-BBC4-344A-8C61-7BF7DBFB5519}" type="slidenum">
              <a:rPr lang="en-US" smtClean="0"/>
              <a:t>19</a:t>
            </a:fld>
            <a:endParaRPr lang="en-US"/>
          </a:p>
        </p:txBody>
      </p:sp>
    </p:spTree>
    <p:extLst>
      <p:ext uri="{BB962C8B-B14F-4D97-AF65-F5344CB8AC3E}">
        <p14:creationId xmlns:p14="http://schemas.microsoft.com/office/powerpoint/2010/main" val="2126494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Conducing this study was fascinating to me. That’s largely because the comments from the faculty at these two institutions – both the positive and the negative ones - so closely mirror what faculty say at my own college. Some love QM, some hate it, and many are somewhere in between. This speaks to the importance of factors like social influence – which is based on what they’ve heard from others - and facilitating conditions – which includes the support they’ve experienced. Combined, both factors seemed to strongly influence many of the faculty opinions in my interviews. The two colleges represented in this study unexpectedly ended up serving as almost two case studies to learn from when implementing QM standards.  Although I chose to explore these constructs qualitatively, the results aligned with other researchers that social influence and facilitating conditions have an effect on perceptions and user behaviors. In general, faculty need to have the support of their colleagues and administrators as well as various forms of ongoing institutional support when QM is mandated for course design.</a:t>
            </a:r>
            <a:endParaRPr lang="en-US" dirty="0"/>
          </a:p>
        </p:txBody>
      </p:sp>
      <p:sp>
        <p:nvSpPr>
          <p:cNvPr id="4" name="Slide Number Placeholder 3"/>
          <p:cNvSpPr>
            <a:spLocks noGrp="1"/>
          </p:cNvSpPr>
          <p:nvPr>
            <p:ph type="sldNum" sz="quarter" idx="10"/>
          </p:nvPr>
        </p:nvSpPr>
        <p:spPr/>
        <p:txBody>
          <a:bodyPr/>
          <a:lstStyle/>
          <a:p>
            <a:fld id="{2FFFF295-BBC4-344A-8C61-7BF7DBFB5519}" type="slidenum">
              <a:rPr lang="en-US" smtClean="0"/>
              <a:t>20</a:t>
            </a:fld>
            <a:endParaRPr lang="en-US"/>
          </a:p>
        </p:txBody>
      </p:sp>
    </p:spTree>
    <p:extLst>
      <p:ext uri="{BB962C8B-B14F-4D97-AF65-F5344CB8AC3E}">
        <p14:creationId xmlns:p14="http://schemas.microsoft.com/office/powerpoint/2010/main" val="782881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FFF295-BBC4-344A-8C61-7BF7DBFB5519}" type="slidenum">
              <a:rPr lang="en-US" smtClean="0"/>
              <a:t>3</a:t>
            </a:fld>
            <a:endParaRPr lang="en-US"/>
          </a:p>
        </p:txBody>
      </p:sp>
    </p:spTree>
    <p:extLst>
      <p:ext uri="{BB962C8B-B14F-4D97-AF65-F5344CB8AC3E}">
        <p14:creationId xmlns:p14="http://schemas.microsoft.com/office/powerpoint/2010/main" val="1419076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FFF295-BBC4-344A-8C61-7BF7DBFB5519}" type="slidenum">
              <a:rPr lang="en-US" smtClean="0"/>
              <a:t>21</a:t>
            </a:fld>
            <a:endParaRPr lang="en-US"/>
          </a:p>
        </p:txBody>
      </p:sp>
    </p:spTree>
    <p:extLst>
      <p:ext uri="{BB962C8B-B14F-4D97-AF65-F5344CB8AC3E}">
        <p14:creationId xmlns:p14="http://schemas.microsoft.com/office/powerpoint/2010/main" val="2025349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QM might enhance the APPQMR workshop, such as integrating self and peer evaluations into the curriculum to more explicitly align with principles of adult learning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Specifically, QM may want to allow participants some options about which aspects of the rubric they want to focus on after the essential standards are introduced in training. Allowing choice and raising participants’ levels of autonomy would strengthen the workshop’s alignment with adult learning theory and constructivism.</a:t>
            </a:r>
          </a:p>
        </p:txBody>
      </p:sp>
      <p:sp>
        <p:nvSpPr>
          <p:cNvPr id="4" name="Slide Number Placeholder 3"/>
          <p:cNvSpPr>
            <a:spLocks noGrp="1"/>
          </p:cNvSpPr>
          <p:nvPr>
            <p:ph type="sldNum" sz="quarter" idx="5"/>
          </p:nvPr>
        </p:nvSpPr>
        <p:spPr/>
        <p:txBody>
          <a:bodyPr/>
          <a:lstStyle/>
          <a:p>
            <a:fld id="{2FFFF295-BBC4-344A-8C61-7BF7DBFB5519}" type="slidenum">
              <a:rPr lang="en-US" smtClean="0"/>
              <a:t>22</a:t>
            </a:fld>
            <a:endParaRPr lang="en-US"/>
          </a:p>
        </p:txBody>
      </p:sp>
    </p:spTree>
    <p:extLst>
      <p:ext uri="{BB962C8B-B14F-4D97-AF65-F5344CB8AC3E}">
        <p14:creationId xmlns:p14="http://schemas.microsoft.com/office/powerpoint/2010/main" val="3404136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Institutions may need to create a more comprehensive approach to their quality assurance plans that includes training, ongoing support, and evaluation of course delivery. </a:t>
            </a:r>
          </a:p>
        </p:txBody>
      </p:sp>
      <p:sp>
        <p:nvSpPr>
          <p:cNvPr id="4" name="Slide Number Placeholder 3"/>
          <p:cNvSpPr>
            <a:spLocks noGrp="1"/>
          </p:cNvSpPr>
          <p:nvPr>
            <p:ph type="sldNum" sz="quarter" idx="5"/>
          </p:nvPr>
        </p:nvSpPr>
        <p:spPr/>
        <p:txBody>
          <a:bodyPr/>
          <a:lstStyle/>
          <a:p>
            <a:fld id="{2FFFF295-BBC4-344A-8C61-7BF7DBFB5519}" type="slidenum">
              <a:rPr lang="en-US" smtClean="0"/>
              <a:t>23</a:t>
            </a:fld>
            <a:endParaRPr lang="en-US"/>
          </a:p>
        </p:txBody>
      </p:sp>
    </p:spTree>
    <p:extLst>
      <p:ext uri="{BB962C8B-B14F-4D97-AF65-F5344CB8AC3E}">
        <p14:creationId xmlns:p14="http://schemas.microsoft.com/office/powerpoint/2010/main" val="3128414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Overall, I feel that the greatest implication resulting from this study is is the need for an effective faculty communication plan when QM is adopted – particularly when it is mandated. The faculty need to understand the initiative well enough to buy-into it, and they need to know they are supported in their work.</a:t>
            </a:r>
            <a:endParaRPr lang="en-US" dirty="0"/>
          </a:p>
        </p:txBody>
      </p:sp>
      <p:sp>
        <p:nvSpPr>
          <p:cNvPr id="4" name="Slide Number Placeholder 3"/>
          <p:cNvSpPr>
            <a:spLocks noGrp="1"/>
          </p:cNvSpPr>
          <p:nvPr>
            <p:ph type="sldNum" sz="quarter" idx="5"/>
          </p:nvPr>
        </p:nvSpPr>
        <p:spPr/>
        <p:txBody>
          <a:bodyPr/>
          <a:lstStyle/>
          <a:p>
            <a:fld id="{2FFFF295-BBC4-344A-8C61-7BF7DBFB5519}" type="slidenum">
              <a:rPr lang="en-US" smtClean="0"/>
              <a:t>24</a:t>
            </a:fld>
            <a:endParaRPr lang="en-US"/>
          </a:p>
        </p:txBody>
      </p:sp>
    </p:spTree>
    <p:extLst>
      <p:ext uri="{BB962C8B-B14F-4D97-AF65-F5344CB8AC3E}">
        <p14:creationId xmlns:p14="http://schemas.microsoft.com/office/powerpoint/2010/main" val="1582911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FFF295-BBC4-344A-8C61-7BF7DBFB5519}" type="slidenum">
              <a:rPr lang="en-US" smtClean="0"/>
              <a:t>26</a:t>
            </a:fld>
            <a:endParaRPr lang="en-US"/>
          </a:p>
        </p:txBody>
      </p:sp>
    </p:spTree>
    <p:extLst>
      <p:ext uri="{BB962C8B-B14F-4D97-AF65-F5344CB8AC3E}">
        <p14:creationId xmlns:p14="http://schemas.microsoft.com/office/powerpoint/2010/main" val="3598279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Quality</a:t>
            </a:r>
            <a:r>
              <a:rPr lang="en-US" baseline="0" dirty="0"/>
              <a:t> Matters</a:t>
            </a:r>
            <a:r>
              <a:rPr lang="en-US" dirty="0"/>
              <a:t> has not been the focus of much research</a:t>
            </a:r>
            <a:r>
              <a:rPr lang="en-US" baseline="0" dirty="0"/>
              <a:t> at the community college level, </a:t>
            </a:r>
            <a:r>
              <a:rPr lang="en-US" sz="1200" kern="1200" dirty="0">
                <a:solidFill>
                  <a:schemeClr val="tx1"/>
                </a:solidFill>
                <a:effectLst/>
                <a:latin typeface="+mn-lt"/>
                <a:ea typeface="+mn-ea"/>
                <a:cs typeface="+mn-cs"/>
              </a:rPr>
              <a:t>administrators don’t know if faculty participation in the Applying</a:t>
            </a:r>
            <a:r>
              <a:rPr lang="en-US" sz="1200" kern="1200" baseline="0" dirty="0">
                <a:solidFill>
                  <a:schemeClr val="tx1"/>
                </a:solidFill>
                <a:effectLst/>
                <a:latin typeface="+mn-lt"/>
                <a:ea typeface="+mn-ea"/>
                <a:cs typeface="+mn-cs"/>
              </a:rPr>
              <a:t> the QM Rubric </a:t>
            </a:r>
            <a:r>
              <a:rPr lang="en-US" sz="1200" kern="1200" dirty="0">
                <a:solidFill>
                  <a:schemeClr val="tx1"/>
                </a:solidFill>
                <a:effectLst/>
                <a:latin typeface="+mn-lt"/>
                <a:ea typeface="+mn-ea"/>
                <a:cs typeface="+mn-cs"/>
              </a:rPr>
              <a:t>workshop could significantly improve their course design abilities and perceptions of the rubric. So the</a:t>
            </a:r>
            <a:r>
              <a:rPr lang="en-US" sz="1200" kern="1200" baseline="0" dirty="0">
                <a:solidFill>
                  <a:schemeClr val="tx1"/>
                </a:solidFill>
                <a:effectLst/>
                <a:latin typeface="+mn-lt"/>
                <a:ea typeface="+mn-ea"/>
                <a:cs typeface="+mn-cs"/>
              </a:rPr>
              <a:t> underlying question behind this study was: “Is the </a:t>
            </a:r>
            <a:r>
              <a:rPr lang="en-US" dirty="0"/>
              <a:t>APPQMR workshop effective for improving</a:t>
            </a:r>
            <a:r>
              <a:rPr lang="en-US" baseline="0" dirty="0"/>
              <a:t> </a:t>
            </a:r>
            <a:r>
              <a:rPr lang="en-US" dirty="0"/>
              <a:t>perceptions</a:t>
            </a:r>
            <a:r>
              <a:rPr lang="en-US" baseline="0" dirty="0"/>
              <a:t> and </a:t>
            </a:r>
            <a:r>
              <a:rPr lang="en-US" dirty="0"/>
              <a:t>course design abilities?</a:t>
            </a:r>
          </a:p>
        </p:txBody>
      </p:sp>
      <p:sp>
        <p:nvSpPr>
          <p:cNvPr id="4" name="Slide Number Placeholder 3"/>
          <p:cNvSpPr>
            <a:spLocks noGrp="1"/>
          </p:cNvSpPr>
          <p:nvPr>
            <p:ph type="sldNum" sz="quarter" idx="10"/>
          </p:nvPr>
        </p:nvSpPr>
        <p:spPr/>
        <p:txBody>
          <a:bodyPr/>
          <a:lstStyle/>
          <a:p>
            <a:fld id="{2FFFF295-BBC4-344A-8C61-7BF7DBFB5519}" type="slidenum">
              <a:rPr lang="en-US" smtClean="0"/>
              <a:t>4</a:t>
            </a:fld>
            <a:endParaRPr lang="en-US"/>
          </a:p>
        </p:txBody>
      </p:sp>
    </p:spTree>
    <p:extLst>
      <p:ext uri="{BB962C8B-B14F-4D97-AF65-F5344CB8AC3E}">
        <p14:creationId xmlns:p14="http://schemas.microsoft.com/office/powerpoint/2010/main" val="1499808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important</a:t>
            </a:r>
            <a:r>
              <a:rPr lang="en-US" baseline="0" dirty="0"/>
              <a:t> because researchers, like </a:t>
            </a:r>
            <a:r>
              <a:rPr lang="en-US" baseline="0" dirty="0" err="1"/>
              <a:t>McQuiggan</a:t>
            </a:r>
            <a:r>
              <a:rPr lang="en-US" baseline="0" dirty="0"/>
              <a:t> and others, have shown that </a:t>
            </a:r>
            <a:r>
              <a:rPr lang="en-US" sz="1200" kern="1200" dirty="0">
                <a:solidFill>
                  <a:schemeClr val="tx1"/>
                </a:solidFill>
                <a:effectLst/>
                <a:latin typeface="+mn-lt"/>
                <a:ea typeface="+mn-ea"/>
                <a:cs typeface="+mn-cs"/>
              </a:rPr>
              <a:t>faculty members who participate in training are more likely to have the skills and mindset needed to make effective course design improvements.</a:t>
            </a:r>
            <a:endParaRPr lang="en-US" dirty="0"/>
          </a:p>
        </p:txBody>
      </p:sp>
      <p:sp>
        <p:nvSpPr>
          <p:cNvPr id="4" name="Slide Number Placeholder 3"/>
          <p:cNvSpPr>
            <a:spLocks noGrp="1"/>
          </p:cNvSpPr>
          <p:nvPr>
            <p:ph type="sldNum" sz="quarter" idx="10"/>
          </p:nvPr>
        </p:nvSpPr>
        <p:spPr/>
        <p:txBody>
          <a:bodyPr/>
          <a:lstStyle/>
          <a:p>
            <a:fld id="{2FFFF295-BBC4-344A-8C61-7BF7DBFB5519}" type="slidenum">
              <a:rPr lang="en-US" smtClean="0"/>
              <a:t>5</a:t>
            </a:fld>
            <a:endParaRPr lang="en-US"/>
          </a:p>
        </p:txBody>
      </p:sp>
    </p:spTree>
    <p:extLst>
      <p:ext uri="{BB962C8B-B14F-4D97-AF65-F5344CB8AC3E}">
        <p14:creationId xmlns:p14="http://schemas.microsoft.com/office/powerpoint/2010/main" val="1293766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chose an explanatory sequential mixed methods design because</a:t>
            </a:r>
            <a:r>
              <a:rPr lang="en-US" sz="1200" kern="1200" baseline="0" dirty="0">
                <a:solidFill>
                  <a:schemeClr val="tx1"/>
                </a:solidFill>
                <a:effectLst/>
                <a:latin typeface="+mn-lt"/>
                <a:ea typeface="+mn-ea"/>
                <a:cs typeface="+mn-cs"/>
              </a:rPr>
              <a:t> I intended </a:t>
            </a:r>
            <a:r>
              <a:rPr lang="en-US" sz="1200" kern="1200" dirty="0">
                <a:solidFill>
                  <a:schemeClr val="tx1"/>
                </a:solidFill>
                <a:effectLst/>
                <a:latin typeface="+mn-lt"/>
                <a:ea typeface="+mn-ea"/>
                <a:cs typeface="+mn-cs"/>
              </a:rPr>
              <a:t>to first conduct and analyze quantitative data, then use qualitative methods to help explain the results of the</a:t>
            </a:r>
            <a:r>
              <a:rPr lang="en-US" sz="1200" kern="1200" baseline="0" dirty="0">
                <a:solidFill>
                  <a:schemeClr val="tx1"/>
                </a:solidFill>
                <a:effectLst/>
                <a:latin typeface="+mn-lt"/>
                <a:ea typeface="+mn-ea"/>
                <a:cs typeface="+mn-cs"/>
              </a:rPr>
              <a:t> quantitative study</a:t>
            </a:r>
            <a:r>
              <a:rPr lang="en-US" sz="1200" kern="1200" dirty="0">
                <a:solidFill>
                  <a:schemeClr val="tx1"/>
                </a:solidFill>
                <a:effectLst/>
                <a:latin typeface="+mn-lt"/>
                <a:ea typeface="+mn-ea"/>
                <a:cs typeface="+mn-cs"/>
              </a:rPr>
              <a:t> in more detail.</a:t>
            </a:r>
            <a:endParaRPr lang="en-US" dirty="0"/>
          </a:p>
        </p:txBody>
      </p:sp>
      <p:sp>
        <p:nvSpPr>
          <p:cNvPr id="4" name="Slide Number Placeholder 3"/>
          <p:cNvSpPr>
            <a:spLocks noGrp="1"/>
          </p:cNvSpPr>
          <p:nvPr>
            <p:ph type="sldNum" sz="quarter" idx="10"/>
          </p:nvPr>
        </p:nvSpPr>
        <p:spPr/>
        <p:txBody>
          <a:bodyPr/>
          <a:lstStyle/>
          <a:p>
            <a:fld id="{2FFFF295-BBC4-344A-8C61-7BF7DBFB5519}" type="slidenum">
              <a:rPr lang="en-US" smtClean="0"/>
              <a:t>6</a:t>
            </a:fld>
            <a:endParaRPr lang="en-US"/>
          </a:p>
        </p:txBody>
      </p:sp>
    </p:spTree>
    <p:extLst>
      <p:ext uri="{BB962C8B-B14F-4D97-AF65-F5344CB8AC3E}">
        <p14:creationId xmlns:p14="http://schemas.microsoft.com/office/powerpoint/2010/main" val="1540084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first research</a:t>
            </a:r>
            <a:r>
              <a:rPr lang="en-US" baseline="0" dirty="0"/>
              <a:t> question was about how QM training effects participants’ perceptions of the rubric. I also asked faculty about their experiences in training and what aspects of it influenced their perceptions and skills. Finally, I asked how social influence and facilitating conditions affected their long-term adoption of QM.</a:t>
            </a:r>
            <a:endParaRPr lang="en-US" dirty="0"/>
          </a:p>
        </p:txBody>
      </p:sp>
      <p:sp>
        <p:nvSpPr>
          <p:cNvPr id="4" name="Slide Number Placeholder 3"/>
          <p:cNvSpPr>
            <a:spLocks noGrp="1"/>
          </p:cNvSpPr>
          <p:nvPr>
            <p:ph type="sldNum" sz="quarter" idx="10"/>
          </p:nvPr>
        </p:nvSpPr>
        <p:spPr/>
        <p:txBody>
          <a:bodyPr/>
          <a:lstStyle/>
          <a:p>
            <a:fld id="{2FFFF295-BBC4-344A-8C61-7BF7DBFB5519}" type="slidenum">
              <a:rPr lang="en-US" smtClean="0"/>
              <a:t>7</a:t>
            </a:fld>
            <a:endParaRPr lang="en-US"/>
          </a:p>
        </p:txBody>
      </p:sp>
    </p:spTree>
    <p:extLst>
      <p:ext uri="{BB962C8B-B14F-4D97-AF65-F5344CB8AC3E}">
        <p14:creationId xmlns:p14="http://schemas.microsoft.com/office/powerpoint/2010/main" val="1504523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my</a:t>
            </a:r>
            <a:r>
              <a:rPr lang="en-US" baseline="0" dirty="0"/>
              <a:t> study consisted of two phases: a causal-comparative quantitative design to investigate the first question about perceptions, followed by a basic qualitative design to further explain and explore question one – as well as to investigate questions 2 and 3.</a:t>
            </a:r>
            <a:endParaRPr lang="en-US" dirty="0"/>
          </a:p>
        </p:txBody>
      </p:sp>
      <p:sp>
        <p:nvSpPr>
          <p:cNvPr id="4" name="Slide Number Placeholder 3"/>
          <p:cNvSpPr>
            <a:spLocks noGrp="1"/>
          </p:cNvSpPr>
          <p:nvPr>
            <p:ph type="sldNum" sz="quarter" idx="10"/>
          </p:nvPr>
        </p:nvSpPr>
        <p:spPr/>
        <p:txBody>
          <a:bodyPr/>
          <a:lstStyle/>
          <a:p>
            <a:fld id="{2FFFF295-BBC4-344A-8C61-7BF7DBFB5519}" type="slidenum">
              <a:rPr lang="en-US" smtClean="0"/>
              <a:t>8</a:t>
            </a:fld>
            <a:endParaRPr lang="en-US"/>
          </a:p>
        </p:txBody>
      </p:sp>
    </p:spTree>
    <p:extLst>
      <p:ext uri="{BB962C8B-B14F-4D97-AF65-F5344CB8AC3E}">
        <p14:creationId xmlns:p14="http://schemas.microsoft.com/office/powerpoint/2010/main" val="1291935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phase one, I conducted a survey of faculty at two community</a:t>
            </a:r>
            <a:r>
              <a:rPr lang="en-US" sz="1200" kern="1200" baseline="0" dirty="0">
                <a:solidFill>
                  <a:schemeClr val="tx1"/>
                </a:solidFill>
                <a:effectLst/>
                <a:latin typeface="+mn-lt"/>
                <a:ea typeface="+mn-ea"/>
                <a:cs typeface="+mn-cs"/>
              </a:rPr>
              <a:t> colleges regarding their perceptions of the QM rubric. Specifically, I measured perceived usefulness and perceived ease of use. Thirty-nine usable responses were collected and sorted into two groups based on whether or not the individuals had completed APPQMR within the last five years.</a:t>
            </a:r>
            <a:endParaRPr lang="en-US" dirty="0"/>
          </a:p>
        </p:txBody>
      </p:sp>
      <p:sp>
        <p:nvSpPr>
          <p:cNvPr id="4" name="Slide Number Placeholder 3"/>
          <p:cNvSpPr>
            <a:spLocks noGrp="1"/>
          </p:cNvSpPr>
          <p:nvPr>
            <p:ph type="sldNum" sz="quarter" idx="10"/>
          </p:nvPr>
        </p:nvSpPr>
        <p:spPr/>
        <p:txBody>
          <a:bodyPr/>
          <a:lstStyle/>
          <a:p>
            <a:fld id="{2FFFF295-BBC4-344A-8C61-7BF7DBFB5519}" type="slidenum">
              <a:rPr lang="en-US" smtClean="0"/>
              <a:t>9</a:t>
            </a:fld>
            <a:endParaRPr lang="en-US"/>
          </a:p>
        </p:txBody>
      </p:sp>
    </p:spTree>
    <p:extLst>
      <p:ext uri="{BB962C8B-B14F-4D97-AF65-F5344CB8AC3E}">
        <p14:creationId xmlns:p14="http://schemas.microsoft.com/office/powerpoint/2010/main" val="640280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you’ll see in the participant</a:t>
            </a:r>
            <a:r>
              <a:rPr lang="en-US" baseline="0" dirty="0"/>
              <a:t> characteristics, Sterling Community College had a much higher percentage of faculty respond who had completed training than Central Town.</a:t>
            </a:r>
          </a:p>
          <a:p>
            <a:r>
              <a:rPr lang="en-US" baseline="0" dirty="0"/>
              <a:t>The percentage of faculty with a high level of training were about equal between groups, but the non-training group had a noticeably higher percentage of inexperienced faculty.</a:t>
            </a:r>
          </a:p>
          <a:p>
            <a:r>
              <a:rPr lang="en-US" baseline="0" dirty="0"/>
              <a:t>Age and gender were other demographic variables discussed, but the percentages were similar between groups in both categories.</a:t>
            </a:r>
          </a:p>
        </p:txBody>
      </p:sp>
      <p:sp>
        <p:nvSpPr>
          <p:cNvPr id="4" name="Slide Number Placeholder 3"/>
          <p:cNvSpPr>
            <a:spLocks noGrp="1"/>
          </p:cNvSpPr>
          <p:nvPr>
            <p:ph type="sldNum" sz="quarter" idx="10"/>
          </p:nvPr>
        </p:nvSpPr>
        <p:spPr/>
        <p:txBody>
          <a:bodyPr/>
          <a:lstStyle/>
          <a:p>
            <a:fld id="{2FFFF295-BBC4-344A-8C61-7BF7DBFB5519}" type="slidenum">
              <a:rPr lang="en-US" smtClean="0"/>
              <a:t>10</a:t>
            </a:fld>
            <a:endParaRPr lang="en-US"/>
          </a:p>
        </p:txBody>
      </p:sp>
    </p:spTree>
    <p:extLst>
      <p:ext uri="{BB962C8B-B14F-4D97-AF65-F5344CB8AC3E}">
        <p14:creationId xmlns:p14="http://schemas.microsoft.com/office/powerpoint/2010/main" val="278192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solidFill>
            <a:srgbClr val="FFFFFF">
              <a:alpha val="80000"/>
            </a:srgbClr>
          </a:solidFill>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a:solidFill>
            <a:srgbClr val="FFFFFF">
              <a:alpha val="80000"/>
            </a:srgb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15/10/2018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967121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15/10/2018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327927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15/10/2018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97244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15/10/2018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279759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22104E-8A37-4561-90C1-E2A2FA2C4A6E}" type="datetimeFigureOut">
              <a:rPr lang="en-GB" smtClean="0"/>
              <a:t>15/10/2018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38422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C22104E-8A37-4561-90C1-E2A2FA2C4A6E}" type="datetimeFigureOut">
              <a:rPr lang="en-GB" smtClean="0"/>
              <a:t>15/10/2018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656642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22104E-8A37-4561-90C1-E2A2FA2C4A6E}" type="datetimeFigureOut">
              <a:rPr lang="en-GB" smtClean="0"/>
              <a:t>15/10/2018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9605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22104E-8A37-4561-90C1-E2A2FA2C4A6E}" type="datetimeFigureOut">
              <a:rPr lang="en-GB" smtClean="0"/>
              <a:t>15/10/2018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51560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2104E-8A37-4561-90C1-E2A2FA2C4A6E}" type="datetimeFigureOut">
              <a:rPr lang="en-GB" smtClean="0"/>
              <a:t>15/10/2018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267510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22104E-8A37-4561-90C1-E2A2FA2C4A6E}" type="datetimeFigureOut">
              <a:rPr lang="en-GB" smtClean="0"/>
              <a:t>15/10/2018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223584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22104E-8A37-4561-90C1-E2A2FA2C4A6E}" type="datetimeFigureOut">
              <a:rPr lang="en-GB" smtClean="0"/>
              <a:t>15/10/2018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50275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2104E-8A37-4561-90C1-E2A2FA2C4A6E}" type="datetimeFigureOut">
              <a:rPr lang="en-GB" smtClean="0"/>
              <a:t>15/10/2018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700D2-071F-440E-A3FF-180D34BA4EC8}" type="slidenum">
              <a:rPr lang="en-GB" smtClean="0"/>
              <a:t>‹#›</a:t>
            </a:fld>
            <a:endParaRPr lang="en-GB"/>
          </a:p>
        </p:txBody>
      </p:sp>
    </p:spTree>
    <p:extLst>
      <p:ext uri="{BB962C8B-B14F-4D97-AF65-F5344CB8AC3E}">
        <p14:creationId xmlns:p14="http://schemas.microsoft.com/office/powerpoint/2010/main" val="176891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mailto:Rhonda.Gregory@volstate.edu"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hyperlink" Target="https://twitter.com/RhondaGregor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4785"/>
            <a:ext cx="7846640" cy="2115666"/>
          </a:xfrm>
          <a:ln>
            <a:solidFill>
              <a:schemeClr val="tx2">
                <a:lumMod val="50000"/>
              </a:schemeClr>
            </a:solidFill>
          </a:ln>
        </p:spPr>
        <p:txBody>
          <a:bodyPr>
            <a:normAutofit/>
          </a:bodyPr>
          <a:lstStyle/>
          <a:p>
            <a:r>
              <a:rPr lang="en-US" dirty="0"/>
              <a:t>Influence of APPQMR on Faculty Perceptions of QM and Their Course Design Abilities</a:t>
            </a:r>
            <a:endParaRPr lang="en-GB" dirty="0"/>
          </a:p>
        </p:txBody>
      </p:sp>
      <p:sp>
        <p:nvSpPr>
          <p:cNvPr id="3" name="Subtitle 2"/>
          <p:cNvSpPr>
            <a:spLocks noGrp="1"/>
          </p:cNvSpPr>
          <p:nvPr>
            <p:ph type="subTitle" idx="1"/>
          </p:nvPr>
        </p:nvSpPr>
        <p:spPr>
          <a:xfrm>
            <a:off x="1371600" y="3886200"/>
            <a:ext cx="6368752" cy="1270992"/>
          </a:xfrm>
          <a:ln>
            <a:solidFill>
              <a:schemeClr val="tx2">
                <a:lumMod val="50000"/>
              </a:schemeClr>
            </a:solidFill>
          </a:ln>
        </p:spPr>
        <p:txBody>
          <a:bodyPr/>
          <a:lstStyle/>
          <a:p>
            <a:r>
              <a:rPr lang="en-GB" dirty="0">
                <a:solidFill>
                  <a:schemeClr val="tx1"/>
                </a:solidFill>
              </a:rPr>
              <a:t>Rhonda L. Gregory, </a:t>
            </a:r>
            <a:r>
              <a:rPr lang="en-GB" dirty="0" err="1">
                <a:solidFill>
                  <a:schemeClr val="tx1"/>
                </a:solidFill>
              </a:rPr>
              <a:t>Ed.D</a:t>
            </a:r>
            <a:r>
              <a:rPr lang="en-GB" dirty="0">
                <a:solidFill>
                  <a:schemeClr val="tx1"/>
                </a:solidFill>
              </a:rPr>
              <a:t>.</a:t>
            </a:r>
          </a:p>
          <a:p>
            <a:r>
              <a:rPr lang="en-GB" dirty="0">
                <a:solidFill>
                  <a:schemeClr val="tx1"/>
                </a:solidFill>
              </a:rPr>
              <a:t>October 2018</a:t>
            </a:r>
          </a:p>
        </p:txBody>
      </p:sp>
    </p:spTree>
    <p:extLst>
      <p:ext uri="{BB962C8B-B14F-4D97-AF65-F5344CB8AC3E}">
        <p14:creationId xmlns:p14="http://schemas.microsoft.com/office/powerpoint/2010/main" val="561222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30E33C-149E-C344-B56B-FFD0AC2F4D1F}"/>
              </a:ext>
            </a:extLst>
          </p:cNvPr>
          <p:cNvSpPr>
            <a:spLocks noGrp="1"/>
          </p:cNvSpPr>
          <p:nvPr>
            <p:ph type="title"/>
          </p:nvPr>
        </p:nvSpPr>
        <p:spPr>
          <a:xfrm>
            <a:off x="0" y="392113"/>
            <a:ext cx="9144000" cy="1143000"/>
          </a:xfrm>
          <a:solidFill>
            <a:schemeClr val="bg2">
              <a:lumMod val="25000"/>
            </a:schemeClr>
          </a:solidFill>
        </p:spPr>
        <p:txBody>
          <a:bodyPr vert="horz" lIns="91440" tIns="45720" rIns="91440" bIns="45720" rtlCol="0" anchor="ctr">
            <a:normAutofit fontScale="90000"/>
          </a:bodyPr>
          <a:lstStyle/>
          <a:p>
            <a:r>
              <a:rPr lang="en-US" dirty="0">
                <a:solidFill>
                  <a:schemeClr val="bg1"/>
                </a:solidFill>
              </a:rPr>
              <a:t>Phase One Select Characteristics</a:t>
            </a:r>
            <a:br>
              <a:rPr lang="en-US" dirty="0">
                <a:solidFill>
                  <a:schemeClr val="bg1"/>
                </a:solidFill>
              </a:rPr>
            </a:br>
            <a:r>
              <a:rPr lang="en-US" sz="4000" i="1" dirty="0">
                <a:solidFill>
                  <a:schemeClr val="bg1"/>
                </a:solidFill>
              </a:rPr>
              <a:t>to the nearest percentage</a:t>
            </a:r>
            <a:endParaRPr lang="en-US" i="1" dirty="0">
              <a:solidFill>
                <a:schemeClr val="bg1"/>
              </a:solidFill>
            </a:endParaRPr>
          </a:p>
        </p:txBody>
      </p:sp>
      <p:sp>
        <p:nvSpPr>
          <p:cNvPr id="6" name="Text Placeholder 5"/>
          <p:cNvSpPr>
            <a:spLocks noGrp="1"/>
          </p:cNvSpPr>
          <p:nvPr>
            <p:ph type="body" idx="1"/>
          </p:nvPr>
        </p:nvSpPr>
        <p:spPr/>
        <p:txBody>
          <a:bodyPr/>
          <a:lstStyle/>
          <a:p>
            <a:r>
              <a:rPr lang="en-US" dirty="0"/>
              <a:t>Training Group (</a:t>
            </a:r>
            <a:r>
              <a:rPr lang="en-US" i="1" dirty="0"/>
              <a:t>n</a:t>
            </a:r>
            <a:r>
              <a:rPr lang="en-US" dirty="0"/>
              <a:t> = 17)</a:t>
            </a:r>
          </a:p>
        </p:txBody>
      </p:sp>
      <p:sp>
        <p:nvSpPr>
          <p:cNvPr id="7" name="Content Placeholder 6"/>
          <p:cNvSpPr>
            <a:spLocks noGrp="1"/>
          </p:cNvSpPr>
          <p:nvPr>
            <p:ph sz="half" idx="2"/>
          </p:nvPr>
        </p:nvSpPr>
        <p:spPr/>
        <p:txBody>
          <a:bodyPr>
            <a:normAutofit/>
          </a:bodyPr>
          <a:lstStyle/>
          <a:p>
            <a:pPr>
              <a:buFont typeface="Wingdings" charset="2"/>
              <a:buChar char="§"/>
            </a:pPr>
            <a:r>
              <a:rPr lang="en-US" dirty="0"/>
              <a:t>29 Central Town</a:t>
            </a:r>
          </a:p>
          <a:p>
            <a:pPr>
              <a:buFont typeface="Wingdings" charset="2"/>
              <a:buChar char="§"/>
            </a:pPr>
            <a:r>
              <a:rPr lang="en-US" dirty="0"/>
              <a:t>71 Sterling</a:t>
            </a:r>
          </a:p>
          <a:p>
            <a:pPr>
              <a:buFont typeface="Wingdings" charset="2"/>
              <a:buChar char="§"/>
            </a:pPr>
            <a:endParaRPr lang="en-US" sz="1200" dirty="0"/>
          </a:p>
          <a:p>
            <a:pPr>
              <a:buFont typeface="Wingdings" charset="2"/>
              <a:buChar char="§"/>
            </a:pPr>
            <a:r>
              <a:rPr lang="en-US" dirty="0"/>
              <a:t>47 high experience</a:t>
            </a:r>
          </a:p>
          <a:p>
            <a:pPr>
              <a:buFont typeface="Wingdings" charset="2"/>
              <a:buChar char="§"/>
            </a:pPr>
            <a:r>
              <a:rPr lang="en-US" dirty="0"/>
              <a:t>12 no experience</a:t>
            </a:r>
          </a:p>
          <a:p>
            <a:pPr marL="0" indent="0">
              <a:buNone/>
            </a:pPr>
            <a:endParaRPr lang="en-US" sz="1200" dirty="0"/>
          </a:p>
          <a:p>
            <a:pPr>
              <a:buFont typeface="Wingdings" charset="2"/>
              <a:buChar char="§"/>
            </a:pPr>
            <a:r>
              <a:rPr lang="en-US" dirty="0"/>
              <a:t>65 F | 35 M</a:t>
            </a:r>
          </a:p>
          <a:p>
            <a:pPr marL="0" indent="0">
              <a:buNone/>
            </a:pPr>
            <a:endParaRPr lang="en-US" sz="1200" dirty="0"/>
          </a:p>
          <a:p>
            <a:pPr>
              <a:buFont typeface="Wingdings" charset="2"/>
              <a:buChar char="§"/>
            </a:pPr>
            <a:r>
              <a:rPr lang="en-US" dirty="0"/>
              <a:t>24 under age 45</a:t>
            </a:r>
          </a:p>
        </p:txBody>
      </p:sp>
      <p:sp>
        <p:nvSpPr>
          <p:cNvPr id="8" name="Text Placeholder 7"/>
          <p:cNvSpPr>
            <a:spLocks noGrp="1"/>
          </p:cNvSpPr>
          <p:nvPr>
            <p:ph type="body" sz="quarter" idx="3"/>
          </p:nvPr>
        </p:nvSpPr>
        <p:spPr/>
        <p:txBody>
          <a:bodyPr/>
          <a:lstStyle/>
          <a:p>
            <a:r>
              <a:rPr lang="en-US" dirty="0"/>
              <a:t>Non-Training Group (</a:t>
            </a:r>
            <a:r>
              <a:rPr lang="en-US" i="1" dirty="0"/>
              <a:t>n</a:t>
            </a:r>
            <a:r>
              <a:rPr lang="en-US" dirty="0"/>
              <a:t> = 22)</a:t>
            </a:r>
          </a:p>
        </p:txBody>
      </p:sp>
      <p:sp>
        <p:nvSpPr>
          <p:cNvPr id="9" name="Content Placeholder 8"/>
          <p:cNvSpPr>
            <a:spLocks noGrp="1"/>
          </p:cNvSpPr>
          <p:nvPr>
            <p:ph sz="quarter" idx="4"/>
          </p:nvPr>
        </p:nvSpPr>
        <p:spPr/>
        <p:txBody>
          <a:bodyPr>
            <a:normAutofit/>
          </a:bodyPr>
          <a:lstStyle/>
          <a:p>
            <a:pPr>
              <a:buFont typeface="Wingdings" charset="2"/>
              <a:buChar char="§"/>
            </a:pPr>
            <a:r>
              <a:rPr lang="en-US" dirty="0"/>
              <a:t>82 Central Town</a:t>
            </a:r>
          </a:p>
          <a:p>
            <a:pPr>
              <a:buFont typeface="Wingdings" charset="2"/>
              <a:buChar char="§"/>
            </a:pPr>
            <a:r>
              <a:rPr lang="en-US" dirty="0"/>
              <a:t>18 Sterling</a:t>
            </a:r>
          </a:p>
          <a:p>
            <a:pPr marL="0" indent="0">
              <a:buNone/>
            </a:pPr>
            <a:endParaRPr lang="en-US" sz="1200" dirty="0"/>
          </a:p>
          <a:p>
            <a:pPr>
              <a:buFont typeface="Wingdings" charset="2"/>
              <a:buChar char="§"/>
            </a:pPr>
            <a:r>
              <a:rPr lang="en-US" dirty="0"/>
              <a:t>41 high experience</a:t>
            </a:r>
          </a:p>
          <a:p>
            <a:pPr>
              <a:buFont typeface="Wingdings" charset="2"/>
              <a:buChar char="§"/>
            </a:pPr>
            <a:r>
              <a:rPr lang="en-US" dirty="0"/>
              <a:t>50 no experience</a:t>
            </a:r>
          </a:p>
          <a:p>
            <a:pPr marL="0" indent="0">
              <a:buNone/>
            </a:pPr>
            <a:endParaRPr lang="en-US" sz="1200" dirty="0"/>
          </a:p>
          <a:p>
            <a:pPr>
              <a:buFont typeface="Wingdings" charset="2"/>
              <a:buChar char="§"/>
            </a:pPr>
            <a:r>
              <a:rPr lang="en-US" dirty="0"/>
              <a:t>46 F | 54 M</a:t>
            </a:r>
          </a:p>
          <a:p>
            <a:pPr marL="0" indent="0">
              <a:buNone/>
            </a:pPr>
            <a:endParaRPr lang="en-US" sz="1200" dirty="0"/>
          </a:p>
          <a:p>
            <a:pPr>
              <a:buFont typeface="Wingdings" charset="2"/>
              <a:buChar char="§"/>
            </a:pPr>
            <a:r>
              <a:rPr lang="en-US" dirty="0"/>
              <a:t>24 under age 45</a:t>
            </a:r>
          </a:p>
        </p:txBody>
      </p:sp>
    </p:spTree>
    <p:extLst>
      <p:ext uri="{BB962C8B-B14F-4D97-AF65-F5344CB8AC3E}">
        <p14:creationId xmlns:p14="http://schemas.microsoft.com/office/powerpoint/2010/main" val="1924319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5A65B-54B5-7C41-B891-9BEB080E3C9C}"/>
              </a:ext>
            </a:extLst>
          </p:cNvPr>
          <p:cNvSpPr>
            <a:spLocks noGrp="1"/>
          </p:cNvSpPr>
          <p:nvPr>
            <p:ph type="title"/>
          </p:nvPr>
        </p:nvSpPr>
        <p:spPr>
          <a:xfrm>
            <a:off x="0" y="476672"/>
            <a:ext cx="9144000" cy="914400"/>
          </a:xfrm>
          <a:solidFill>
            <a:schemeClr val="bg2">
              <a:lumMod val="25000"/>
            </a:schemeClr>
          </a:solidFill>
        </p:spPr>
        <p:txBody>
          <a:bodyPr vert="horz" lIns="91440" tIns="45720" rIns="91440" bIns="45720" rtlCol="0" anchor="ctr">
            <a:normAutofit/>
          </a:bodyPr>
          <a:lstStyle/>
          <a:p>
            <a:r>
              <a:rPr lang="en-US" dirty="0">
                <a:solidFill>
                  <a:schemeClr val="bg1"/>
                </a:solidFill>
              </a:rPr>
              <a:t>P1 Findings</a:t>
            </a:r>
          </a:p>
        </p:txBody>
      </p:sp>
      <p:sp>
        <p:nvSpPr>
          <p:cNvPr id="3" name="Content Placeholder 2"/>
          <p:cNvSpPr>
            <a:spLocks noGrp="1"/>
          </p:cNvSpPr>
          <p:nvPr>
            <p:ph idx="1"/>
          </p:nvPr>
        </p:nvSpPr>
        <p:spPr/>
        <p:txBody>
          <a:bodyPr/>
          <a:lstStyle/>
          <a:p>
            <a:pPr marL="0" indent="0">
              <a:spcBef>
                <a:spcPts val="700"/>
              </a:spcBef>
              <a:buNone/>
            </a:pPr>
            <a:r>
              <a:rPr lang="en-US" b="1" dirty="0"/>
              <a:t>No significant difference of perceptions</a:t>
            </a:r>
          </a:p>
          <a:p>
            <a:pPr marL="914400" lvl="1" indent="-514350">
              <a:spcBef>
                <a:spcPts val="700"/>
              </a:spcBef>
              <a:buFont typeface="Wingdings" charset="2"/>
              <a:buChar char="Ø"/>
            </a:pPr>
            <a:r>
              <a:rPr lang="en-US" dirty="0"/>
              <a:t>APPQMR training (</a:t>
            </a:r>
            <a:r>
              <a:rPr lang="en-US" i="1" dirty="0"/>
              <a:t>M</a:t>
            </a:r>
            <a:r>
              <a:rPr lang="en-US" dirty="0"/>
              <a:t> = 40.0, </a:t>
            </a:r>
            <a:r>
              <a:rPr lang="en-US" i="1" dirty="0"/>
              <a:t>SD</a:t>
            </a:r>
            <a:r>
              <a:rPr lang="en-US" dirty="0"/>
              <a:t> = 11.25)</a:t>
            </a:r>
          </a:p>
          <a:p>
            <a:pPr marL="914400" lvl="1" indent="-514350">
              <a:spcBef>
                <a:spcPts val="700"/>
              </a:spcBef>
              <a:buFont typeface="Wingdings" charset="2"/>
              <a:buChar char="Ø"/>
            </a:pPr>
            <a:r>
              <a:rPr lang="en-US" dirty="0"/>
              <a:t>Non-training group (</a:t>
            </a:r>
            <a:r>
              <a:rPr lang="en-US" i="1" dirty="0"/>
              <a:t>M</a:t>
            </a:r>
            <a:r>
              <a:rPr lang="en-US" dirty="0"/>
              <a:t> = 36.09, </a:t>
            </a:r>
            <a:r>
              <a:rPr lang="en-US" i="1" dirty="0"/>
              <a:t>SD</a:t>
            </a:r>
            <a:r>
              <a:rPr lang="en-US" dirty="0"/>
              <a:t> = 9.75)</a:t>
            </a:r>
          </a:p>
          <a:p>
            <a:pPr marL="914400" lvl="1" indent="-514350">
              <a:spcBef>
                <a:spcPts val="700"/>
              </a:spcBef>
              <a:buFont typeface="Wingdings" charset="2"/>
              <a:buChar char="Ø"/>
            </a:pPr>
            <a:r>
              <a:rPr lang="en-US" i="1" dirty="0"/>
              <a:t>t</a:t>
            </a:r>
            <a:r>
              <a:rPr lang="en-US" dirty="0"/>
              <a:t>(37) = 1.16, </a:t>
            </a:r>
            <a:r>
              <a:rPr lang="en-US" i="1" dirty="0"/>
              <a:t>p</a:t>
            </a:r>
            <a:r>
              <a:rPr lang="en-US" dirty="0"/>
              <a:t> = .25, </a:t>
            </a:r>
            <a:r>
              <a:rPr lang="en-US" i="1" dirty="0"/>
              <a:t>d</a:t>
            </a:r>
            <a:r>
              <a:rPr lang="en-US" dirty="0"/>
              <a:t> = 0.375</a:t>
            </a:r>
          </a:p>
        </p:txBody>
      </p:sp>
      <p:sp>
        <p:nvSpPr>
          <p:cNvPr id="4" name="Rectangle 3"/>
          <p:cNvSpPr/>
          <p:nvPr/>
        </p:nvSpPr>
        <p:spPr>
          <a:xfrm>
            <a:off x="457200" y="3883504"/>
            <a:ext cx="8229600" cy="2146742"/>
          </a:xfrm>
          <a:prstGeom prst="rect">
            <a:avLst/>
          </a:prstGeom>
        </p:spPr>
        <p:txBody>
          <a:bodyPr wrap="square">
            <a:spAutoFit/>
          </a:bodyPr>
          <a:lstStyle/>
          <a:p>
            <a:pPr>
              <a:spcBef>
                <a:spcPts val="700"/>
              </a:spcBef>
            </a:pPr>
            <a:r>
              <a:rPr lang="en-US" sz="3200" b="1" dirty="0"/>
              <a:t>Mann-Whitney </a:t>
            </a:r>
            <a:r>
              <a:rPr lang="en-US" sz="3200" b="1" i="1" dirty="0"/>
              <a:t>U</a:t>
            </a:r>
            <a:r>
              <a:rPr lang="en-US" sz="3200" b="1" dirty="0"/>
              <a:t> test verified results</a:t>
            </a:r>
          </a:p>
          <a:p>
            <a:pPr marL="919163" lvl="1" indent="-461963">
              <a:spcBef>
                <a:spcPts val="700"/>
              </a:spcBef>
              <a:buFont typeface="Wingdings" charset="2"/>
              <a:buChar char="Ø"/>
            </a:pPr>
            <a:r>
              <a:rPr lang="en-US" sz="2800" dirty="0"/>
              <a:t>APPQMR training (</a:t>
            </a:r>
            <a:r>
              <a:rPr lang="en-US" sz="2800" i="1" dirty="0" err="1"/>
              <a:t>Mdn</a:t>
            </a:r>
            <a:r>
              <a:rPr lang="en-US" sz="2800" dirty="0"/>
              <a:t> = 22.71)</a:t>
            </a:r>
          </a:p>
          <a:p>
            <a:pPr marL="919163" lvl="1" indent="-461963">
              <a:spcBef>
                <a:spcPts val="700"/>
              </a:spcBef>
              <a:buFont typeface="Wingdings" charset="2"/>
              <a:buChar char="Ø"/>
            </a:pPr>
            <a:r>
              <a:rPr lang="en-US" sz="2800" dirty="0"/>
              <a:t>Non-training group (</a:t>
            </a:r>
            <a:r>
              <a:rPr lang="en-US" sz="2800" i="1" dirty="0" err="1"/>
              <a:t>Mdn</a:t>
            </a:r>
            <a:r>
              <a:rPr lang="en-US" sz="2800" dirty="0"/>
              <a:t> = 17.91)</a:t>
            </a:r>
          </a:p>
          <a:p>
            <a:pPr marL="919163" lvl="1" indent="-461963">
              <a:spcBef>
                <a:spcPts val="700"/>
              </a:spcBef>
              <a:buFont typeface="Wingdings" charset="2"/>
              <a:buChar char="Ø"/>
            </a:pPr>
            <a:r>
              <a:rPr lang="en-US" sz="2800" i="1" dirty="0"/>
              <a:t>U = </a:t>
            </a:r>
            <a:r>
              <a:rPr lang="en-US" sz="2800" dirty="0"/>
              <a:t>141.00, </a:t>
            </a:r>
            <a:r>
              <a:rPr lang="en-US" sz="2800" i="1" dirty="0"/>
              <a:t>p </a:t>
            </a:r>
            <a:r>
              <a:rPr lang="en-US" sz="2800" dirty="0"/>
              <a:t>= 0.191</a:t>
            </a:r>
          </a:p>
        </p:txBody>
      </p:sp>
    </p:spTree>
    <p:extLst>
      <p:ext uri="{BB962C8B-B14F-4D97-AF65-F5344CB8AC3E}">
        <p14:creationId xmlns:p14="http://schemas.microsoft.com/office/powerpoint/2010/main" val="2799750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B519-F9E7-1441-94C0-59F2D3787E12}"/>
              </a:ext>
            </a:extLst>
          </p:cNvPr>
          <p:cNvSpPr>
            <a:spLocks noGrp="1"/>
          </p:cNvSpPr>
          <p:nvPr>
            <p:ph type="title"/>
          </p:nvPr>
        </p:nvSpPr>
        <p:spPr>
          <a:xfrm>
            <a:off x="333406" y="455072"/>
            <a:ext cx="4162393" cy="1143000"/>
          </a:xfr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bg1"/>
                </a:solidFill>
                <a:latin typeface="+mn-lt"/>
                <a:ea typeface="+mn-ea"/>
                <a:cs typeface="+mn-cs"/>
              </a:rPr>
              <a:t>Phase Two</a:t>
            </a:r>
          </a:p>
        </p:txBody>
      </p:sp>
      <p:sp>
        <p:nvSpPr>
          <p:cNvPr id="3" name="Content Placeholder 2"/>
          <p:cNvSpPr>
            <a:spLocks noGrp="1"/>
          </p:cNvSpPr>
          <p:nvPr>
            <p:ph sz="half" idx="1"/>
          </p:nvPr>
        </p:nvSpPr>
        <p:spPr/>
        <p:txBody>
          <a:bodyPr>
            <a:normAutofit/>
          </a:bodyPr>
          <a:lstStyle/>
          <a:p>
            <a:r>
              <a:rPr lang="en-US" dirty="0"/>
              <a:t>8 Interviews</a:t>
            </a:r>
          </a:p>
          <a:p>
            <a:pPr lvl="1"/>
            <a:r>
              <a:rPr lang="en-US" dirty="0"/>
              <a:t>explain how training affected PE &amp; PU</a:t>
            </a:r>
          </a:p>
          <a:p>
            <a:pPr lvl="1"/>
            <a:r>
              <a:rPr lang="en-US" dirty="0"/>
              <a:t>describe experiences in training</a:t>
            </a:r>
          </a:p>
          <a:p>
            <a:pPr lvl="1"/>
            <a:r>
              <a:rPr lang="en-US" dirty="0"/>
              <a:t>explore social influences and facilitating conditions</a:t>
            </a:r>
          </a:p>
        </p:txBody>
      </p:sp>
      <p:pic>
        <p:nvPicPr>
          <p:cNvPr id="7" name="Content Placeholder 6" descr="Flow chart with 8 trainees interviews. Open coding resulted in 108 codes adn 22 categories. Coding for concept development resulted in 11 categories. Coding for context and integration resulted in 3 questions. Memoing used throughout. Final result 6 themes.">
            <a:extLst>
              <a:ext uri="{FF2B5EF4-FFF2-40B4-BE49-F238E27FC236}">
                <a16:creationId xmlns:a16="http://schemas.microsoft.com/office/drawing/2014/main" id="{BC1F6E17-880B-9842-84CC-D1DEE9045F3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19593" y="404664"/>
            <a:ext cx="3984856" cy="6029034"/>
          </a:xfrm>
          <a:prstGeom prst="rect">
            <a:avLst/>
          </a:prstGeom>
        </p:spPr>
      </p:pic>
    </p:spTree>
    <p:extLst>
      <p:ext uri="{BB962C8B-B14F-4D97-AF65-F5344CB8AC3E}">
        <p14:creationId xmlns:p14="http://schemas.microsoft.com/office/powerpoint/2010/main" val="1999049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65E84-C156-1343-B44F-F25A25C897D7}"/>
              </a:ext>
            </a:extLst>
          </p:cNvPr>
          <p:cNvSpPr>
            <a:spLocks noGrp="1"/>
          </p:cNvSpPr>
          <p:nvPr>
            <p:ph type="title"/>
          </p:nvPr>
        </p:nvSpPr>
        <p:spPr>
          <a:xfrm>
            <a:off x="0" y="476672"/>
            <a:ext cx="9144000" cy="914400"/>
          </a:xfr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r>
              <a:rPr lang="en-US" sz="4000" dirty="0">
                <a:solidFill>
                  <a:schemeClr val="bg1"/>
                </a:solidFill>
                <a:latin typeface="+mn-lt"/>
                <a:ea typeface="+mn-ea"/>
                <a:cs typeface="+mn-cs"/>
              </a:rPr>
              <a:t>Phase Two Participants</a:t>
            </a:r>
          </a:p>
        </p:txBody>
      </p:sp>
      <p:pic>
        <p:nvPicPr>
          <p:cNvPr id="4" name="Content Placeholder 3" descr="Phase two participant characteristics with combined perception (PU and PE) Scores as copied from the dissertation. 8 cases are listed by pseudonyms. See Gregory, Rhonda's 2018 dissertation for detail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281181"/>
            <a:ext cx="8229600" cy="3164001"/>
          </a:xfrm>
          <a:prstGeom prst="rect">
            <a:avLst/>
          </a:prstGeom>
        </p:spPr>
      </p:pic>
    </p:spTree>
    <p:extLst>
      <p:ext uri="{BB962C8B-B14F-4D97-AF65-F5344CB8AC3E}">
        <p14:creationId xmlns:p14="http://schemas.microsoft.com/office/powerpoint/2010/main" val="3465567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F782-5A54-F047-BFD3-C7F6C72A4938}"/>
              </a:ext>
            </a:extLst>
          </p:cNvPr>
          <p:cNvSpPr>
            <a:spLocks noGrp="1"/>
          </p:cNvSpPr>
          <p:nvPr>
            <p:ph type="title"/>
          </p:nvPr>
        </p:nvSpPr>
        <p:spPr>
          <a:xfrm>
            <a:off x="6424" y="476672"/>
            <a:ext cx="9144000" cy="914400"/>
          </a:xfr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r>
              <a:rPr lang="en-US" sz="4000" dirty="0">
                <a:solidFill>
                  <a:schemeClr val="bg1"/>
                </a:solidFill>
                <a:latin typeface="+mn-lt"/>
                <a:ea typeface="+mn-ea"/>
                <a:cs typeface="+mn-cs"/>
              </a:rPr>
              <a:t>Q1: Perception Theme</a:t>
            </a:r>
          </a:p>
        </p:txBody>
      </p:sp>
      <p:sp>
        <p:nvSpPr>
          <p:cNvPr id="3" name="Content Placeholder 2"/>
          <p:cNvSpPr>
            <a:spLocks noGrp="1"/>
          </p:cNvSpPr>
          <p:nvPr>
            <p:ph idx="1"/>
          </p:nvPr>
        </p:nvSpPr>
        <p:spPr/>
        <p:txBody>
          <a:bodyPr/>
          <a:lstStyle/>
          <a:p>
            <a:pPr marL="514350" indent="-514350">
              <a:buFont typeface="+mj-lt"/>
              <a:buAutoNum type="arabicPeriod"/>
            </a:pPr>
            <a:r>
              <a:rPr lang="en-US" dirty="0"/>
              <a:t>Training and provision of the QM rubric provided faculty with a useful, but not perfect, framework for course design.</a:t>
            </a:r>
          </a:p>
          <a:p>
            <a:pPr marL="514350" indent="-514350">
              <a:buFont typeface="+mj-lt"/>
              <a:buAutoNum type="arabicPeriod"/>
            </a:pPr>
            <a:endParaRPr lang="en-US" dirty="0"/>
          </a:p>
        </p:txBody>
      </p:sp>
    </p:spTree>
    <p:extLst>
      <p:ext uri="{BB962C8B-B14F-4D97-AF65-F5344CB8AC3E}">
        <p14:creationId xmlns:p14="http://schemas.microsoft.com/office/powerpoint/2010/main" val="84238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3BA48-19E2-654A-BBDA-6CB139E1E632}"/>
              </a:ext>
            </a:extLst>
          </p:cNvPr>
          <p:cNvSpPr>
            <a:spLocks noGrp="1"/>
          </p:cNvSpPr>
          <p:nvPr>
            <p:ph type="title"/>
          </p:nvPr>
        </p:nvSpPr>
        <p:spPr>
          <a:xfrm>
            <a:off x="0" y="476672"/>
            <a:ext cx="9144000" cy="914400"/>
          </a:xfr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r>
              <a:rPr lang="en-US" sz="4000" dirty="0">
                <a:solidFill>
                  <a:schemeClr val="bg1"/>
                </a:solidFill>
                <a:latin typeface="+mn-lt"/>
                <a:ea typeface="+mn-ea"/>
                <a:cs typeface="+mn-cs"/>
              </a:rPr>
              <a:t>Q2: Experience Themes</a:t>
            </a:r>
          </a:p>
        </p:txBody>
      </p:sp>
      <p:sp>
        <p:nvSpPr>
          <p:cNvPr id="3" name="Content Placeholder 2"/>
          <p:cNvSpPr>
            <a:spLocks noGrp="1"/>
          </p:cNvSpPr>
          <p:nvPr>
            <p:ph idx="1"/>
          </p:nvPr>
        </p:nvSpPr>
        <p:spPr/>
        <p:txBody>
          <a:bodyPr/>
          <a:lstStyle/>
          <a:p>
            <a:pPr marL="514350" indent="-514350">
              <a:buFont typeface="+mj-lt"/>
              <a:buAutoNum type="arabicPeriod" startAt="2"/>
            </a:pPr>
            <a:r>
              <a:rPr lang="en-US" dirty="0"/>
              <a:t>Learning to apply QM principles and applying them to course design is rigorous and time-consuming.</a:t>
            </a:r>
          </a:p>
          <a:p>
            <a:pPr marL="514350" indent="-514350">
              <a:buFont typeface="+mj-lt"/>
              <a:buAutoNum type="arabicPeriod" startAt="2"/>
            </a:pPr>
            <a:r>
              <a:rPr lang="en-US" dirty="0"/>
              <a:t>Learning to apply the QM rubric through training provided a disorienting dilemma that resulted in the acquisition of knowledge and confidence to plan and make a change. </a:t>
            </a:r>
          </a:p>
        </p:txBody>
      </p:sp>
    </p:spTree>
    <p:extLst>
      <p:ext uri="{BB962C8B-B14F-4D97-AF65-F5344CB8AC3E}">
        <p14:creationId xmlns:p14="http://schemas.microsoft.com/office/powerpoint/2010/main" val="1707617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51338-FDDE-8646-A051-93EEA482D75C}"/>
              </a:ext>
            </a:extLst>
          </p:cNvPr>
          <p:cNvSpPr>
            <a:spLocks noGrp="1"/>
          </p:cNvSpPr>
          <p:nvPr>
            <p:ph type="title"/>
          </p:nvPr>
        </p:nvSpPr>
        <p:spPr>
          <a:xfrm>
            <a:off x="14416" y="476672"/>
            <a:ext cx="9144000" cy="914400"/>
          </a:xfr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r>
              <a:rPr lang="en-US" sz="4000" dirty="0">
                <a:solidFill>
                  <a:schemeClr val="bg1"/>
                </a:solidFill>
                <a:latin typeface="+mn-lt"/>
                <a:ea typeface="+mn-ea"/>
                <a:cs typeface="+mn-cs"/>
              </a:rPr>
              <a:t>Q2 a/b: Key Aspects Themes</a:t>
            </a:r>
          </a:p>
        </p:txBody>
      </p:sp>
      <p:sp>
        <p:nvSpPr>
          <p:cNvPr id="3" name="Content Placeholder 2"/>
          <p:cNvSpPr>
            <a:spLocks noGrp="1"/>
          </p:cNvSpPr>
          <p:nvPr>
            <p:ph idx="1"/>
          </p:nvPr>
        </p:nvSpPr>
        <p:spPr/>
        <p:txBody>
          <a:bodyPr/>
          <a:lstStyle/>
          <a:p>
            <a:pPr marL="514350" indent="-514350">
              <a:buFont typeface="+mj-lt"/>
              <a:buAutoNum type="arabicPeriod" startAt="4"/>
            </a:pPr>
            <a:r>
              <a:rPr lang="en-US" dirty="0"/>
              <a:t>Accessibility was the most troublesome aspect of training.</a:t>
            </a:r>
          </a:p>
          <a:p>
            <a:pPr marL="514350" indent="-514350">
              <a:buFont typeface="+mj-lt"/>
              <a:buAutoNum type="arabicPeriod" startAt="4"/>
            </a:pPr>
            <a:r>
              <a:rPr lang="en-US" dirty="0"/>
              <a:t>Learning objective alignment was the most influential yet controversial aspect of training.</a:t>
            </a:r>
          </a:p>
        </p:txBody>
      </p:sp>
    </p:spTree>
    <p:extLst>
      <p:ext uri="{BB962C8B-B14F-4D97-AF65-F5344CB8AC3E}">
        <p14:creationId xmlns:p14="http://schemas.microsoft.com/office/powerpoint/2010/main" val="519709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9DA0E-0B0D-8D4C-9A5A-128EC75AE622}"/>
              </a:ext>
            </a:extLst>
          </p:cNvPr>
          <p:cNvSpPr>
            <a:spLocks noGrp="1"/>
          </p:cNvSpPr>
          <p:nvPr>
            <p:ph type="title"/>
          </p:nvPr>
        </p:nvSpPr>
        <p:spPr>
          <a:xfrm>
            <a:off x="0" y="548680"/>
            <a:ext cx="9144000" cy="914400"/>
          </a:xfr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r>
              <a:rPr lang="en-US" sz="4000" dirty="0">
                <a:solidFill>
                  <a:schemeClr val="bg1"/>
                </a:solidFill>
                <a:latin typeface="+mn-lt"/>
                <a:ea typeface="+mn-ea"/>
                <a:cs typeface="+mn-cs"/>
              </a:rPr>
              <a:t>Q3: SI &amp; FC Theme</a:t>
            </a:r>
          </a:p>
        </p:txBody>
      </p:sp>
      <p:sp>
        <p:nvSpPr>
          <p:cNvPr id="3" name="Content Placeholder 2"/>
          <p:cNvSpPr>
            <a:spLocks noGrp="1"/>
          </p:cNvSpPr>
          <p:nvPr>
            <p:ph idx="1"/>
          </p:nvPr>
        </p:nvSpPr>
        <p:spPr/>
        <p:txBody>
          <a:bodyPr/>
          <a:lstStyle/>
          <a:p>
            <a:pPr marL="514350" indent="-514350">
              <a:buFont typeface="+mj-lt"/>
              <a:buAutoNum type="arabicPeriod" startAt="6"/>
            </a:pPr>
            <a:r>
              <a:rPr lang="en-US" dirty="0"/>
              <a:t>When QM is mandated, social influences and facilitating conditions significantly influence how faculty perceive and use the QM rubric.</a:t>
            </a:r>
          </a:p>
        </p:txBody>
      </p:sp>
    </p:spTree>
    <p:extLst>
      <p:ext uri="{BB962C8B-B14F-4D97-AF65-F5344CB8AC3E}">
        <p14:creationId xmlns:p14="http://schemas.microsoft.com/office/powerpoint/2010/main" val="1230496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404664"/>
            <a:ext cx="3069977" cy="1030436"/>
          </a:xfrm>
          <a:solidFill>
            <a:schemeClr val="tx2">
              <a:lumMod val="75000"/>
            </a:schemeClr>
          </a:solidFill>
        </p:spPr>
        <p:txBody>
          <a:bodyPr>
            <a:normAutofit/>
          </a:bodyPr>
          <a:lstStyle/>
          <a:p>
            <a:r>
              <a:rPr lang="en-US" sz="4000" b="0" dirty="0">
                <a:solidFill>
                  <a:schemeClr val="bg1"/>
                </a:solidFill>
              </a:rPr>
              <a:t>Discussion</a:t>
            </a:r>
          </a:p>
        </p:txBody>
      </p:sp>
      <p:pic>
        <p:nvPicPr>
          <p:cNvPr id="3" name="Content Placeholder 2" descr="Image of white face silouhettes facing one another or a black vase between the faces, depending on one's focus point. Use to illustrate the contrast in ambigious result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7664" y="2060848"/>
            <a:ext cx="5477818" cy="3312368"/>
          </a:xfrm>
        </p:spPr>
      </p:pic>
      <p:sp>
        <p:nvSpPr>
          <p:cNvPr id="2" name="Text Placeholder 1"/>
          <p:cNvSpPr>
            <a:spLocks noGrp="1"/>
          </p:cNvSpPr>
          <p:nvPr>
            <p:ph type="body" sz="half" idx="2"/>
          </p:nvPr>
        </p:nvSpPr>
        <p:spPr>
          <a:xfrm>
            <a:off x="611561" y="2484185"/>
            <a:ext cx="2664296" cy="2160241"/>
          </a:xfrm>
          <a:solidFill>
            <a:schemeClr val="tx2">
              <a:lumMod val="20000"/>
              <a:lumOff val="80000"/>
            </a:schemeClr>
          </a:solidFill>
        </p:spPr>
        <p:txBody>
          <a:bodyPr anchor="ctr">
            <a:normAutofit/>
          </a:bodyPr>
          <a:lstStyle/>
          <a:p>
            <a:pPr algn="ctr"/>
            <a:r>
              <a:rPr lang="en-US" sz="2400" dirty="0"/>
              <a:t>Perceptions</a:t>
            </a:r>
          </a:p>
          <a:p>
            <a:pPr algn="ctr"/>
            <a:r>
              <a:rPr lang="en-US" sz="2400" dirty="0"/>
              <a:t>=</a:t>
            </a:r>
          </a:p>
          <a:p>
            <a:pPr algn="ctr"/>
            <a:r>
              <a:rPr lang="en-US" sz="2400" dirty="0"/>
              <a:t>Ambiguous results</a:t>
            </a:r>
          </a:p>
        </p:txBody>
      </p:sp>
      <p:sp>
        <p:nvSpPr>
          <p:cNvPr id="7" name="TextBox 6"/>
          <p:cNvSpPr txBox="1"/>
          <p:nvPr/>
        </p:nvSpPr>
        <p:spPr>
          <a:xfrm>
            <a:off x="6200233" y="2484185"/>
            <a:ext cx="648072" cy="584775"/>
          </a:xfrm>
          <a:prstGeom prst="rect">
            <a:avLst/>
          </a:prstGeom>
          <a:noFill/>
        </p:spPr>
        <p:txBody>
          <a:bodyPr wrap="square" rtlCol="0">
            <a:spAutoFit/>
          </a:bodyPr>
          <a:lstStyle/>
          <a:p>
            <a:r>
              <a:rPr lang="en-US" sz="3200" b="1" dirty="0">
                <a:solidFill>
                  <a:schemeClr val="accent4">
                    <a:lumMod val="75000"/>
                  </a:schemeClr>
                </a:solidFill>
                <a:latin typeface="Bernard MT Condensed" charset="0"/>
                <a:ea typeface="Bernard MT Condensed" charset="0"/>
                <a:cs typeface="Bernard MT Condensed" charset="0"/>
              </a:rPr>
              <a:t>?</a:t>
            </a:r>
          </a:p>
        </p:txBody>
      </p:sp>
      <p:sp>
        <p:nvSpPr>
          <p:cNvPr id="9" name="Text Placeholder 1"/>
          <p:cNvSpPr txBox="1">
            <a:spLocks/>
          </p:cNvSpPr>
          <p:nvPr/>
        </p:nvSpPr>
        <p:spPr>
          <a:xfrm>
            <a:off x="5959701" y="1664804"/>
            <a:ext cx="2637929" cy="4104456"/>
          </a:xfrm>
          <a:prstGeom prst="rect">
            <a:avLst/>
          </a:prstGeom>
          <a:solidFill>
            <a:schemeClr val="tx2">
              <a:lumMod val="20000"/>
              <a:lumOff val="80000"/>
            </a:schemeClr>
          </a:solidFill>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r>
              <a:rPr lang="en-US" sz="2400" dirty="0"/>
              <a:t>Training</a:t>
            </a:r>
          </a:p>
          <a:p>
            <a:pPr algn="ctr"/>
            <a:r>
              <a:rPr lang="en-US" sz="2400" dirty="0"/>
              <a:t>=</a:t>
            </a:r>
          </a:p>
          <a:p>
            <a:pPr algn="ctr"/>
            <a:r>
              <a:rPr lang="en-US" sz="2400" b="1" dirty="0"/>
              <a:t>Statistical</a:t>
            </a:r>
            <a:r>
              <a:rPr lang="en-US" sz="2400" dirty="0"/>
              <a:t> significance on </a:t>
            </a:r>
            <a:r>
              <a:rPr lang="en-US" sz="2400" i="1" dirty="0"/>
              <a:t>Perceptions</a:t>
            </a:r>
          </a:p>
          <a:p>
            <a:pPr algn="ctr"/>
            <a:r>
              <a:rPr lang="en-US" sz="2400" dirty="0"/>
              <a:t>but</a:t>
            </a:r>
          </a:p>
          <a:p>
            <a:pPr algn="ctr"/>
            <a:r>
              <a:rPr lang="en-US" sz="2400" b="1" dirty="0"/>
              <a:t>Practical</a:t>
            </a:r>
            <a:r>
              <a:rPr lang="en-US" sz="2400" dirty="0"/>
              <a:t> significance on </a:t>
            </a:r>
            <a:r>
              <a:rPr lang="en-US" sz="2400" i="1" dirty="0"/>
              <a:t>Perceptions</a:t>
            </a:r>
            <a:r>
              <a:rPr lang="en-US" sz="2400" dirty="0"/>
              <a:t> and </a:t>
            </a:r>
            <a:r>
              <a:rPr lang="en-US" sz="2400" i="1" dirty="0"/>
              <a:t>Skills</a:t>
            </a:r>
          </a:p>
          <a:p>
            <a:pPr algn="ctr"/>
            <a:endParaRPr lang="en-US" sz="2400" dirty="0"/>
          </a:p>
        </p:txBody>
      </p:sp>
    </p:spTree>
    <p:extLst>
      <p:ext uri="{BB962C8B-B14F-4D97-AF65-F5344CB8AC3E}">
        <p14:creationId xmlns:p14="http://schemas.microsoft.com/office/powerpoint/2010/main" val="2903345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404664"/>
            <a:ext cx="3069977" cy="1030436"/>
          </a:xfrm>
          <a:solidFill>
            <a:schemeClr val="tx2">
              <a:lumMod val="75000"/>
            </a:schemeClr>
          </a:solidFill>
        </p:spPr>
        <p:txBody>
          <a:bodyPr>
            <a:normAutofit/>
          </a:bodyPr>
          <a:lstStyle/>
          <a:p>
            <a:r>
              <a:rPr lang="en-US" sz="4000" b="0" dirty="0">
                <a:solidFill>
                  <a:schemeClr val="bg1"/>
                </a:solidFill>
              </a:rPr>
              <a:t>Discussion </a:t>
            </a:r>
            <a:r>
              <a:rPr lang="en-US" sz="4000" b="0" dirty="0">
                <a:solidFill>
                  <a:schemeClr val="tx2">
                    <a:lumMod val="75000"/>
                  </a:schemeClr>
                </a:solidFill>
              </a:rPr>
              <a:t>2</a:t>
            </a:r>
          </a:p>
        </p:txBody>
      </p:sp>
      <p:sp>
        <p:nvSpPr>
          <p:cNvPr id="2" name="Text Placeholder 1"/>
          <p:cNvSpPr>
            <a:spLocks noGrp="1"/>
          </p:cNvSpPr>
          <p:nvPr>
            <p:ph type="body" sz="half" idx="2"/>
          </p:nvPr>
        </p:nvSpPr>
        <p:spPr>
          <a:xfrm>
            <a:off x="5591659" y="635191"/>
            <a:ext cx="3069977" cy="2281932"/>
          </a:xfrm>
        </p:spPr>
        <p:txBody>
          <a:bodyPr>
            <a:normAutofit/>
          </a:bodyPr>
          <a:lstStyle/>
          <a:p>
            <a:pPr algn="ctr"/>
            <a:r>
              <a:rPr lang="en-US" sz="2400" dirty="0"/>
              <a:t>QM</a:t>
            </a:r>
          </a:p>
          <a:p>
            <a:pPr algn="ctr"/>
            <a:r>
              <a:rPr lang="en-US" sz="2400" dirty="0"/>
              <a:t>=</a:t>
            </a:r>
          </a:p>
          <a:p>
            <a:pPr algn="ctr"/>
            <a:r>
              <a:rPr lang="en-US" sz="2400" dirty="0"/>
              <a:t>Rigorous</a:t>
            </a:r>
          </a:p>
          <a:p>
            <a:pPr algn="ctr"/>
            <a:r>
              <a:rPr lang="en-US" sz="2400" dirty="0"/>
              <a:t>+</a:t>
            </a:r>
          </a:p>
          <a:p>
            <a:pPr algn="ctr"/>
            <a:r>
              <a:rPr lang="en-US" sz="2400" dirty="0"/>
              <a:t>Time Consuming</a:t>
            </a:r>
          </a:p>
          <a:p>
            <a:pPr algn="ctr"/>
            <a:endParaRPr lang="en-US" sz="2400" dirty="0"/>
          </a:p>
          <a:p>
            <a:pPr algn="ctr"/>
            <a:endParaRPr lang="en-US" sz="2400" dirty="0"/>
          </a:p>
          <a:p>
            <a:pPr algn="ctr"/>
            <a:endParaRPr lang="en-US" sz="2400" dirty="0"/>
          </a:p>
        </p:txBody>
      </p:sp>
      <p:pic>
        <p:nvPicPr>
          <p:cNvPr id="13" name="Content Placeholder 12" descr="A clock face with the imprint time to learn on i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1058639">
            <a:off x="489178" y="1813567"/>
            <a:ext cx="5111750" cy="3614166"/>
          </a:xfrm>
          <a:effectLst>
            <a:softEdge rad="63500"/>
          </a:effectLst>
        </p:spPr>
      </p:pic>
      <p:sp>
        <p:nvSpPr>
          <p:cNvPr id="10" name="Rectangle 9"/>
          <p:cNvSpPr/>
          <p:nvPr/>
        </p:nvSpPr>
        <p:spPr>
          <a:xfrm>
            <a:off x="5589252" y="3521482"/>
            <a:ext cx="3072384" cy="2286000"/>
          </a:xfrm>
          <a:prstGeom prst="rect">
            <a:avLst/>
          </a:prstGeom>
        </p:spPr>
        <p:txBody>
          <a:bodyPr wrap="square">
            <a:spAutoFit/>
          </a:bodyPr>
          <a:lstStyle/>
          <a:p>
            <a:pPr algn="ctr"/>
            <a:r>
              <a:rPr lang="en-US" sz="2400" dirty="0"/>
              <a:t>Learning Objective Alignment</a:t>
            </a:r>
          </a:p>
          <a:p>
            <a:pPr algn="ctr"/>
            <a:r>
              <a:rPr lang="en-US" sz="2400" dirty="0"/>
              <a:t>+</a:t>
            </a:r>
          </a:p>
          <a:p>
            <a:pPr algn="ctr"/>
            <a:r>
              <a:rPr lang="en-US" sz="2400" dirty="0"/>
              <a:t>Accessibility</a:t>
            </a:r>
          </a:p>
        </p:txBody>
      </p:sp>
      <p:cxnSp>
        <p:nvCxnSpPr>
          <p:cNvPr id="12" name="Straight Connector 11" descr="decorative straight line"/>
          <p:cNvCxnSpPr/>
          <p:nvPr/>
        </p:nvCxnSpPr>
        <p:spPr>
          <a:xfrm>
            <a:off x="5852700" y="3140968"/>
            <a:ext cx="2514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37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74FC7-A534-AD43-965F-BBC0E48BF189}"/>
              </a:ext>
            </a:extLst>
          </p:cNvPr>
          <p:cNvSpPr>
            <a:spLocks noGrp="1"/>
          </p:cNvSpPr>
          <p:nvPr>
            <p:ph type="title"/>
          </p:nvPr>
        </p:nvSpPr>
        <p:spPr>
          <a:xfrm>
            <a:off x="0" y="476672"/>
            <a:ext cx="9144000" cy="914400"/>
          </a:xfrm>
          <a:solidFill>
            <a:schemeClr val="tx2">
              <a:lumMod val="50000"/>
            </a:schemeClr>
          </a:solidFill>
          <a:ln w="12700">
            <a:noFill/>
          </a:ln>
        </p:spPr>
        <p:txBody>
          <a:bodyPr vert="horz" lIns="91440" tIns="45720" rIns="91440" bIns="45720" rtlCol="0" anchor="ctr">
            <a:normAutofit/>
          </a:bodyPr>
          <a:lstStyle/>
          <a:p>
            <a:r>
              <a:rPr lang="en-US" dirty="0">
                <a:solidFill>
                  <a:schemeClr val="bg1"/>
                </a:solidFill>
              </a:rPr>
              <a:t>Objectives</a:t>
            </a:r>
          </a:p>
        </p:txBody>
      </p:sp>
      <p:sp>
        <p:nvSpPr>
          <p:cNvPr id="3" name="Content Placeholder 2">
            <a:extLst>
              <a:ext uri="{FF2B5EF4-FFF2-40B4-BE49-F238E27FC236}">
                <a16:creationId xmlns:a16="http://schemas.microsoft.com/office/drawing/2014/main" id="{E50ACC24-0964-1F40-A3B6-0D9EF351C0A0}"/>
              </a:ext>
            </a:extLst>
          </p:cNvPr>
          <p:cNvSpPr>
            <a:spLocks noGrp="1"/>
          </p:cNvSpPr>
          <p:nvPr>
            <p:ph idx="1"/>
          </p:nvPr>
        </p:nvSpPr>
        <p:spPr/>
        <p:txBody>
          <a:bodyPr>
            <a:normAutofit lnSpcReduction="10000"/>
          </a:bodyPr>
          <a:lstStyle/>
          <a:p>
            <a:r>
              <a:rPr lang="en-US" dirty="0"/>
              <a:t>Explain the critical importance of faculty buy-in and support for quality assurance initiatives.</a:t>
            </a:r>
          </a:p>
          <a:p>
            <a:r>
              <a:rPr lang="en-US" dirty="0"/>
              <a:t>Appraise recent community college research about APPQMR's influence on faculty perceptions of QM.</a:t>
            </a:r>
          </a:p>
          <a:p>
            <a:r>
              <a:rPr lang="en-US" dirty="0"/>
              <a:t>Strategize how further faculty professional development and training should support quality control at their institutions.</a:t>
            </a:r>
          </a:p>
        </p:txBody>
      </p:sp>
    </p:spTree>
    <p:extLst>
      <p:ext uri="{BB962C8B-B14F-4D97-AF65-F5344CB8AC3E}">
        <p14:creationId xmlns:p14="http://schemas.microsoft.com/office/powerpoint/2010/main" val="1510470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5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10856-79E2-2F48-86E1-0B0CB427C417}"/>
              </a:ext>
            </a:extLst>
          </p:cNvPr>
          <p:cNvSpPr>
            <a:spLocks noGrp="1"/>
          </p:cNvSpPr>
          <p:nvPr>
            <p:ph type="title"/>
          </p:nvPr>
        </p:nvSpPr>
        <p:spPr>
          <a:xfrm>
            <a:off x="347662" y="404664"/>
            <a:ext cx="2928193" cy="936104"/>
          </a:xfr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r>
              <a:rPr lang="en-US" sz="4000" b="0" dirty="0">
                <a:solidFill>
                  <a:schemeClr val="bg1"/>
                </a:solidFill>
                <a:latin typeface="+mj-lt"/>
                <a:ea typeface="+mn-ea"/>
                <a:cs typeface="+mn-cs"/>
              </a:rPr>
              <a:t>Discussion </a:t>
            </a:r>
            <a:r>
              <a:rPr lang="en-US" sz="4000" b="0" dirty="0">
                <a:solidFill>
                  <a:schemeClr val="tx2">
                    <a:lumMod val="75000"/>
                  </a:schemeClr>
                </a:solidFill>
                <a:latin typeface="+mj-lt"/>
                <a:ea typeface="+mn-ea"/>
                <a:cs typeface="+mn-cs"/>
              </a:rPr>
              <a:t>3</a:t>
            </a:r>
          </a:p>
        </p:txBody>
      </p:sp>
      <p:pic>
        <p:nvPicPr>
          <p:cNvPr id="5" name="Content Placeholder 4" descr="decorativ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2323021"/>
            <a:ext cx="5111750" cy="1753170"/>
          </a:xfrm>
          <a:prstGeom prst="rect">
            <a:avLst/>
          </a:prstGeom>
          <a:effectLst/>
        </p:spPr>
      </p:pic>
      <p:sp>
        <p:nvSpPr>
          <p:cNvPr id="4" name="Text Placeholder 3"/>
          <p:cNvSpPr>
            <a:spLocks noGrp="1"/>
          </p:cNvSpPr>
          <p:nvPr>
            <p:ph type="body" sz="half" idx="2"/>
          </p:nvPr>
        </p:nvSpPr>
        <p:spPr/>
        <p:txBody>
          <a:bodyPr vert="horz" lIns="91440" tIns="45720" rIns="91440" bIns="45720" rtlCol="0">
            <a:normAutofit/>
          </a:bodyPr>
          <a:lstStyle/>
          <a:p>
            <a:pPr algn="ctr">
              <a:lnSpc>
                <a:spcPct val="90000"/>
              </a:lnSpc>
            </a:pPr>
            <a:r>
              <a:rPr lang="en-US" sz="2400" dirty="0"/>
              <a:t>Social Influence</a:t>
            </a:r>
          </a:p>
          <a:p>
            <a:pPr algn="ctr">
              <a:lnSpc>
                <a:spcPct val="90000"/>
              </a:lnSpc>
            </a:pPr>
            <a:r>
              <a:rPr lang="en-US" sz="2400" dirty="0"/>
              <a:t>+</a:t>
            </a:r>
          </a:p>
          <a:p>
            <a:pPr algn="ctr">
              <a:lnSpc>
                <a:spcPct val="90000"/>
              </a:lnSpc>
            </a:pPr>
            <a:r>
              <a:rPr lang="en-US" sz="2400" dirty="0"/>
              <a:t>Facilitating Conditions</a:t>
            </a:r>
          </a:p>
          <a:p>
            <a:pPr algn="ctr">
              <a:lnSpc>
                <a:spcPct val="90000"/>
              </a:lnSpc>
            </a:pPr>
            <a:r>
              <a:rPr lang="en-US" sz="2400" dirty="0">
                <a:sym typeface="Wingdings"/>
              </a:rPr>
              <a:t></a:t>
            </a:r>
          </a:p>
          <a:p>
            <a:pPr algn="ctr">
              <a:lnSpc>
                <a:spcPct val="90000"/>
              </a:lnSpc>
            </a:pPr>
            <a:r>
              <a:rPr lang="en-US" sz="2400" dirty="0">
                <a:sym typeface="Wingdings"/>
              </a:rPr>
              <a:t>Perceptions</a:t>
            </a:r>
          </a:p>
          <a:p>
            <a:pPr algn="ctr">
              <a:lnSpc>
                <a:spcPct val="90000"/>
              </a:lnSpc>
            </a:pPr>
            <a:r>
              <a:rPr lang="en-US" sz="2400" dirty="0">
                <a:sym typeface="Wingdings"/>
              </a:rPr>
              <a:t>&amp;</a:t>
            </a:r>
          </a:p>
          <a:p>
            <a:pPr algn="ctr">
              <a:lnSpc>
                <a:spcPct val="90000"/>
              </a:lnSpc>
            </a:pPr>
            <a:r>
              <a:rPr lang="en-US" sz="2400" dirty="0">
                <a:sym typeface="Wingdings"/>
              </a:rPr>
              <a:t>Behaviors</a:t>
            </a:r>
          </a:p>
          <a:p>
            <a:pPr indent="-228600">
              <a:lnSpc>
                <a:spcPct val="90000"/>
              </a:lnSpc>
              <a:buFont typeface="Arial" panose="020B0604020202020204" pitchFamily="34" charset="0"/>
              <a:buChar char="•"/>
            </a:pPr>
            <a:endParaRPr lang="en-US" sz="1700" dirty="0"/>
          </a:p>
          <a:p>
            <a:pPr indent="-228600">
              <a:lnSpc>
                <a:spcPct val="90000"/>
              </a:lnSpc>
              <a:buFont typeface="Arial" panose="020B0604020202020204" pitchFamily="34" charset="0"/>
              <a:buChar char="•"/>
            </a:pPr>
            <a:endParaRPr lang="en-US" sz="1700" dirty="0"/>
          </a:p>
        </p:txBody>
      </p:sp>
    </p:spTree>
    <p:extLst>
      <p:ext uri="{BB962C8B-B14F-4D97-AF65-F5344CB8AC3E}">
        <p14:creationId xmlns:p14="http://schemas.microsoft.com/office/powerpoint/2010/main" val="1021753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332656"/>
            <a:ext cx="3312368" cy="6192688"/>
          </a:xfr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bg1"/>
                </a:solidFill>
                <a:latin typeface="+mn-lt"/>
                <a:ea typeface="+mn-ea"/>
                <a:cs typeface="+mn-cs"/>
              </a:rPr>
              <a:t>Implications</a:t>
            </a:r>
          </a:p>
        </p:txBody>
      </p:sp>
      <p:sp>
        <p:nvSpPr>
          <p:cNvPr id="6" name="Content Placeholder 5"/>
          <p:cNvSpPr>
            <a:spLocks noGrp="1"/>
          </p:cNvSpPr>
          <p:nvPr>
            <p:ph idx="1"/>
          </p:nvPr>
        </p:nvSpPr>
        <p:spPr>
          <a:xfrm>
            <a:off x="4355976" y="1124744"/>
            <a:ext cx="4176464" cy="5256584"/>
          </a:xfrm>
        </p:spPr>
        <p:txBody>
          <a:bodyPr>
            <a:noAutofit/>
          </a:bodyPr>
          <a:lstStyle/>
          <a:p>
            <a:pPr marL="0" indent="0">
              <a:spcBef>
                <a:spcPts val="0"/>
              </a:spcBef>
              <a:spcAft>
                <a:spcPts val="3000"/>
              </a:spcAft>
              <a:buNone/>
            </a:pPr>
            <a:r>
              <a:rPr lang="en-US" sz="4000" dirty="0"/>
              <a:t>Perceptions can be influenced via APPQMR, but also by the social influences and context of the environment.</a:t>
            </a:r>
          </a:p>
        </p:txBody>
      </p:sp>
    </p:spTree>
    <p:extLst>
      <p:ext uri="{BB962C8B-B14F-4D97-AF65-F5344CB8AC3E}">
        <p14:creationId xmlns:p14="http://schemas.microsoft.com/office/powerpoint/2010/main" val="1350896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C0134-EEAF-D44E-B3C4-A182AA44DE8A}"/>
              </a:ext>
            </a:extLst>
          </p:cNvPr>
          <p:cNvSpPr>
            <a:spLocks noGrp="1"/>
          </p:cNvSpPr>
          <p:nvPr>
            <p:ph type="title"/>
          </p:nvPr>
        </p:nvSpPr>
        <p:spPr>
          <a:solidFill>
            <a:schemeClr val="tx2">
              <a:lumMod val="50000"/>
            </a:schemeClr>
          </a:solidFill>
          <a:ln w="12700">
            <a:noFill/>
          </a:ln>
        </p:spPr>
        <p:txBody>
          <a:bodyPr vert="horz" lIns="91440" tIns="45720" rIns="91440" bIns="45720" rtlCol="0" anchor="ctr">
            <a:normAutofit/>
          </a:bodyPr>
          <a:lstStyle/>
          <a:p>
            <a:r>
              <a:rPr lang="en-US" dirty="0">
                <a:solidFill>
                  <a:schemeClr val="bg1"/>
                </a:solidFill>
              </a:rPr>
              <a:t>Enhance APPQMR</a:t>
            </a:r>
          </a:p>
        </p:txBody>
      </p:sp>
      <p:sp>
        <p:nvSpPr>
          <p:cNvPr id="3" name="Content Placeholder 2">
            <a:extLst>
              <a:ext uri="{FF2B5EF4-FFF2-40B4-BE49-F238E27FC236}">
                <a16:creationId xmlns:a16="http://schemas.microsoft.com/office/drawing/2014/main" id="{EB86E057-68AD-C64F-8891-77681EFAEE79}"/>
              </a:ext>
            </a:extLst>
          </p:cNvPr>
          <p:cNvSpPr>
            <a:spLocks noGrp="1"/>
          </p:cNvSpPr>
          <p:nvPr>
            <p:ph sz="half" idx="1"/>
          </p:nvPr>
        </p:nvSpPr>
        <p:spPr/>
        <p:txBody>
          <a:bodyPr>
            <a:normAutofit/>
          </a:bodyPr>
          <a:lstStyle/>
          <a:p>
            <a:r>
              <a:rPr lang="en-US" dirty="0"/>
              <a:t>Allow focus options after the essential standards are introduced</a:t>
            </a:r>
          </a:p>
          <a:p>
            <a:r>
              <a:rPr lang="en-US" dirty="0"/>
              <a:t>LOs and alignment:</a:t>
            </a:r>
          </a:p>
          <a:p>
            <a:pPr lvl="1"/>
            <a:r>
              <a:rPr lang="en-US" dirty="0"/>
              <a:t>Improve explanation </a:t>
            </a:r>
          </a:p>
          <a:p>
            <a:pPr lvl="1"/>
            <a:r>
              <a:rPr lang="en-US" dirty="0"/>
              <a:t>Use exemplars</a:t>
            </a:r>
          </a:p>
          <a:p>
            <a:pPr lvl="1"/>
            <a:r>
              <a:rPr lang="en-US" dirty="0"/>
              <a:t>Establish relevance</a:t>
            </a:r>
          </a:p>
          <a:p>
            <a:r>
              <a:rPr lang="en-US" dirty="0"/>
              <a:t>Increase time estimate</a:t>
            </a:r>
          </a:p>
        </p:txBody>
      </p:sp>
      <p:pic>
        <p:nvPicPr>
          <p:cNvPr id="6" name="Content Placeholder 5" descr="QM's Rubric workshop logo">
            <a:extLst>
              <a:ext uri="{FF2B5EF4-FFF2-40B4-BE49-F238E27FC236}">
                <a16:creationId xmlns:a16="http://schemas.microsoft.com/office/drawing/2014/main" id="{B49A299B-67DF-B240-A2DF-7DC77318532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88024" y="1772816"/>
            <a:ext cx="3579621" cy="3794651"/>
          </a:xfrm>
        </p:spPr>
      </p:pic>
    </p:spTree>
    <p:extLst>
      <p:ext uri="{BB962C8B-B14F-4D97-AF65-F5344CB8AC3E}">
        <p14:creationId xmlns:p14="http://schemas.microsoft.com/office/powerpoint/2010/main" val="3555266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68A70-CF16-B84E-A702-140A8D3BDF1E}"/>
              </a:ext>
            </a:extLst>
          </p:cNvPr>
          <p:cNvSpPr>
            <a:spLocks noGrp="1"/>
          </p:cNvSpPr>
          <p:nvPr>
            <p:ph type="title"/>
          </p:nvPr>
        </p:nvSpPr>
        <p:spPr>
          <a:xfrm>
            <a:off x="0" y="476672"/>
            <a:ext cx="9144000" cy="914400"/>
          </a:xfrm>
          <a:solidFill>
            <a:schemeClr val="tx2">
              <a:lumMod val="50000"/>
            </a:schemeClr>
          </a:solidFill>
          <a:ln w="12700">
            <a:noFill/>
          </a:ln>
        </p:spPr>
        <p:txBody>
          <a:bodyPr vert="horz" lIns="91440" tIns="45720" rIns="91440" bIns="45720" rtlCol="0" anchor="ctr">
            <a:normAutofit/>
          </a:bodyPr>
          <a:lstStyle/>
          <a:p>
            <a:r>
              <a:rPr lang="en-US" dirty="0">
                <a:solidFill>
                  <a:schemeClr val="bg1"/>
                </a:solidFill>
              </a:rPr>
              <a:t>Scaffold Around APPQMR</a:t>
            </a:r>
          </a:p>
        </p:txBody>
      </p:sp>
      <p:sp>
        <p:nvSpPr>
          <p:cNvPr id="3" name="Content Placeholder 2">
            <a:extLst>
              <a:ext uri="{FF2B5EF4-FFF2-40B4-BE49-F238E27FC236}">
                <a16:creationId xmlns:a16="http://schemas.microsoft.com/office/drawing/2014/main" id="{5FC1E8C1-F262-7644-8CFE-5CAF123F1BA6}"/>
              </a:ext>
            </a:extLst>
          </p:cNvPr>
          <p:cNvSpPr>
            <a:spLocks noGrp="1"/>
          </p:cNvSpPr>
          <p:nvPr>
            <p:ph idx="1"/>
          </p:nvPr>
        </p:nvSpPr>
        <p:spPr>
          <a:xfrm>
            <a:off x="457200" y="1484784"/>
            <a:ext cx="8229600" cy="4896544"/>
          </a:xfrm>
        </p:spPr>
        <p:txBody>
          <a:bodyPr>
            <a:normAutofit fontScale="92500" lnSpcReduction="20000"/>
          </a:bodyPr>
          <a:lstStyle/>
          <a:p>
            <a:r>
              <a:rPr lang="en-US" dirty="0"/>
              <a:t>Before: </a:t>
            </a:r>
          </a:p>
          <a:p>
            <a:pPr lvl="1"/>
            <a:r>
              <a:rPr lang="en-US" dirty="0"/>
              <a:t>Mentors introduce QM and alignment to new developers</a:t>
            </a:r>
          </a:p>
          <a:p>
            <a:pPr lvl="1"/>
            <a:r>
              <a:rPr lang="en-US" dirty="0"/>
              <a:t>Showcase exemplars</a:t>
            </a:r>
          </a:p>
          <a:p>
            <a:r>
              <a:rPr lang="en-US" dirty="0"/>
              <a:t>During:</a:t>
            </a:r>
          </a:p>
          <a:p>
            <a:pPr lvl="1"/>
            <a:r>
              <a:rPr lang="en-US" dirty="0"/>
              <a:t>Hold small group support sessions</a:t>
            </a:r>
          </a:p>
          <a:p>
            <a:pPr lvl="1"/>
            <a:r>
              <a:rPr lang="en-US" dirty="0"/>
              <a:t>Reach out to individuals</a:t>
            </a:r>
          </a:p>
          <a:p>
            <a:r>
              <a:rPr lang="en-US" dirty="0"/>
              <a:t>After:</a:t>
            </a:r>
          </a:p>
          <a:p>
            <a:pPr lvl="1"/>
            <a:r>
              <a:rPr lang="en-US" dirty="0"/>
              <a:t>1:1 ID or Mentor support/consultation</a:t>
            </a:r>
          </a:p>
          <a:p>
            <a:pPr lvl="1"/>
            <a:r>
              <a:rPr lang="en-US" dirty="0"/>
              <a:t>Professional services (</a:t>
            </a:r>
            <a:r>
              <a:rPr lang="en-US" i="1" dirty="0"/>
              <a:t>e.g., </a:t>
            </a:r>
            <a:r>
              <a:rPr lang="en-US" dirty="0"/>
              <a:t>captioning, formatting)</a:t>
            </a:r>
          </a:p>
          <a:p>
            <a:pPr lvl="1"/>
            <a:r>
              <a:rPr lang="en-US" dirty="0"/>
              <a:t>In-house trainings</a:t>
            </a:r>
          </a:p>
          <a:p>
            <a:pPr lvl="1"/>
            <a:r>
              <a:rPr lang="en-US" dirty="0"/>
              <a:t>Communities of practice</a:t>
            </a:r>
          </a:p>
          <a:p>
            <a:endParaRPr lang="en-US" dirty="0"/>
          </a:p>
        </p:txBody>
      </p:sp>
    </p:spTree>
    <p:extLst>
      <p:ext uri="{BB962C8B-B14F-4D97-AF65-F5344CB8AC3E}">
        <p14:creationId xmlns:p14="http://schemas.microsoft.com/office/powerpoint/2010/main" val="1005902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E6B53-32D0-5C49-9263-DFF40FEE4CC7}"/>
              </a:ext>
            </a:extLst>
          </p:cNvPr>
          <p:cNvSpPr>
            <a:spLocks noGrp="1"/>
          </p:cNvSpPr>
          <p:nvPr>
            <p:ph type="title"/>
          </p:nvPr>
        </p:nvSpPr>
        <p:spPr>
          <a:solidFill>
            <a:schemeClr val="tx2">
              <a:lumMod val="50000"/>
            </a:schemeClr>
          </a:solidFill>
          <a:ln w="12700">
            <a:noFill/>
          </a:ln>
        </p:spPr>
        <p:txBody>
          <a:bodyPr vert="horz" lIns="91440" tIns="45720" rIns="91440" bIns="45720" rtlCol="0" anchor="ctr">
            <a:normAutofit/>
          </a:bodyPr>
          <a:lstStyle/>
          <a:p>
            <a:r>
              <a:rPr lang="en-US" dirty="0">
                <a:solidFill>
                  <a:schemeClr val="bg1"/>
                </a:solidFill>
              </a:rPr>
              <a:t>Extend Communication!</a:t>
            </a:r>
          </a:p>
        </p:txBody>
      </p:sp>
      <p:sp>
        <p:nvSpPr>
          <p:cNvPr id="3" name="Content Placeholder 2">
            <a:extLst>
              <a:ext uri="{FF2B5EF4-FFF2-40B4-BE49-F238E27FC236}">
                <a16:creationId xmlns:a16="http://schemas.microsoft.com/office/drawing/2014/main" id="{0564248F-0444-5743-877F-159137D86C7F}"/>
              </a:ext>
            </a:extLst>
          </p:cNvPr>
          <p:cNvSpPr>
            <a:spLocks noGrp="1"/>
          </p:cNvSpPr>
          <p:nvPr>
            <p:ph sz="half" idx="1"/>
          </p:nvPr>
        </p:nvSpPr>
        <p:spPr>
          <a:xfrm>
            <a:off x="4648200" y="1640051"/>
            <a:ext cx="4038600" cy="4525963"/>
          </a:xfrm>
        </p:spPr>
        <p:txBody>
          <a:bodyPr>
            <a:normAutofit/>
          </a:bodyPr>
          <a:lstStyle/>
          <a:p>
            <a:r>
              <a:rPr lang="en-US" sz="3200" dirty="0"/>
              <a:t>Extended internal and external communication needed:</a:t>
            </a:r>
          </a:p>
          <a:p>
            <a:pPr lvl="1"/>
            <a:r>
              <a:rPr lang="en-US" sz="2800" dirty="0"/>
              <a:t>Explain it</a:t>
            </a:r>
          </a:p>
          <a:p>
            <a:pPr lvl="1"/>
            <a:r>
              <a:rPr lang="en-US" sz="2800" dirty="0"/>
              <a:t>Support it</a:t>
            </a:r>
          </a:p>
          <a:p>
            <a:pPr lvl="1"/>
            <a:r>
              <a:rPr lang="en-US" sz="2800" dirty="0"/>
              <a:t>Let faculty lead it</a:t>
            </a:r>
          </a:p>
        </p:txBody>
      </p:sp>
      <p:pic>
        <p:nvPicPr>
          <p:cNvPr id="6" name="Content Placeholder 5" descr="person holding a can with a string in it to indicate communication">
            <a:extLst>
              <a:ext uri="{FF2B5EF4-FFF2-40B4-BE49-F238E27FC236}">
                <a16:creationId xmlns:a16="http://schemas.microsoft.com/office/drawing/2014/main" id="{90448BCB-EFB5-FD46-BCD6-18C4C40FC1C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21373998">
            <a:off x="698878" y="2504799"/>
            <a:ext cx="4201262" cy="279646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595780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351E5-2BFE-C643-8C17-46D8542D7CE5}"/>
              </a:ext>
            </a:extLst>
          </p:cNvPr>
          <p:cNvSpPr>
            <a:spLocks noGrp="1"/>
          </p:cNvSpPr>
          <p:nvPr>
            <p:ph type="title"/>
          </p:nvPr>
        </p:nvSpPr>
        <p:spPr>
          <a:xfrm>
            <a:off x="0" y="548680"/>
            <a:ext cx="9144000" cy="914400"/>
          </a:xfrm>
          <a:solidFill>
            <a:schemeClr val="tx2">
              <a:lumMod val="50000"/>
            </a:schemeClr>
          </a:solidFill>
          <a:ln w="12700">
            <a:noFill/>
          </a:ln>
        </p:spPr>
        <p:txBody>
          <a:bodyPr vert="horz" lIns="91440" tIns="45720" rIns="91440" bIns="45720" rtlCol="0" anchor="ctr">
            <a:normAutofit/>
          </a:bodyPr>
          <a:lstStyle/>
          <a:p>
            <a:r>
              <a:rPr lang="en-US" dirty="0">
                <a:solidFill>
                  <a:schemeClr val="bg1"/>
                </a:solidFill>
              </a:rPr>
              <a:t>Let’s Talk</a:t>
            </a:r>
          </a:p>
        </p:txBody>
      </p:sp>
      <p:sp>
        <p:nvSpPr>
          <p:cNvPr id="3" name="Content Placeholder 2">
            <a:extLst>
              <a:ext uri="{FF2B5EF4-FFF2-40B4-BE49-F238E27FC236}">
                <a16:creationId xmlns:a16="http://schemas.microsoft.com/office/drawing/2014/main" id="{8F484E49-5EB5-1347-8B34-79967A18A947}"/>
              </a:ext>
            </a:extLst>
          </p:cNvPr>
          <p:cNvSpPr>
            <a:spLocks noGrp="1"/>
          </p:cNvSpPr>
          <p:nvPr>
            <p:ph sz="half" idx="1"/>
          </p:nvPr>
        </p:nvSpPr>
        <p:spPr/>
        <p:txBody>
          <a:bodyPr>
            <a:normAutofit/>
          </a:bodyPr>
          <a:lstStyle/>
          <a:p>
            <a:pPr marL="0" indent="0" algn="ctr">
              <a:buNone/>
            </a:pPr>
            <a:r>
              <a:rPr lang="en-US" sz="4000" dirty="0"/>
              <a:t>What forms of faculty PD best support quality control initiatives at your institutions?</a:t>
            </a:r>
          </a:p>
        </p:txBody>
      </p:sp>
      <p:pic>
        <p:nvPicPr>
          <p:cNvPr id="6" name="Content Placeholder 5" descr="decorative">
            <a:extLst>
              <a:ext uri="{FF2B5EF4-FFF2-40B4-BE49-F238E27FC236}">
                <a16:creationId xmlns:a16="http://schemas.microsoft.com/office/drawing/2014/main" id="{72618997-3243-EC49-BD45-74D100B4E1D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5800" y="2437050"/>
            <a:ext cx="4038600" cy="2852261"/>
          </a:xfrm>
        </p:spPr>
      </p:pic>
    </p:spTree>
    <p:extLst>
      <p:ext uri="{BB962C8B-B14F-4D97-AF65-F5344CB8AC3E}">
        <p14:creationId xmlns:p14="http://schemas.microsoft.com/office/powerpoint/2010/main" val="2199989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8C016C7-94DC-884C-A3BF-01E309139030}"/>
              </a:ext>
            </a:extLst>
          </p:cNvPr>
          <p:cNvSpPr>
            <a:spLocks noGrp="1"/>
          </p:cNvSpPr>
          <p:nvPr>
            <p:ph type="title"/>
          </p:nvPr>
        </p:nvSpPr>
        <p:spPr/>
        <p:txBody>
          <a:bodyPr/>
          <a:lstStyle/>
          <a:p>
            <a:r>
              <a:rPr lang="en-US" dirty="0"/>
              <a:t>Closing Slide</a:t>
            </a:r>
          </a:p>
        </p:txBody>
      </p:sp>
      <p:sp>
        <p:nvSpPr>
          <p:cNvPr id="4" name="Content Placeholder 3">
            <a:extLst>
              <a:ext uri="{FF2B5EF4-FFF2-40B4-BE49-F238E27FC236}">
                <a16:creationId xmlns:a16="http://schemas.microsoft.com/office/drawing/2014/main" id="{C94F131C-AF08-4D4E-8E06-9CFE3AAEDD9B}"/>
              </a:ext>
            </a:extLst>
          </p:cNvPr>
          <p:cNvSpPr>
            <a:spLocks noGrp="1"/>
          </p:cNvSpPr>
          <p:nvPr>
            <p:ph sz="half" idx="2"/>
          </p:nvPr>
        </p:nvSpPr>
        <p:spPr>
          <a:xfrm>
            <a:off x="3779912" y="1854677"/>
            <a:ext cx="4752528" cy="2078379"/>
          </a:xfrm>
        </p:spPr>
        <p:txBody>
          <a:bodyPr/>
          <a:lstStyle/>
          <a:p>
            <a:pPr marL="0" indent="0">
              <a:buNone/>
            </a:pPr>
            <a:r>
              <a:rPr lang="en-US" dirty="0"/>
              <a:t>Dr. Rhonda Gregory</a:t>
            </a:r>
          </a:p>
          <a:p>
            <a:pPr marL="0" indent="0">
              <a:buNone/>
            </a:pPr>
            <a:r>
              <a:rPr lang="en-US" dirty="0">
                <a:hlinkClick r:id="rId3"/>
              </a:rPr>
              <a:t>Rhonda.Gregory@volstate.edu</a:t>
            </a:r>
            <a:endParaRPr lang="en-US" dirty="0"/>
          </a:p>
          <a:p>
            <a:pPr marL="0" indent="0">
              <a:buNone/>
            </a:pPr>
            <a:r>
              <a:rPr lang="en-US" dirty="0"/>
              <a:t>Twitter: </a:t>
            </a:r>
            <a:r>
              <a:rPr lang="en-US" dirty="0">
                <a:hlinkClick r:id="rId4"/>
              </a:rPr>
              <a:t>@RhondaGregory</a:t>
            </a:r>
            <a:endParaRPr lang="en-US" dirty="0"/>
          </a:p>
        </p:txBody>
      </p:sp>
      <p:pic>
        <p:nvPicPr>
          <p:cNvPr id="6" name="Content Placeholder 3" descr="Thank you as a post-it note">
            <a:extLst>
              <a:ext uri="{FF2B5EF4-FFF2-40B4-BE49-F238E27FC236}">
                <a16:creationId xmlns:a16="http://schemas.microsoft.com/office/drawing/2014/main" id="{BBEF7F6E-B37C-EB4B-A191-9DC823A627C9}"/>
              </a:ext>
            </a:extLst>
          </p:cNvPr>
          <p:cNvPicPr>
            <a:picLocks noGrp="1" noChangeAspect="1"/>
          </p:cNvPicPr>
          <p:nvPr>
            <p:ph sz="half" idx="1"/>
          </p:nvPr>
        </p:nvPicPr>
        <p:blipFill rotWithShape="1">
          <a:blip r:embed="rId5">
            <a:extLst>
              <a:ext uri="{28A0092B-C50C-407E-A947-70E740481C1C}">
                <a14:useLocalDpi xmlns:a14="http://schemas.microsoft.com/office/drawing/2010/main" val="0"/>
              </a:ext>
            </a:extLst>
          </a:blip>
          <a:srcRect l="2549" t="-1" r="6127" b="4"/>
          <a:stretch/>
        </p:blipFill>
        <p:spPr>
          <a:xfrm rot="20330866">
            <a:off x="648939" y="1867935"/>
            <a:ext cx="3166471" cy="3592134"/>
          </a:xfrm>
          <a:prstGeom prst="rect">
            <a:avLst/>
          </a:prstGeom>
          <a:effectLst/>
        </p:spPr>
      </p:pic>
    </p:spTree>
    <p:extLst>
      <p:ext uri="{BB962C8B-B14F-4D97-AF65-F5344CB8AC3E}">
        <p14:creationId xmlns:p14="http://schemas.microsoft.com/office/powerpoint/2010/main" val="2125810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ive hands outstreched and overlapping to indicate teamwork or agreement">
            <a:extLst>
              <a:ext uri="{FF2B5EF4-FFF2-40B4-BE49-F238E27FC236}">
                <a16:creationId xmlns:a16="http://schemas.microsoft.com/office/drawing/2014/main" id="{6A508F62-8623-4B43-8F1B-7127A5C15BD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679331" y="1484784"/>
            <a:ext cx="5805407" cy="3870272"/>
          </a:xfrm>
        </p:spPr>
      </p:pic>
      <p:sp>
        <p:nvSpPr>
          <p:cNvPr id="3" name="Content Placeholder 2">
            <a:extLst>
              <a:ext uri="{FF2B5EF4-FFF2-40B4-BE49-F238E27FC236}">
                <a16:creationId xmlns:a16="http://schemas.microsoft.com/office/drawing/2014/main" id="{907716F6-DFB2-464A-B46A-EAEFF6506476}"/>
              </a:ext>
            </a:extLst>
          </p:cNvPr>
          <p:cNvSpPr>
            <a:spLocks noGrp="1"/>
          </p:cNvSpPr>
          <p:nvPr>
            <p:ph sz="half" idx="1"/>
          </p:nvPr>
        </p:nvSpPr>
        <p:spPr>
          <a:xfrm>
            <a:off x="1669295" y="5355056"/>
            <a:ext cx="5805407" cy="1107198"/>
          </a:xfrm>
        </p:spPr>
        <p:txBody>
          <a:bodyPr lIns="91440" rIns="91440" numCol="2" anchor="ctr" anchorCtr="0">
            <a:normAutofit fontScale="70000" lnSpcReduction="20000"/>
          </a:bodyPr>
          <a:lstStyle/>
          <a:p>
            <a:pPr marL="0" indent="0">
              <a:buNone/>
            </a:pPr>
            <a:r>
              <a:rPr lang="en-US" dirty="0" err="1"/>
              <a:t>Esterhuizen</a:t>
            </a:r>
            <a:r>
              <a:rPr lang="en-US" dirty="0"/>
              <a:t> et al., 2013</a:t>
            </a:r>
          </a:p>
          <a:p>
            <a:pPr marL="0" indent="0">
              <a:buNone/>
            </a:pPr>
            <a:r>
              <a:rPr lang="en-US" dirty="0"/>
              <a:t>Hixon et al., 2011</a:t>
            </a:r>
          </a:p>
          <a:p>
            <a:pPr marL="0" indent="0">
              <a:buNone/>
            </a:pPr>
            <a:r>
              <a:rPr lang="en-US" dirty="0"/>
              <a:t>Ragan &amp; Schroeder, 2014</a:t>
            </a:r>
          </a:p>
          <a:p>
            <a:pPr marL="0" indent="0">
              <a:buNone/>
            </a:pPr>
            <a:r>
              <a:rPr lang="en-US" dirty="0"/>
              <a:t>Shelton &amp; </a:t>
            </a:r>
            <a:r>
              <a:rPr lang="en-US" dirty="0" err="1"/>
              <a:t>Saltsman</a:t>
            </a:r>
            <a:r>
              <a:rPr lang="en-US" dirty="0"/>
              <a:t>, 2005</a:t>
            </a:r>
          </a:p>
          <a:p>
            <a:pPr marL="0" indent="0">
              <a:buNone/>
            </a:pPr>
            <a:r>
              <a:rPr lang="en-US" dirty="0" err="1"/>
              <a:t>Wingo</a:t>
            </a:r>
            <a:r>
              <a:rPr lang="en-US" dirty="0"/>
              <a:t> et al., 2017</a:t>
            </a:r>
          </a:p>
        </p:txBody>
      </p:sp>
      <p:sp>
        <p:nvSpPr>
          <p:cNvPr id="2" name="Title 1">
            <a:extLst>
              <a:ext uri="{FF2B5EF4-FFF2-40B4-BE49-F238E27FC236}">
                <a16:creationId xmlns:a16="http://schemas.microsoft.com/office/drawing/2014/main" id="{F7499CB0-C5C0-D645-BFC7-2B6731828F2B}"/>
              </a:ext>
            </a:extLst>
          </p:cNvPr>
          <p:cNvSpPr>
            <a:spLocks noGrp="1"/>
          </p:cNvSpPr>
          <p:nvPr>
            <p:ph type="title"/>
          </p:nvPr>
        </p:nvSpPr>
        <p:spPr>
          <a:xfrm>
            <a:off x="10035" y="439779"/>
            <a:ext cx="9144000" cy="914400"/>
          </a:xfrm>
          <a:solidFill>
            <a:schemeClr val="tx2">
              <a:lumMod val="50000"/>
            </a:schemeClr>
          </a:solidFill>
          <a:ln w="12700">
            <a:noFill/>
          </a:ln>
        </p:spPr>
        <p:txBody>
          <a:bodyPr vert="horz" lIns="91440" tIns="45720" rIns="91440" bIns="45720" rtlCol="0" anchor="ctr">
            <a:normAutofit/>
          </a:bodyPr>
          <a:lstStyle/>
          <a:p>
            <a:r>
              <a:rPr lang="en-US" dirty="0">
                <a:solidFill>
                  <a:schemeClr val="bg1"/>
                </a:solidFill>
              </a:rPr>
              <a:t>Critical Factor: Faculty Buy-In</a:t>
            </a:r>
          </a:p>
        </p:txBody>
      </p:sp>
    </p:spTree>
    <p:extLst>
      <p:ext uri="{BB962C8B-B14F-4D97-AF65-F5344CB8AC3E}">
        <p14:creationId xmlns:p14="http://schemas.microsoft.com/office/powerpoint/2010/main" val="3321734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8" y="476672"/>
            <a:ext cx="9144000" cy="914400"/>
          </a:xfrm>
          <a:solidFill>
            <a:schemeClr val="tx2">
              <a:lumMod val="50000"/>
            </a:schemeClr>
          </a:solidFill>
          <a:ln w="12700">
            <a:noFill/>
          </a:ln>
        </p:spPr>
        <p:txBody>
          <a:bodyPr vert="horz" lIns="91440" tIns="45720" rIns="91440" bIns="45720" rtlCol="0" anchor="ctr">
            <a:normAutofit/>
          </a:bodyPr>
          <a:lstStyle/>
          <a:p>
            <a:r>
              <a:rPr lang="en-US" dirty="0">
                <a:solidFill>
                  <a:schemeClr val="bg1"/>
                </a:solidFill>
              </a:rPr>
              <a:t>Problem</a:t>
            </a:r>
          </a:p>
        </p:txBody>
      </p:sp>
      <p:pic>
        <p:nvPicPr>
          <p:cNvPr id="4" name="Content Placeholder 3" descr="silhouette of a man pointing at a chalkboard that reads think plan act?"/>
          <p:cNvPicPr>
            <a:picLocks noGrp="1" noChangeAspect="1"/>
          </p:cNvPicPr>
          <p:nvPr>
            <p:ph idx="1"/>
          </p:nvPr>
        </p:nvPicPr>
        <p:blipFill rotWithShape="1">
          <a:blip r:embed="rId3">
            <a:extLst>
              <a:ext uri="{28A0092B-C50C-407E-A947-70E740481C1C}">
                <a14:useLocalDpi xmlns:a14="http://schemas.microsoft.com/office/drawing/2010/main" val="0"/>
              </a:ext>
            </a:extLst>
          </a:blip>
          <a:srcRect l="20464" r="4794"/>
          <a:stretch/>
        </p:blipFill>
        <p:spPr>
          <a:xfrm>
            <a:off x="40324" y="1391072"/>
            <a:ext cx="9103676" cy="5423990"/>
          </a:xfrm>
        </p:spPr>
      </p:pic>
      <p:sp>
        <p:nvSpPr>
          <p:cNvPr id="6" name="TextBox 5"/>
          <p:cNvSpPr txBox="1"/>
          <p:nvPr/>
        </p:nvSpPr>
        <p:spPr>
          <a:xfrm>
            <a:off x="4355976" y="2636912"/>
            <a:ext cx="1008112" cy="3154710"/>
          </a:xfrm>
          <a:prstGeom prst="rect">
            <a:avLst/>
          </a:prstGeom>
          <a:noFill/>
        </p:spPr>
        <p:txBody>
          <a:bodyPr wrap="square" rtlCol="0">
            <a:spAutoFit/>
          </a:bodyPr>
          <a:lstStyle/>
          <a:p>
            <a:r>
              <a:rPr lang="en-US" sz="19900" b="1" dirty="0">
                <a:solidFill>
                  <a:schemeClr val="bg1">
                    <a:lumMod val="85000"/>
                  </a:schemeClr>
                </a:solidFill>
                <a:latin typeface="Chalkduster" charset="0"/>
                <a:ea typeface="Chalkduster" charset="0"/>
                <a:cs typeface="Chalkduster" charset="0"/>
              </a:rPr>
              <a:t>?</a:t>
            </a:r>
          </a:p>
        </p:txBody>
      </p:sp>
    </p:spTree>
    <p:extLst>
      <p:ext uri="{BB962C8B-B14F-4D97-AF65-F5344CB8AC3E}">
        <p14:creationId xmlns:p14="http://schemas.microsoft.com/office/powerpoint/2010/main" val="1162559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15" y="476672"/>
            <a:ext cx="9144000" cy="914400"/>
          </a:xfrm>
          <a:solidFill>
            <a:schemeClr val="tx2">
              <a:lumMod val="50000"/>
            </a:schemeClr>
          </a:solidFill>
          <a:ln w="12700">
            <a:noFill/>
          </a:ln>
        </p:spPr>
        <p:txBody>
          <a:bodyPr vert="horz" lIns="91440" tIns="45720" rIns="91440" bIns="45720" rtlCol="0" anchor="ctr">
            <a:normAutofit/>
          </a:bodyPr>
          <a:lstStyle/>
          <a:p>
            <a:r>
              <a:rPr lang="en-US" dirty="0">
                <a:solidFill>
                  <a:schemeClr val="bg1"/>
                </a:solidFill>
              </a:rPr>
              <a:t>Relevance: DE Initiatives</a:t>
            </a:r>
          </a:p>
        </p:txBody>
      </p:sp>
      <p:graphicFrame>
        <p:nvGraphicFramePr>
          <p:cNvPr id="4" name="Content Placeholder 3" descr="three circle venn diagram with quality assurance, faculty acceptance/buy-in, and training &amp; development"/>
          <p:cNvGraphicFramePr>
            <a:graphicFrameLocks noGrp="1"/>
          </p:cNvGraphicFramePr>
          <p:nvPr>
            <p:ph idx="1"/>
            <p:extLst>
              <p:ext uri="{D42A27DB-BD31-4B8C-83A1-F6EECF244321}">
                <p14:modId xmlns:p14="http://schemas.microsoft.com/office/powerpoint/2010/main" val="233064500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0964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9144000" cy="914400"/>
          </a:xfrm>
          <a:solidFill>
            <a:schemeClr val="tx2">
              <a:lumMod val="50000"/>
            </a:schemeClr>
          </a:solidFill>
          <a:ln w="12700">
            <a:noFill/>
          </a:ln>
        </p:spPr>
        <p:txBody>
          <a:bodyPr vert="horz" lIns="91440" tIns="45720" rIns="91440" bIns="45720" rtlCol="0" anchor="ctr">
            <a:normAutofit/>
          </a:bodyPr>
          <a:lstStyle/>
          <a:p>
            <a:r>
              <a:rPr lang="en-US" dirty="0">
                <a:solidFill>
                  <a:schemeClr val="bg1"/>
                </a:solidFill>
              </a:rPr>
              <a:t>Purpose</a:t>
            </a:r>
          </a:p>
        </p:txBody>
      </p:sp>
      <p:sp>
        <p:nvSpPr>
          <p:cNvPr id="3" name="Content Placeholder 2"/>
          <p:cNvSpPr>
            <a:spLocks noGrp="1"/>
          </p:cNvSpPr>
          <p:nvPr>
            <p:ph idx="1"/>
          </p:nvPr>
        </p:nvSpPr>
        <p:spPr/>
        <p:txBody>
          <a:bodyPr>
            <a:normAutofit lnSpcReduction="10000"/>
          </a:bodyPr>
          <a:lstStyle/>
          <a:p>
            <a:pPr marL="0" indent="0" algn="ctr">
              <a:buNone/>
            </a:pPr>
            <a:r>
              <a:rPr lang="en-US" dirty="0"/>
              <a:t>Explanatory sequential mixed methods </a:t>
            </a:r>
          </a:p>
          <a:p>
            <a:pPr marL="0" indent="0" algn="ctr">
              <a:buNone/>
            </a:pPr>
            <a:endParaRPr lang="en-US" dirty="0"/>
          </a:p>
          <a:p>
            <a:pPr marL="0" indent="0" algn="ctr">
              <a:buNone/>
            </a:pPr>
            <a:r>
              <a:rPr lang="en-US" dirty="0"/>
              <a:t>to examine the influence </a:t>
            </a:r>
          </a:p>
          <a:p>
            <a:pPr marL="0" indent="0" algn="ctr">
              <a:buNone/>
            </a:pPr>
            <a:r>
              <a:rPr lang="en-US" dirty="0"/>
              <a:t>of the APPQMR workshop on community college faculty members’:</a:t>
            </a:r>
          </a:p>
          <a:p>
            <a:pPr marL="0" indent="0" algn="ctr">
              <a:buNone/>
            </a:pPr>
            <a:endParaRPr lang="en-US" dirty="0"/>
          </a:p>
          <a:p>
            <a:pPr marL="514350" indent="-514350" algn="ctr">
              <a:buAutoNum type="alphaLcParenR"/>
            </a:pPr>
            <a:r>
              <a:rPr lang="en-US" dirty="0"/>
              <a:t>perceptions of the QM rubric, and </a:t>
            </a:r>
          </a:p>
          <a:p>
            <a:pPr marL="514350" indent="-514350" algn="ctr">
              <a:buAutoNum type="alphaLcParenR"/>
            </a:pPr>
            <a:r>
              <a:rPr lang="en-US" dirty="0"/>
              <a:t>their course design ability</a:t>
            </a:r>
          </a:p>
        </p:txBody>
      </p:sp>
    </p:spTree>
    <p:extLst>
      <p:ext uri="{BB962C8B-B14F-4D97-AF65-F5344CB8AC3E}">
        <p14:creationId xmlns:p14="http://schemas.microsoft.com/office/powerpoint/2010/main" val="229462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494533"/>
            <a:ext cx="9144000" cy="914400"/>
          </a:xfrm>
          <a:solidFill>
            <a:schemeClr val="tx2">
              <a:lumMod val="50000"/>
            </a:schemeClr>
          </a:solidFill>
          <a:ln w="12700">
            <a:noFill/>
          </a:ln>
        </p:spPr>
        <p:txBody>
          <a:bodyPr vert="horz" lIns="91440" tIns="45720" rIns="91440" bIns="45720" rtlCol="0" anchor="ctr">
            <a:normAutofit/>
          </a:bodyPr>
          <a:lstStyle/>
          <a:p>
            <a:r>
              <a:rPr lang="en-US" dirty="0">
                <a:solidFill>
                  <a:schemeClr val="bg1"/>
                </a:solidFill>
              </a:rPr>
              <a:t>Questions</a:t>
            </a:r>
          </a:p>
        </p:txBody>
      </p:sp>
      <p:sp>
        <p:nvSpPr>
          <p:cNvPr id="13" name="Rounded Rectangle 12"/>
          <p:cNvSpPr/>
          <p:nvPr/>
        </p:nvSpPr>
        <p:spPr>
          <a:xfrm>
            <a:off x="457200" y="1625392"/>
            <a:ext cx="8229600" cy="13716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Q1. How does APPQMR effect </a:t>
            </a:r>
            <a:r>
              <a:rPr lang="en-US" sz="2400" b="1" dirty="0">
                <a:solidFill>
                  <a:schemeClr val="tx1"/>
                </a:solidFill>
              </a:rPr>
              <a:t>perceptions</a:t>
            </a:r>
            <a:r>
              <a:rPr lang="en-US" sz="2400" dirty="0">
                <a:solidFill>
                  <a:schemeClr val="tx1"/>
                </a:solidFill>
              </a:rPr>
              <a:t> </a:t>
            </a:r>
            <a:r>
              <a:rPr lang="en-US" sz="2400" dirty="0"/>
              <a:t>of the rubric?</a:t>
            </a:r>
          </a:p>
        </p:txBody>
      </p:sp>
      <p:sp>
        <p:nvSpPr>
          <p:cNvPr id="14" name="Rounded Rectangle 13"/>
          <p:cNvSpPr/>
          <p:nvPr/>
        </p:nvSpPr>
        <p:spPr>
          <a:xfrm>
            <a:off x="457200" y="3213452"/>
            <a:ext cx="8229600" cy="13716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Q2. What is the faculty </a:t>
            </a:r>
            <a:r>
              <a:rPr lang="en-US" sz="2400" b="1" dirty="0">
                <a:solidFill>
                  <a:schemeClr val="tx1"/>
                </a:solidFill>
              </a:rPr>
              <a:t>experience</a:t>
            </a:r>
            <a:r>
              <a:rPr lang="en-US" sz="2400" dirty="0">
                <a:solidFill>
                  <a:schemeClr val="tx1"/>
                </a:solidFill>
              </a:rPr>
              <a:t> </a:t>
            </a:r>
            <a:r>
              <a:rPr lang="en-US" sz="2400" dirty="0"/>
              <a:t>in APPQMR?</a:t>
            </a:r>
          </a:p>
          <a:p>
            <a:pPr algn="ctr"/>
            <a:r>
              <a:rPr lang="en-US" sz="1600" dirty="0"/>
              <a:t>|</a:t>
            </a:r>
          </a:p>
          <a:p>
            <a:pPr algn="ctr"/>
            <a:r>
              <a:rPr lang="en-US" sz="2400" dirty="0"/>
              <a:t>What </a:t>
            </a:r>
            <a:r>
              <a:rPr lang="en-US" sz="2400" b="1" dirty="0">
                <a:solidFill>
                  <a:schemeClr val="tx1"/>
                </a:solidFill>
              </a:rPr>
              <a:t>aspects</a:t>
            </a:r>
            <a:r>
              <a:rPr lang="en-US" sz="2400" dirty="0">
                <a:solidFill>
                  <a:schemeClr val="tx1"/>
                </a:solidFill>
              </a:rPr>
              <a:t> </a:t>
            </a:r>
            <a:r>
              <a:rPr lang="en-US" sz="2400" b="1" dirty="0">
                <a:solidFill>
                  <a:schemeClr val="tx1"/>
                </a:solidFill>
              </a:rPr>
              <a:t>helped</a:t>
            </a:r>
            <a:r>
              <a:rPr lang="en-US" sz="2400" dirty="0"/>
              <a:t> </a:t>
            </a:r>
            <a:r>
              <a:rPr lang="en-US" sz="2400" b="1" dirty="0">
                <a:solidFill>
                  <a:schemeClr val="tx1"/>
                </a:solidFill>
              </a:rPr>
              <a:t>or</a:t>
            </a:r>
            <a:r>
              <a:rPr lang="en-US" sz="2400" dirty="0"/>
              <a:t> </a:t>
            </a:r>
            <a:r>
              <a:rPr lang="en-US" sz="2400" b="1" dirty="0">
                <a:solidFill>
                  <a:schemeClr val="tx1"/>
                </a:solidFill>
              </a:rPr>
              <a:t>hindered </a:t>
            </a:r>
          </a:p>
          <a:p>
            <a:pPr algn="ctr"/>
            <a:r>
              <a:rPr lang="en-US" sz="2400" b="1" dirty="0">
                <a:solidFill>
                  <a:schemeClr val="tx1"/>
                </a:solidFill>
              </a:rPr>
              <a:t>perceptions </a:t>
            </a:r>
            <a:r>
              <a:rPr lang="en-US" sz="2400" dirty="0"/>
              <a:t>and design </a:t>
            </a:r>
            <a:r>
              <a:rPr lang="en-US" sz="2400" b="1" dirty="0">
                <a:solidFill>
                  <a:schemeClr val="tx1"/>
                </a:solidFill>
              </a:rPr>
              <a:t>behaviors</a:t>
            </a:r>
            <a:r>
              <a:rPr lang="en-US" sz="2400" dirty="0"/>
              <a:t>?</a:t>
            </a:r>
          </a:p>
        </p:txBody>
      </p:sp>
      <p:sp>
        <p:nvSpPr>
          <p:cNvPr id="16" name="Rounded Rectangle 15"/>
          <p:cNvSpPr/>
          <p:nvPr/>
        </p:nvSpPr>
        <p:spPr>
          <a:xfrm>
            <a:off x="455001" y="4804806"/>
            <a:ext cx="8229600" cy="13716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Q3. How do </a:t>
            </a:r>
            <a:r>
              <a:rPr lang="en-US" sz="2400" b="1" dirty="0">
                <a:solidFill>
                  <a:schemeClr val="tx1"/>
                </a:solidFill>
              </a:rPr>
              <a:t>social influence &amp; facilitating conditions</a:t>
            </a:r>
            <a:r>
              <a:rPr lang="en-US" sz="2400" dirty="0"/>
              <a:t> </a:t>
            </a:r>
          </a:p>
          <a:p>
            <a:pPr algn="ctr"/>
            <a:r>
              <a:rPr lang="en-US" sz="2400" dirty="0"/>
              <a:t>influence QM use long-term?</a:t>
            </a:r>
          </a:p>
        </p:txBody>
      </p:sp>
    </p:spTree>
    <p:extLst>
      <p:ext uri="{BB962C8B-B14F-4D97-AF65-F5344CB8AC3E}">
        <p14:creationId xmlns:p14="http://schemas.microsoft.com/office/powerpoint/2010/main" val="1967200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9144000" cy="914400"/>
          </a:xfrm>
          <a:solidFill>
            <a:schemeClr val="tx2">
              <a:lumMod val="50000"/>
            </a:schemeClr>
          </a:solidFill>
          <a:ln w="12700">
            <a:noFill/>
          </a:ln>
        </p:spPr>
        <p:txBody>
          <a:bodyPr vert="horz" lIns="91440" tIns="45720" rIns="91440" bIns="45720" rtlCol="0" anchor="ctr">
            <a:normAutofit/>
          </a:bodyPr>
          <a:lstStyle/>
          <a:p>
            <a:r>
              <a:rPr lang="en-US" dirty="0">
                <a:solidFill>
                  <a:schemeClr val="bg1"/>
                </a:solidFill>
              </a:rPr>
              <a:t>Two Phases</a:t>
            </a:r>
          </a:p>
        </p:txBody>
      </p:sp>
      <p:sp>
        <p:nvSpPr>
          <p:cNvPr id="3" name="Content Placeholder 2"/>
          <p:cNvSpPr>
            <a:spLocks noGrp="1"/>
          </p:cNvSpPr>
          <p:nvPr>
            <p:ph idx="1"/>
          </p:nvPr>
        </p:nvSpPr>
        <p:spPr>
          <a:xfrm>
            <a:off x="1475656" y="1700808"/>
            <a:ext cx="6984776" cy="4896544"/>
          </a:xfrm>
        </p:spPr>
        <p:txBody>
          <a:bodyPr>
            <a:normAutofit/>
          </a:bodyPr>
          <a:lstStyle/>
          <a:p>
            <a:pPr marL="0" indent="0">
              <a:buNone/>
            </a:pPr>
            <a:r>
              <a:rPr lang="en-US" b="1" dirty="0"/>
              <a:t>Causal-comparative quantitative design</a:t>
            </a:r>
          </a:p>
          <a:p>
            <a:pPr marL="400050" lvl="1" indent="0">
              <a:buNone/>
            </a:pPr>
            <a:r>
              <a:rPr lang="en-US" i="1" dirty="0"/>
              <a:t>Q1: How does APPQMR effect </a:t>
            </a:r>
            <a:r>
              <a:rPr lang="en-US" b="1" i="1" dirty="0"/>
              <a:t>perceptions</a:t>
            </a:r>
            <a:r>
              <a:rPr lang="en-US" i="1" dirty="0"/>
              <a:t>?</a:t>
            </a:r>
          </a:p>
          <a:p>
            <a:pPr marL="0" indent="0">
              <a:buNone/>
            </a:pPr>
            <a:endParaRPr lang="en-US" sz="1400" b="1" dirty="0"/>
          </a:p>
          <a:p>
            <a:pPr marL="0" indent="0">
              <a:buNone/>
            </a:pPr>
            <a:r>
              <a:rPr lang="en-US" b="1" dirty="0"/>
              <a:t>Basic qualitative design</a:t>
            </a:r>
          </a:p>
          <a:p>
            <a:pPr marL="400050" lvl="1" indent="0">
              <a:buNone/>
            </a:pPr>
            <a:r>
              <a:rPr lang="en-US" i="1" dirty="0"/>
              <a:t>Q1: How does APPQMR effect </a:t>
            </a:r>
            <a:r>
              <a:rPr lang="en-US" b="1" i="1" dirty="0"/>
              <a:t>perceptions</a:t>
            </a:r>
            <a:r>
              <a:rPr lang="en-US" i="1" dirty="0"/>
              <a:t>?</a:t>
            </a:r>
          </a:p>
          <a:p>
            <a:pPr marL="400050" lvl="1" indent="0">
              <a:buNone/>
            </a:pPr>
            <a:r>
              <a:rPr lang="en-US" i="1" dirty="0"/>
              <a:t>Q2: What is the faculty </a:t>
            </a:r>
            <a:r>
              <a:rPr lang="en-US" b="1" i="1" dirty="0"/>
              <a:t>experience</a:t>
            </a:r>
            <a:r>
              <a:rPr lang="en-US" i="1" dirty="0"/>
              <a:t>? What </a:t>
            </a:r>
            <a:r>
              <a:rPr lang="en-US" b="1" i="1" dirty="0"/>
              <a:t>influenced perceptions &amp; course design</a:t>
            </a:r>
            <a:r>
              <a:rPr lang="en-US" i="1" dirty="0"/>
              <a:t>?</a:t>
            </a:r>
          </a:p>
          <a:p>
            <a:pPr marL="400050" lvl="1" indent="0">
              <a:buNone/>
            </a:pPr>
            <a:r>
              <a:rPr lang="en-US" i="1" dirty="0"/>
              <a:t>Q3: How do </a:t>
            </a:r>
            <a:r>
              <a:rPr lang="en-US" b="1" i="1" dirty="0"/>
              <a:t>social influence &amp; facilitating conditions</a:t>
            </a:r>
            <a:r>
              <a:rPr lang="en-US" i="1" dirty="0"/>
              <a:t> influence QM use?</a:t>
            </a:r>
            <a:endParaRPr lang="en-US" dirty="0"/>
          </a:p>
          <a:p>
            <a:pPr marL="400050" lvl="1" indent="0">
              <a:buNone/>
            </a:pPr>
            <a:endParaRPr lang="en-US" dirty="0"/>
          </a:p>
        </p:txBody>
      </p:sp>
      <p:sp>
        <p:nvSpPr>
          <p:cNvPr id="4" name="Rectangle 3"/>
          <p:cNvSpPr/>
          <p:nvPr/>
        </p:nvSpPr>
        <p:spPr>
          <a:xfrm>
            <a:off x="789856" y="1768751"/>
            <a:ext cx="685800" cy="457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P1</a:t>
            </a:r>
          </a:p>
        </p:txBody>
      </p:sp>
      <p:sp>
        <p:nvSpPr>
          <p:cNvPr id="6" name="Rectangle 5"/>
          <p:cNvSpPr/>
          <p:nvPr/>
        </p:nvSpPr>
        <p:spPr>
          <a:xfrm>
            <a:off x="789856" y="3119572"/>
            <a:ext cx="685800" cy="457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P2</a:t>
            </a:r>
          </a:p>
        </p:txBody>
      </p:sp>
    </p:spTree>
    <p:extLst>
      <p:ext uri="{BB962C8B-B14F-4D97-AF65-F5344CB8AC3E}">
        <p14:creationId xmlns:p14="http://schemas.microsoft.com/office/powerpoint/2010/main" val="2101437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815D1-A9B8-4942-A9F1-608623FDA1E0}"/>
              </a:ext>
            </a:extLst>
          </p:cNvPr>
          <p:cNvSpPr>
            <a:spLocks noGrp="1"/>
          </p:cNvSpPr>
          <p:nvPr>
            <p:ph type="title"/>
          </p:nvPr>
        </p:nvSpPr>
        <p:spPr>
          <a:xfrm>
            <a:off x="0" y="408165"/>
            <a:ext cx="9144000" cy="914400"/>
          </a:xfrm>
          <a:solidFill>
            <a:schemeClr val="bg2">
              <a:lumMod val="25000"/>
            </a:schemeClr>
          </a:solidFill>
        </p:spPr>
        <p:txBody>
          <a:bodyPr/>
          <a:lstStyle/>
          <a:p>
            <a:r>
              <a:rPr lang="en-US" dirty="0">
                <a:solidFill>
                  <a:schemeClr val="bg1"/>
                </a:solidFill>
              </a:rPr>
              <a:t>Phase One</a:t>
            </a:r>
          </a:p>
        </p:txBody>
      </p:sp>
      <p:sp>
        <p:nvSpPr>
          <p:cNvPr id="5" name="Content Placeholder 4"/>
          <p:cNvSpPr>
            <a:spLocks noGrp="1"/>
          </p:cNvSpPr>
          <p:nvPr>
            <p:ph sz="half" idx="1"/>
          </p:nvPr>
        </p:nvSpPr>
        <p:spPr>
          <a:xfrm>
            <a:off x="448108" y="1600198"/>
            <a:ext cx="4038600" cy="4525963"/>
          </a:xfrm>
        </p:spPr>
        <p:txBody>
          <a:bodyPr/>
          <a:lstStyle/>
          <a:p>
            <a:r>
              <a:rPr lang="en-US" dirty="0"/>
              <a:t>Survey of faculty</a:t>
            </a:r>
          </a:p>
          <a:p>
            <a:pPr lvl="1"/>
            <a:r>
              <a:rPr lang="en-US" dirty="0"/>
              <a:t>Two community colleges</a:t>
            </a:r>
          </a:p>
          <a:p>
            <a:pPr lvl="1"/>
            <a:r>
              <a:rPr lang="en-US" dirty="0"/>
              <a:t>PU &amp; PE</a:t>
            </a:r>
          </a:p>
          <a:p>
            <a:r>
              <a:rPr lang="en-US" dirty="0"/>
              <a:t>Two groups</a:t>
            </a:r>
          </a:p>
          <a:p>
            <a:pPr lvl="1"/>
            <a:r>
              <a:rPr lang="en-US" dirty="0"/>
              <a:t>APPQMR (5 yrs.)</a:t>
            </a:r>
          </a:p>
          <a:p>
            <a:pPr lvl="1"/>
            <a:r>
              <a:rPr lang="en-US" dirty="0"/>
              <a:t>No APPQMR</a:t>
            </a:r>
          </a:p>
        </p:txBody>
      </p:sp>
      <p:pic>
        <p:nvPicPr>
          <p:cNvPr id="7" name="Content Placeholder 6" descr="Flow chart indicating 39 total surveys, 22 respondents with no APPQMR training and 17 who did have APPQMR training. No significant difference in perceptions between groups.">
            <a:extLst>
              <a:ext uri="{FF2B5EF4-FFF2-40B4-BE49-F238E27FC236}">
                <a16:creationId xmlns:a16="http://schemas.microsoft.com/office/drawing/2014/main" id="{76378B19-1A9E-6042-9DA3-50A8495E079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73261" y="1972468"/>
            <a:ext cx="4038600" cy="3781425"/>
          </a:xfrm>
          <a:prstGeom prst="rect">
            <a:avLst/>
          </a:prstGeom>
        </p:spPr>
      </p:pic>
    </p:spTree>
    <p:extLst>
      <p:ext uri="{BB962C8B-B14F-4D97-AF65-F5344CB8AC3E}">
        <p14:creationId xmlns:p14="http://schemas.microsoft.com/office/powerpoint/2010/main" val="1348018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534B4F"/>
      </a:accent1>
      <a:accent2>
        <a:srgbClr val="51484F"/>
      </a:accent2>
      <a:accent3>
        <a:srgbClr val="C54B8C"/>
      </a:accent3>
      <a:accent4>
        <a:srgbClr val="CD853F"/>
      </a:accent4>
      <a:accent5>
        <a:srgbClr val="4997D0"/>
      </a:accent5>
      <a:accent6>
        <a:srgbClr val="50C87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TotalTime>
  <Words>2274</Words>
  <Application>Microsoft Macintosh PowerPoint</Application>
  <PresentationFormat>On-screen Show (4:3)</PresentationFormat>
  <Paragraphs>208</Paragraphs>
  <Slides>26</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Bernard MT Condensed</vt:lpstr>
      <vt:lpstr>Calibri</vt:lpstr>
      <vt:lpstr>Chalkduster</vt:lpstr>
      <vt:lpstr>Wingdings</vt:lpstr>
      <vt:lpstr>Office Theme</vt:lpstr>
      <vt:lpstr>Influence of APPQMR on Faculty Perceptions of QM and Their Course Design Abilities</vt:lpstr>
      <vt:lpstr>Objectives</vt:lpstr>
      <vt:lpstr>Critical Factor: Faculty Buy-In</vt:lpstr>
      <vt:lpstr>Problem</vt:lpstr>
      <vt:lpstr>Relevance: DE Initiatives</vt:lpstr>
      <vt:lpstr>Purpose</vt:lpstr>
      <vt:lpstr>Questions</vt:lpstr>
      <vt:lpstr>Two Phases</vt:lpstr>
      <vt:lpstr>Phase One</vt:lpstr>
      <vt:lpstr>Phase One Select Characteristics to the nearest percentage</vt:lpstr>
      <vt:lpstr>P1 Findings</vt:lpstr>
      <vt:lpstr>Phase Two</vt:lpstr>
      <vt:lpstr>Phase Two Participants</vt:lpstr>
      <vt:lpstr>Q1: Perception Theme</vt:lpstr>
      <vt:lpstr>Q2: Experience Themes</vt:lpstr>
      <vt:lpstr>Q2 a/b: Key Aspects Themes</vt:lpstr>
      <vt:lpstr>Q3: SI &amp; FC Theme</vt:lpstr>
      <vt:lpstr>Discussion</vt:lpstr>
      <vt:lpstr>Discussion 2</vt:lpstr>
      <vt:lpstr>Discussion 3</vt:lpstr>
      <vt:lpstr>Implications</vt:lpstr>
      <vt:lpstr>Enhance APPQMR</vt:lpstr>
      <vt:lpstr>Scaffold Around APPQMR</vt:lpstr>
      <vt:lpstr>Extend Communication!</vt:lpstr>
      <vt:lpstr>Let’s Talk</vt:lpstr>
      <vt:lpstr>Closing Slide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jontypearce</dc:creator>
  <cp:lastModifiedBy>Gregory, Rhonda</cp:lastModifiedBy>
  <cp:revision>112</cp:revision>
  <cp:lastPrinted>2018-04-15T18:18:36Z</cp:lastPrinted>
  <dcterms:created xsi:type="dcterms:W3CDTF">2012-04-28T17:18:27Z</dcterms:created>
  <dcterms:modified xsi:type="dcterms:W3CDTF">2018-10-15T16:40:26Z</dcterms:modified>
</cp:coreProperties>
</file>