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6858000" cx="12192000"/>
  <p:notesSz cx="6858000" cy="9144000"/>
  <p:embeddedFontLst>
    <p:embeddedFont>
      <p:font typeface="Lato"/>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97FDBF-E574-45A9-870B-25802971CAC0}">
  <a:tblStyle styleId="{DD97FDBF-E574-45A9-870B-25802971CAC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CC99274-0D21-4CE1-8B18-A67A238B3656}"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Lato-regular.fntdata"/><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Lato-italic.fntdata"/><Relationship Id="rId21" Type="http://schemas.openxmlformats.org/officeDocument/2006/relationships/slide" Target="slides/slide15.xml"/><Relationship Id="rId65" Type="http://schemas.openxmlformats.org/officeDocument/2006/relationships/font" Target="fonts/Lato-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Lato-bold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utopia.org/article/teaching-strategies-award-winning-online-instructors?fbclid=IwAR0DHgbbg4edYWvo4vJJ2eYVR9umA-CP0F1ikWKE88LX0vRmCaCPv0kNkh0" TargetMode="External"/><Relationship Id="rId3" Type="http://schemas.openxmlformats.org/officeDocument/2006/relationships/hyperlink" Target="https://olj.onlinelearningconsortium.org/index.php/olj/article/view/2077" TargetMode="External"/><Relationship Id="rId4" Type="http://schemas.openxmlformats.org/officeDocument/2006/relationships/hyperlink" Target="https://olj.onlinelearningconsortium.org/index.php/olj/article/view/2077"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Required Slide</a:t>
            </a:r>
            <a:endParaRPr/>
          </a:p>
        </p:txBody>
      </p:sp>
      <p:sp>
        <p:nvSpPr>
          <p:cNvPr id="83" name="Google Shape;8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1ea282ba7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1ea282ba7_0_1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a1ea282ba7_0_1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a1ea282ba7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a1ea282ba7_0_2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are faculty providing enough support for the students to use technology- because of the student Q&amp;A of students is because of the the lack of “clarity” provided; my sense is taht faculty assume that students can use “xx” tech but htey still need support  with tech they haven’t used before  </a:t>
            </a:r>
            <a:endParaRPr/>
          </a:p>
        </p:txBody>
      </p:sp>
      <p:sp>
        <p:nvSpPr>
          <p:cNvPr id="182" name="Google Shape;182;ga1ea282ba7_0_2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a1ea282ba7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a1ea282ba7_0_2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a1ea282ba7_0_2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a1ea282ba7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a1ea282ba7_0_2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a1ea282ba7_0_2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a1ebac3c0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a1ebac3c0a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a1ebac3c0a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1ebac3c0a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a1ebac3c0a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a1ebac3c0a_1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a1ea282ba7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a1ea282ba7_0_2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a1ea282ba7_0_2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a1ea282ba7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a1ea282ba7_1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a1ea282ba7_1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a1ea282ba7_1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a1ea282ba7_1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a1ea282ba7_1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1ea282ba7_1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1ea282ba7_1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a1ea282ba7_1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81a2ba87dd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 name="Google Shape;94;g81a2ba87dd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81a2ba87dd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a1ea282ba7_1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a1ea282ba7_1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equity- section in course addressing this area</a:t>
            </a:r>
            <a:endParaRPr/>
          </a:p>
        </p:txBody>
      </p:sp>
      <p:sp>
        <p:nvSpPr>
          <p:cNvPr id="287" name="Google Shape;287;ga1ea282ba7_1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9c1a274309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9c1a274309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9c1a274309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9c1a274309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9c1a274309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g9c1a274309_1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9c1a274309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9c1a274309_1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9c1a274309_1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9c1a274309_1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9c1a274309_1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9c1a274309_1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9c1a274309_1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ACUE &amp; OLC are national organizations that offer these…</a:t>
            </a:r>
            <a:endParaRPr/>
          </a:p>
          <a:p>
            <a:pPr indent="0" lvl="0" marL="0" rtl="0" algn="l">
              <a:spcBef>
                <a:spcPts val="0"/>
              </a:spcBef>
              <a:spcAft>
                <a:spcPts val="0"/>
              </a:spcAft>
              <a:buNone/>
            </a:pPr>
            <a:r>
              <a:rPr lang="en-US"/>
              <a:t>Who provided PPFW and TOPS courses- what organization and who funded?</a:t>
            </a:r>
            <a:endParaRPr/>
          </a:p>
        </p:txBody>
      </p:sp>
      <p:sp>
        <p:nvSpPr>
          <p:cNvPr id="349" name="Google Shape;349;g9c1a274309_1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9c1a274309_1_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9c1a274309_1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9c1a274309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g9c1a274309_1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1ea282ba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a1ea282ba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sz="11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9c1a274309_1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3" name="Google Shape;373;g9c1a274309_1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9c1a274309_1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g9c1a274309_1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9c1a274309_1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g9c1a274309_1_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9c1a274309_1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9c1a274309_1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9c1a274309_1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9c1a274309_1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9c1a274309_1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g9c1a274309_1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9c1a274309_1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g9c1a274309_1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9c1a274309_1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g9c1a274309_1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9c1a274309_1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g9c1a274309_1_1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9c1a274309_1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g9c1a274309_1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a1ea282ba7_0_9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a1ea282ba7_0_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9c1a274309_1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g9c1a274309_1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9c1a274309_1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g9c1a274309_1_1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9c1a2743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9c1a27430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Introduction</a:t>
            </a:r>
            <a:endParaRPr/>
          </a:p>
          <a:p>
            <a:pPr indent="-317500" lvl="0" marL="457200" rtl="0" algn="l">
              <a:spcBef>
                <a:spcPts val="0"/>
              </a:spcBef>
              <a:spcAft>
                <a:spcPts val="0"/>
              </a:spcAft>
              <a:buSzPts val="1400"/>
              <a:buChar char="●"/>
            </a:pPr>
            <a:r>
              <a:rPr lang="en-US"/>
              <a:t>Focus on policy that drove training</a:t>
            </a:r>
            <a:endParaRPr/>
          </a:p>
          <a:p>
            <a:pPr indent="-317500" lvl="0" marL="457200" rtl="0" algn="l">
              <a:spcBef>
                <a:spcPts val="0"/>
              </a:spcBef>
              <a:spcAft>
                <a:spcPts val="0"/>
              </a:spcAft>
              <a:buSzPts val="1400"/>
              <a:buChar char="●"/>
            </a:pPr>
            <a:r>
              <a:rPr lang="en-US"/>
              <a:t>How our campus addressed the COVID transition</a:t>
            </a:r>
            <a:endParaRPr/>
          </a:p>
          <a:p>
            <a:pPr indent="-317500" lvl="0" marL="457200" rtl="0" algn="l">
              <a:spcBef>
                <a:spcPts val="0"/>
              </a:spcBef>
              <a:spcAft>
                <a:spcPts val="0"/>
              </a:spcAft>
              <a:buSzPts val="1400"/>
              <a:buChar char="●"/>
            </a:pPr>
            <a:r>
              <a:rPr lang="en-US"/>
              <a:t>Training opportunities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9c1a27430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9c1a274309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Policy that drove training</a:t>
            </a:r>
            <a:endParaRPr/>
          </a:p>
          <a:p>
            <a:pPr indent="-317500" lvl="0" marL="457200" rtl="0" algn="l">
              <a:spcBef>
                <a:spcPts val="0"/>
              </a:spcBef>
              <a:spcAft>
                <a:spcPts val="0"/>
              </a:spcAft>
              <a:buSzPts val="1400"/>
              <a:buChar char="●"/>
            </a:pPr>
            <a:r>
              <a:rPr lang="en-US"/>
              <a:t>B is the section of the policy that defines course categories</a:t>
            </a:r>
            <a:endParaRPr/>
          </a:p>
          <a:p>
            <a:pPr indent="-317500" lvl="0" marL="457200" rtl="0" algn="l">
              <a:spcBef>
                <a:spcPts val="0"/>
              </a:spcBef>
              <a:spcAft>
                <a:spcPts val="0"/>
              </a:spcAft>
              <a:buSzPts val="1400"/>
              <a:buChar char="●"/>
            </a:pPr>
            <a:r>
              <a:rPr lang="en-US"/>
              <a:t>Tagged in PeopleSoft</a:t>
            </a:r>
            <a:endParaRPr/>
          </a:p>
          <a:p>
            <a:pPr indent="-317500" lvl="0" marL="457200" rtl="0" algn="l">
              <a:spcBef>
                <a:spcPts val="0"/>
              </a:spcBef>
              <a:spcAft>
                <a:spcPts val="0"/>
              </a:spcAft>
              <a:buSzPts val="1400"/>
              <a:buChar char="●"/>
            </a:pPr>
            <a:r>
              <a:rPr lang="en-US"/>
              <a:t>APM 206 suspended due to COVID</a:t>
            </a:r>
            <a:endParaRPr/>
          </a:p>
        </p:txBody>
      </p:sp>
      <p:sp>
        <p:nvSpPr>
          <p:cNvPr id="457" name="Google Shape;457;g9c1a274309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9c1a27430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9c1a274309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What we already had in place to quickly offer faculty</a:t>
            </a:r>
            <a:endParaRPr/>
          </a:p>
          <a:p>
            <a:pPr indent="-317500" lvl="0" marL="457200" rtl="0" algn="l">
              <a:spcBef>
                <a:spcPts val="0"/>
              </a:spcBef>
              <a:spcAft>
                <a:spcPts val="0"/>
              </a:spcAft>
              <a:buSzPts val="1400"/>
              <a:buChar char="●"/>
            </a:pPr>
            <a:r>
              <a:rPr lang="en-US"/>
              <a:t>Just in time resources</a:t>
            </a:r>
            <a:endParaRPr/>
          </a:p>
          <a:p>
            <a:pPr indent="-317500" lvl="0" marL="457200" rtl="0" algn="l">
              <a:spcBef>
                <a:spcPts val="0"/>
              </a:spcBef>
              <a:spcAft>
                <a:spcPts val="0"/>
              </a:spcAft>
              <a:buSzPts val="1400"/>
              <a:buChar char="●"/>
            </a:pPr>
            <a:r>
              <a:rPr lang="en-US"/>
              <a:t>Brief description of the templates</a:t>
            </a:r>
            <a:endParaRPr/>
          </a:p>
          <a:p>
            <a:pPr indent="-317500" lvl="0" marL="457200" rtl="0" algn="l">
              <a:spcBef>
                <a:spcPts val="0"/>
              </a:spcBef>
              <a:spcAft>
                <a:spcPts val="0"/>
              </a:spcAft>
              <a:buSzPts val="1400"/>
              <a:buChar char="●"/>
            </a:pPr>
            <a:r>
              <a:rPr lang="en-US"/>
              <a:t>Aligned to the QLT Rubric</a:t>
            </a:r>
            <a:endParaRPr/>
          </a:p>
        </p:txBody>
      </p:sp>
      <p:sp>
        <p:nvSpPr>
          <p:cNvPr id="466" name="Google Shape;466;g9c1a274309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9c1a27430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9c1a274309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Intentional in how faculty were selected to participate Summer and Intersession</a:t>
            </a:r>
            <a:endParaRPr/>
          </a:p>
          <a:p>
            <a:pPr indent="-317500" lvl="0" marL="457200" rtl="0" algn="l">
              <a:spcBef>
                <a:spcPts val="0"/>
              </a:spcBef>
              <a:spcAft>
                <a:spcPts val="0"/>
              </a:spcAft>
              <a:buSzPts val="1400"/>
              <a:buChar char="●"/>
            </a:pPr>
            <a:r>
              <a:rPr lang="en-US"/>
              <a:t>Q1 light 8-10 hours</a:t>
            </a:r>
            <a:endParaRPr/>
          </a:p>
          <a:p>
            <a:pPr indent="-317500" lvl="0" marL="457200" rtl="0" algn="l">
              <a:spcBef>
                <a:spcPts val="0"/>
              </a:spcBef>
              <a:spcAft>
                <a:spcPts val="0"/>
              </a:spcAft>
              <a:buSzPts val="1400"/>
              <a:buChar char="●"/>
            </a:pPr>
            <a:r>
              <a:rPr lang="en-US"/>
              <a:t>Equity Minded Practices embedded</a:t>
            </a:r>
            <a:endParaRPr/>
          </a:p>
          <a:p>
            <a:pPr indent="-317500" lvl="0" marL="457200" rtl="0" algn="l">
              <a:spcBef>
                <a:spcPts val="0"/>
              </a:spcBef>
              <a:spcAft>
                <a:spcPts val="0"/>
              </a:spcAft>
              <a:buSzPts val="1400"/>
              <a:buChar char="●"/>
            </a:pPr>
            <a:r>
              <a:rPr lang="en-US"/>
              <a:t>reduced the number of reflections</a:t>
            </a:r>
            <a:endParaRPr/>
          </a:p>
          <a:p>
            <a:pPr indent="-317500" lvl="0" marL="457200" rtl="0" algn="l">
              <a:spcBef>
                <a:spcPts val="0"/>
              </a:spcBef>
              <a:spcAft>
                <a:spcPts val="0"/>
              </a:spcAft>
              <a:buSzPts val="1400"/>
              <a:buChar char="●"/>
            </a:pPr>
            <a:r>
              <a:rPr lang="en-US"/>
              <a:t># of students</a:t>
            </a:r>
            <a:endParaRPr/>
          </a:p>
          <a:p>
            <a:pPr indent="0" lvl="0" marL="0" rtl="0" algn="l">
              <a:spcBef>
                <a:spcPts val="0"/>
              </a:spcBef>
              <a:spcAft>
                <a:spcPts val="0"/>
              </a:spcAft>
              <a:buNone/>
            </a:pPr>
            <a:r>
              <a:t/>
            </a:r>
            <a:endParaRPr/>
          </a:p>
        </p:txBody>
      </p:sp>
      <p:sp>
        <p:nvSpPr>
          <p:cNvPr id="473" name="Google Shape;473;g9c1a274309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a1a5b83e6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a1a5b83e62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Clr>
                <a:srgbClr val="1D1C1D"/>
              </a:buClr>
              <a:buSzPts val="1200"/>
              <a:buFont typeface="Calibri"/>
              <a:buChar char="●"/>
            </a:pPr>
            <a:r>
              <a:rPr lang="en-US">
                <a:solidFill>
                  <a:srgbClr val="1D1C1D"/>
                </a:solidFill>
                <a:highlight>
                  <a:srgbClr val="F8F8F8"/>
                </a:highlight>
              </a:rPr>
              <a:t>Faculty were asked what they wanted/needed to know to be successful with virtual instruction as the base for the development of the FVI SVI</a:t>
            </a:r>
            <a:endParaRPr>
              <a:solidFill>
                <a:srgbClr val="1D1C1D"/>
              </a:solidFill>
              <a:highlight>
                <a:srgbClr val="F8F8F8"/>
              </a:highlight>
            </a:endParaRPr>
          </a:p>
          <a:p>
            <a:pPr indent="-317500" lvl="0" marL="457200" rtl="0" algn="l">
              <a:spcBef>
                <a:spcPts val="0"/>
              </a:spcBef>
              <a:spcAft>
                <a:spcPts val="0"/>
              </a:spcAft>
              <a:buClr>
                <a:srgbClr val="1D1C1D"/>
              </a:buClr>
              <a:buSzPts val="1400"/>
              <a:buChar char="●"/>
            </a:pPr>
            <a:r>
              <a:rPr lang="en-US">
                <a:solidFill>
                  <a:srgbClr val="1D1C1D"/>
                </a:solidFill>
                <a:highlight>
                  <a:srgbClr val="F8F8F8"/>
                </a:highlight>
              </a:rPr>
              <a:t>ID’s developed the course with faculty facilitators over a 2 week period</a:t>
            </a:r>
            <a:endParaRPr>
              <a:solidFill>
                <a:srgbClr val="1D1C1D"/>
              </a:solidFill>
              <a:highlight>
                <a:srgbClr val="F8F8F8"/>
              </a:highlight>
            </a:endParaRPr>
          </a:p>
          <a:p>
            <a:pPr indent="-317500" lvl="0" marL="457200" rtl="0" algn="l">
              <a:spcBef>
                <a:spcPts val="0"/>
              </a:spcBef>
              <a:spcAft>
                <a:spcPts val="0"/>
              </a:spcAft>
              <a:buClr>
                <a:srgbClr val="1D1C1D"/>
              </a:buClr>
              <a:buSzPts val="1400"/>
              <a:buChar char="●"/>
            </a:pPr>
            <a:r>
              <a:rPr lang="en-US">
                <a:solidFill>
                  <a:srgbClr val="1D1C1D"/>
                </a:solidFill>
                <a:highlight>
                  <a:srgbClr val="F8F8F8"/>
                </a:highlight>
              </a:rPr>
              <a:t>Highlight was was the same and what was different</a:t>
            </a:r>
            <a:endParaRPr>
              <a:solidFill>
                <a:srgbClr val="1D1C1D"/>
              </a:solidFill>
              <a:highlight>
                <a:srgbClr val="F8F8F8"/>
              </a:highlight>
            </a:endParaRPr>
          </a:p>
        </p:txBody>
      </p:sp>
      <p:sp>
        <p:nvSpPr>
          <p:cNvPr id="481" name="Google Shape;481;ga1a5b83e62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9c1a274309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9c1a274309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Snapshot of the courses that were developed based on the survey</a:t>
            </a:r>
            <a:endParaRPr/>
          </a:p>
          <a:p>
            <a:pPr indent="-317500" lvl="0" marL="457200" rtl="0" algn="l">
              <a:spcBef>
                <a:spcPts val="0"/>
              </a:spcBef>
              <a:spcAft>
                <a:spcPts val="0"/>
              </a:spcAft>
              <a:buSzPts val="1400"/>
              <a:buChar char="●"/>
            </a:pPr>
            <a:r>
              <a:rPr lang="en-US"/>
              <a:t>Self identified into the course they felt they needed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491" name="Google Shape;491;g9c1a274309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9c1a274309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9c1a274309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spcBef>
                <a:spcPts val="0"/>
              </a:spcBef>
              <a:spcAft>
                <a:spcPts val="0"/>
              </a:spcAft>
              <a:buSzPts val="1200"/>
              <a:buFont typeface="Calibri"/>
              <a:buChar char="●"/>
            </a:pPr>
            <a:r>
              <a:rPr lang="en-US"/>
              <a:t>Based on a survey - three options</a:t>
            </a:r>
            <a:endParaRPr/>
          </a:p>
          <a:p>
            <a:pPr indent="-304800" lvl="0" marL="457200" rtl="0" algn="l">
              <a:spcBef>
                <a:spcPts val="0"/>
              </a:spcBef>
              <a:spcAft>
                <a:spcPts val="0"/>
              </a:spcAft>
              <a:buSzPts val="1200"/>
              <a:buFont typeface="Calibri"/>
              <a:buChar char="●"/>
            </a:pPr>
            <a:r>
              <a:rPr lang="en-US"/>
              <a:t>All courses had to be the same in number of hours (15-20) over 3 weeks</a:t>
            </a:r>
            <a:endParaRPr/>
          </a:p>
          <a:p>
            <a:pPr indent="-304800" lvl="0" marL="457200" rtl="0" algn="l">
              <a:spcBef>
                <a:spcPts val="0"/>
              </a:spcBef>
              <a:spcAft>
                <a:spcPts val="0"/>
              </a:spcAft>
              <a:buSzPts val="1200"/>
              <a:buFont typeface="Calibri"/>
              <a:buChar char="●"/>
            </a:pPr>
            <a:r>
              <a:rPr lang="en-US"/>
              <a:t>Q1-S Bridge Course - content all who completed Q1-S completed the bridge course, course tour and final reflection to get stipend </a:t>
            </a:r>
            <a:endParaRPr/>
          </a:p>
          <a:p>
            <a:pPr indent="-304800" lvl="0" marL="457200" rtl="0" algn="l">
              <a:spcBef>
                <a:spcPts val="0"/>
              </a:spcBef>
              <a:spcAft>
                <a:spcPts val="0"/>
              </a:spcAft>
              <a:buSzPts val="1200"/>
              <a:buFont typeface="Calibri"/>
              <a:buChar char="●"/>
            </a:pPr>
            <a:r>
              <a:rPr lang="en-US"/>
              <a:t>Foundations of Virtual Instruction - focused on faculty who were new to Canvas</a:t>
            </a:r>
            <a:endParaRPr/>
          </a:p>
          <a:p>
            <a:pPr indent="-304800" lvl="0" marL="457200" rtl="0" algn="l">
              <a:spcBef>
                <a:spcPts val="0"/>
              </a:spcBef>
              <a:spcAft>
                <a:spcPts val="0"/>
              </a:spcAft>
              <a:buSzPts val="1200"/>
              <a:buChar char="●"/>
            </a:pPr>
            <a:r>
              <a:rPr lang="en-US"/>
              <a:t>Virtual Summer Institute - focused on faculty who p</a:t>
            </a:r>
            <a:r>
              <a:rPr lang="en-US"/>
              <a:t>reviously completed Growing with Canvas, DISCOVERe, and/or QLT 1 and who want to leverage best practices in teaching pedagogy while utilizing technology</a:t>
            </a:r>
            <a:endParaRPr/>
          </a:p>
          <a:p>
            <a:pPr indent="-304800" lvl="0" marL="457200" rtl="0" algn="l">
              <a:spcBef>
                <a:spcPts val="0"/>
              </a:spcBef>
              <a:spcAft>
                <a:spcPts val="0"/>
              </a:spcAft>
              <a:buSzPts val="1200"/>
              <a:buFont typeface="Calibri"/>
              <a:buChar char="●"/>
            </a:pPr>
            <a:r>
              <a:rPr lang="en-US"/>
              <a:t>Q1 </a:t>
            </a:r>
            <a:r>
              <a:rPr lang="en-US">
                <a:solidFill>
                  <a:srgbClr val="222222"/>
                </a:solidFill>
              </a:rPr>
              <a:t>Meets APM 206 requirements for online and blended teaching</a:t>
            </a:r>
            <a:endParaRPr/>
          </a:p>
          <a:p>
            <a:pPr indent="-304800" lvl="0" marL="457200" rtl="0" algn="l">
              <a:spcBef>
                <a:spcPts val="0"/>
              </a:spcBef>
              <a:spcAft>
                <a:spcPts val="0"/>
              </a:spcAft>
              <a:buSzPts val="1200"/>
              <a:buFont typeface="Calibri"/>
              <a:buChar char="●"/>
            </a:pPr>
            <a:r>
              <a:rPr lang="en-US"/>
              <a:t>Equity and Accessibility embedded into all courses</a:t>
            </a:r>
            <a:endParaRPr/>
          </a:p>
          <a:p>
            <a:pPr indent="-304800" lvl="0" marL="457200" rtl="0" algn="l">
              <a:spcBef>
                <a:spcPts val="0"/>
              </a:spcBef>
              <a:spcAft>
                <a:spcPts val="0"/>
              </a:spcAft>
              <a:buSzPts val="1200"/>
              <a:buFont typeface="Calibri"/>
              <a:buChar char="●"/>
            </a:pPr>
            <a:r>
              <a:rPr lang="en-US"/>
              <a:t>Zoom Sessions</a:t>
            </a:r>
            <a:endParaRPr/>
          </a:p>
          <a:p>
            <a:pPr indent="-304800" lvl="0" marL="457200" rtl="0" algn="l">
              <a:spcBef>
                <a:spcPts val="0"/>
              </a:spcBef>
              <a:spcAft>
                <a:spcPts val="0"/>
              </a:spcAft>
              <a:buSzPts val="1200"/>
              <a:buFont typeface="Calibri"/>
              <a:buChar char="●"/>
            </a:pPr>
            <a:r>
              <a:rPr lang="en-US"/>
              <a:t>stipend $1200.00</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499" name="Google Shape;499;g9c1a274309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9c1a274309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9c1a274309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22 facilitators grouped by college into 22 section in June, July, and August</a:t>
            </a:r>
            <a:endParaRPr/>
          </a:p>
          <a:p>
            <a:pPr indent="-317500" lvl="0" marL="457200" rtl="0" algn="l">
              <a:spcBef>
                <a:spcPts val="0"/>
              </a:spcBef>
              <a:spcAft>
                <a:spcPts val="0"/>
              </a:spcAft>
              <a:buSzPts val="1400"/>
              <a:buChar char="●"/>
            </a:pPr>
            <a:r>
              <a:rPr lang="en-US"/>
              <a:t>3 faculty experts in each section (UDL, OERs)</a:t>
            </a:r>
            <a:endParaRPr/>
          </a:p>
          <a:p>
            <a:pPr indent="-317500" lvl="0" marL="457200" rtl="0" algn="l">
              <a:spcBef>
                <a:spcPts val="0"/>
              </a:spcBef>
              <a:spcAft>
                <a:spcPts val="0"/>
              </a:spcAft>
              <a:buSzPts val="1400"/>
              <a:buChar char="●"/>
            </a:pPr>
            <a:r>
              <a:rPr lang="en-US"/>
              <a:t>Application</a:t>
            </a:r>
            <a:endParaRPr/>
          </a:p>
          <a:p>
            <a:pPr indent="-317500" lvl="0" marL="457200" rtl="0" algn="l">
              <a:spcBef>
                <a:spcPts val="0"/>
              </a:spcBef>
              <a:spcAft>
                <a:spcPts val="0"/>
              </a:spcAft>
              <a:buSzPts val="1400"/>
              <a:buChar char="●"/>
            </a:pPr>
            <a:r>
              <a:rPr lang="en-US"/>
              <a:t>Stipend</a:t>
            </a:r>
            <a:endParaRPr/>
          </a:p>
        </p:txBody>
      </p:sp>
      <p:sp>
        <p:nvSpPr>
          <p:cNvPr id="509" name="Google Shape;509;g9c1a274309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1ebac3c0a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1ebac3c0a_1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a1ebac3c0a_1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9c1a274309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9c1a274309_0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Fresno State specific trainings in response to COVID</a:t>
            </a:r>
            <a:endParaRPr/>
          </a:p>
          <a:p>
            <a:pPr indent="-317500" lvl="0" marL="457200" rtl="0" algn="l">
              <a:spcBef>
                <a:spcPts val="0"/>
              </a:spcBef>
              <a:spcAft>
                <a:spcPts val="0"/>
              </a:spcAft>
              <a:buSzPts val="1400"/>
              <a:buChar char="●"/>
            </a:pPr>
            <a:r>
              <a:rPr lang="en-US"/>
              <a:t>61% of all faculty have been trained</a:t>
            </a:r>
            <a:endParaRPr/>
          </a:p>
          <a:p>
            <a:pPr indent="-317500" lvl="0" marL="457200" rtl="0" algn="l">
              <a:spcBef>
                <a:spcPts val="0"/>
              </a:spcBef>
              <a:spcAft>
                <a:spcPts val="0"/>
              </a:spcAft>
              <a:buSzPts val="1400"/>
              <a:buChar char="●"/>
            </a:pPr>
            <a:r>
              <a:rPr lang="en-US"/>
              <a:t>12% of those enrolled did not complete</a:t>
            </a:r>
            <a:endParaRPr/>
          </a:p>
          <a:p>
            <a:pPr indent="0" lvl="0" marL="0" rtl="0" algn="l">
              <a:spcBef>
                <a:spcPts val="0"/>
              </a:spcBef>
              <a:spcAft>
                <a:spcPts val="0"/>
              </a:spcAft>
              <a:buNone/>
            </a:pPr>
            <a:r>
              <a:t/>
            </a:r>
            <a:endParaRPr/>
          </a:p>
        </p:txBody>
      </p:sp>
      <p:sp>
        <p:nvSpPr>
          <p:cNvPr id="518" name="Google Shape;518;g9c1a274309_0_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9c1a274309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9c1a274309_0_1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Font typeface="Calibri"/>
              <a:buChar char="●"/>
            </a:pPr>
            <a:r>
              <a:rPr lang="en-US" u="sng">
                <a:solidFill>
                  <a:schemeClr val="hlink"/>
                </a:solidFill>
                <a:highlight>
                  <a:srgbClr val="FFFFFF"/>
                </a:highlight>
                <a:hlinkClick r:id="rId2"/>
              </a:rPr>
              <a:t>Teaching Strategies of Award-Winning Online Instructors</a:t>
            </a:r>
            <a:r>
              <a:rPr lang="en-US">
                <a:highlight>
                  <a:srgbClr val="FFFFFF"/>
                </a:highlight>
              </a:rPr>
              <a:t>. The full article was recently published in</a:t>
            </a:r>
            <a:r>
              <a:rPr lang="en-US">
                <a:highlight>
                  <a:srgbClr val="FFFFFF"/>
                </a:highlight>
                <a:uFill>
                  <a:noFill/>
                </a:uFill>
                <a:hlinkClick r:id="rId3"/>
              </a:rPr>
              <a:t> </a:t>
            </a:r>
            <a:r>
              <a:rPr lang="en-US" u="sng">
                <a:solidFill>
                  <a:schemeClr val="hlink"/>
                </a:solidFill>
                <a:highlight>
                  <a:srgbClr val="FFFFFF"/>
                </a:highlight>
                <a:hlinkClick r:id="rId4"/>
              </a:rPr>
              <a:t>OLJ: The Official Journal of the Online Learning Consortium</a:t>
            </a:r>
            <a:r>
              <a:rPr lang="en-US">
                <a:highlight>
                  <a:srgbClr val="FFFFFF"/>
                </a:highlight>
              </a:rPr>
              <a:t>. </a:t>
            </a:r>
            <a:endParaRPr/>
          </a:p>
          <a:p>
            <a:pPr indent="-317500" lvl="0" marL="457200" rtl="0" algn="l">
              <a:spcBef>
                <a:spcPts val="0"/>
              </a:spcBef>
              <a:spcAft>
                <a:spcPts val="0"/>
              </a:spcAft>
              <a:buSzPts val="1400"/>
              <a:buFont typeface="Calibri"/>
              <a:buChar char="●"/>
            </a:pPr>
            <a:r>
              <a:rPr lang="en-US"/>
              <a:t>I</a:t>
            </a:r>
            <a:r>
              <a:rPr lang="en-US"/>
              <a:t>nclude comments from SVI and FVI</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None/>
            </a:pPr>
            <a:r>
              <a:t/>
            </a:r>
            <a:endParaRPr sz="1100">
              <a:highlight>
                <a:srgbClr val="FFFFFF"/>
              </a:highlight>
              <a:latin typeface="Verdana"/>
              <a:ea typeface="Verdana"/>
              <a:cs typeface="Verdana"/>
              <a:sym typeface="Verdana"/>
            </a:endParaRPr>
          </a:p>
          <a:p>
            <a:pPr indent="0" lvl="0" marL="0" rtl="0" algn="l">
              <a:spcBef>
                <a:spcPts val="1200"/>
              </a:spcBef>
              <a:spcAft>
                <a:spcPts val="0"/>
              </a:spcAft>
              <a:buNone/>
            </a:pPr>
            <a:r>
              <a:t/>
            </a:r>
            <a:endParaRPr/>
          </a:p>
        </p:txBody>
      </p:sp>
      <p:sp>
        <p:nvSpPr>
          <p:cNvPr id="525" name="Google Shape;525;g9c1a274309_0_1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a1a5b83e6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a1a5b83e62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Comments from FVI and SVI</a:t>
            </a:r>
            <a:endParaRPr/>
          </a:p>
        </p:txBody>
      </p:sp>
      <p:sp>
        <p:nvSpPr>
          <p:cNvPr id="532" name="Google Shape;532;ga1a5b83e62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9c1a274309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9c1a274309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Move from Canvas to Blackboard - Canvas Certificates</a:t>
            </a:r>
            <a:endParaRPr/>
          </a:p>
          <a:p>
            <a:pPr indent="-317500" lvl="1" marL="914400" rtl="0" algn="l">
              <a:spcBef>
                <a:spcPts val="0"/>
              </a:spcBef>
              <a:spcAft>
                <a:spcPts val="0"/>
              </a:spcAft>
              <a:buSzPts val="1400"/>
              <a:buChar char="○"/>
            </a:pPr>
            <a:r>
              <a:rPr lang="en-US"/>
              <a:t>number of trainings</a:t>
            </a:r>
            <a:endParaRPr/>
          </a:p>
          <a:p>
            <a:pPr indent="-317500" lvl="0" marL="457200" rtl="0" algn="l">
              <a:spcBef>
                <a:spcPts val="0"/>
              </a:spcBef>
              <a:spcAft>
                <a:spcPts val="0"/>
              </a:spcAft>
              <a:buSzPts val="1400"/>
              <a:buChar char="●"/>
            </a:pPr>
            <a:r>
              <a:rPr lang="en-US"/>
              <a:t>Mini Learning Modules - self-paced and Badged through Badgr Getting Started with Panopto, Getting Started with Ally</a:t>
            </a:r>
            <a:endParaRPr/>
          </a:p>
          <a:p>
            <a:pPr indent="-317500" lvl="0" marL="457200" rtl="0" algn="l">
              <a:spcBef>
                <a:spcPts val="0"/>
              </a:spcBef>
              <a:spcAft>
                <a:spcPts val="0"/>
              </a:spcAft>
              <a:buSzPts val="1400"/>
              <a:buChar char="●"/>
            </a:pPr>
            <a:r>
              <a:rPr lang="en-US"/>
              <a:t>ACUE 2 cohorts 60 faculty Fall 2020</a:t>
            </a:r>
            <a:endParaRPr/>
          </a:p>
        </p:txBody>
      </p:sp>
      <p:sp>
        <p:nvSpPr>
          <p:cNvPr id="538" name="Google Shape;538;g9c1a274309_0_1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9c1a274309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9c1a274309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Faculty shared the outcomes of the summer training opportunities and how they implemented the practices</a:t>
            </a:r>
            <a:endParaRPr/>
          </a:p>
          <a:p>
            <a:pPr indent="-317500" lvl="0" marL="457200" rtl="0" algn="l">
              <a:spcBef>
                <a:spcPts val="0"/>
              </a:spcBef>
              <a:spcAft>
                <a:spcPts val="0"/>
              </a:spcAft>
              <a:buSzPts val="1400"/>
              <a:buChar char="●"/>
            </a:pPr>
            <a:r>
              <a:rPr lang="en-US"/>
              <a:t>Recordings available in Canvas Faculty Toolbox</a:t>
            </a:r>
            <a:endParaRPr/>
          </a:p>
          <a:p>
            <a:pPr indent="-317500" lvl="0" marL="457200" rtl="0" algn="l">
              <a:spcBef>
                <a:spcPts val="0"/>
              </a:spcBef>
              <a:spcAft>
                <a:spcPts val="0"/>
              </a:spcAft>
              <a:buSzPts val="1400"/>
              <a:buChar char="●"/>
            </a:pPr>
            <a:r>
              <a:rPr lang="en-US"/>
              <a:t>Highlight Student Video Tutorials - music course</a:t>
            </a:r>
            <a:endParaRPr/>
          </a:p>
          <a:p>
            <a:pPr indent="-317500" lvl="0" marL="457200" rtl="0" algn="l">
              <a:spcBef>
                <a:spcPts val="0"/>
              </a:spcBef>
              <a:spcAft>
                <a:spcPts val="0"/>
              </a:spcAft>
              <a:buSzPts val="1400"/>
              <a:buChar char="●"/>
            </a:pPr>
            <a:r>
              <a:rPr lang="en-US"/>
              <a:t>Highlight Service Learning - connecting with Community Members</a:t>
            </a:r>
            <a:endParaRPr/>
          </a:p>
        </p:txBody>
      </p:sp>
      <p:sp>
        <p:nvSpPr>
          <p:cNvPr id="549" name="Google Shape;549;g9c1a274309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9c1a274309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9c1a274309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ID Consultations 300 since summer</a:t>
            </a:r>
            <a:endParaRPr/>
          </a:p>
          <a:p>
            <a:pPr indent="-317500" lvl="0" marL="457200" rtl="0" algn="l">
              <a:spcBef>
                <a:spcPts val="0"/>
              </a:spcBef>
              <a:spcAft>
                <a:spcPts val="0"/>
              </a:spcAft>
              <a:buSzPts val="1400"/>
              <a:buChar char="●"/>
            </a:pPr>
            <a:r>
              <a:rPr lang="en-US"/>
              <a:t>Zoom support shifts - 2 hour shifts in a Zoom breakout room</a:t>
            </a:r>
            <a:endParaRPr/>
          </a:p>
        </p:txBody>
      </p:sp>
      <p:sp>
        <p:nvSpPr>
          <p:cNvPr id="558" name="Google Shape;558;g9c1a274309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9c1a274309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9c1a274309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Quotes</a:t>
            </a:r>
            <a:endParaRPr/>
          </a:p>
          <a:p>
            <a:pPr indent="-317500" lvl="0" marL="457200" rtl="0" algn="l">
              <a:spcBef>
                <a:spcPts val="0"/>
              </a:spcBef>
              <a:spcAft>
                <a:spcPts val="0"/>
              </a:spcAft>
              <a:buSzPts val="1400"/>
              <a:buChar char="●"/>
            </a:pPr>
            <a:r>
              <a:rPr lang="en-US"/>
              <a:t>How the comments are an indicator of training and align with SQuAIR data</a:t>
            </a:r>
            <a:endParaRPr/>
          </a:p>
        </p:txBody>
      </p:sp>
      <p:sp>
        <p:nvSpPr>
          <p:cNvPr id="565" name="Google Shape;565;g9c1a274309_0_1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5d0244fa56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5d0244fa5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1ea282ba7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a1ea282ba7_0_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a1ea282ba7_0_1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a1ea282ba7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a1ea282ba7_0_1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a1ea282ba7_0_1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a1ea282ba7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a1ea282ba7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a1ea282ba7_0_1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1ea282ba7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1ea282ba7_0_1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a1ea282ba7_0_1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2"/>
          <p:cNvSpPr txBox="1"/>
          <p:nvPr>
            <p:ph type="title"/>
          </p:nvPr>
        </p:nvSpPr>
        <p:spPr>
          <a:xfrm>
            <a:off x="838200" y="539783"/>
            <a:ext cx="8685944"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 type="body"/>
          </p:nvPr>
        </p:nvSpPr>
        <p:spPr>
          <a:xfrm>
            <a:off x="838200" y="1959187"/>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2"/>
          <p:cNvSpPr/>
          <p:nvPr/>
        </p:nvSpPr>
        <p:spPr>
          <a:xfrm>
            <a:off x="136850" y="112700"/>
            <a:ext cx="3960300" cy="627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12"/>
          <p:cNvSpPr txBox="1"/>
          <p:nvPr>
            <p:ph type="title"/>
          </p:nvPr>
        </p:nvSpPr>
        <p:spPr>
          <a:xfrm>
            <a:off x="609600" y="924762"/>
            <a:ext cx="10972800" cy="11430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3600">
                <a:solidFill>
                  <a:schemeClr val="dk1"/>
                </a:solidFill>
              </a:defRPr>
            </a:lvl2pPr>
            <a:lvl3pPr indent="0" lvl="2" rtl="0">
              <a:spcBef>
                <a:spcPts val="0"/>
              </a:spcBef>
              <a:spcAft>
                <a:spcPts val="0"/>
              </a:spcAft>
              <a:buClr>
                <a:schemeClr val="dk1"/>
              </a:buClr>
              <a:buSzPts val="1400"/>
              <a:buFont typeface="Arial"/>
              <a:buNone/>
              <a:defRPr b="1" sz="3600">
                <a:solidFill>
                  <a:schemeClr val="dk1"/>
                </a:solidFill>
              </a:defRPr>
            </a:lvl3pPr>
            <a:lvl4pPr indent="0" lvl="3" rtl="0">
              <a:spcBef>
                <a:spcPts val="0"/>
              </a:spcBef>
              <a:spcAft>
                <a:spcPts val="0"/>
              </a:spcAft>
              <a:buClr>
                <a:schemeClr val="dk1"/>
              </a:buClr>
              <a:buSzPts val="1400"/>
              <a:buFont typeface="Arial"/>
              <a:buNone/>
              <a:defRPr b="1" sz="3600">
                <a:solidFill>
                  <a:schemeClr val="dk1"/>
                </a:solidFill>
              </a:defRPr>
            </a:lvl4pPr>
            <a:lvl5pPr indent="0" lvl="4" rtl="0">
              <a:spcBef>
                <a:spcPts val="0"/>
              </a:spcBef>
              <a:spcAft>
                <a:spcPts val="0"/>
              </a:spcAft>
              <a:buClr>
                <a:schemeClr val="dk1"/>
              </a:buClr>
              <a:buSzPts val="1400"/>
              <a:buFont typeface="Arial"/>
              <a:buNone/>
              <a:defRPr b="1" sz="3600">
                <a:solidFill>
                  <a:schemeClr val="dk1"/>
                </a:solidFill>
              </a:defRPr>
            </a:lvl5pPr>
            <a:lvl6pPr indent="0" lvl="5" rtl="0">
              <a:spcBef>
                <a:spcPts val="0"/>
              </a:spcBef>
              <a:spcAft>
                <a:spcPts val="0"/>
              </a:spcAft>
              <a:buClr>
                <a:schemeClr val="dk1"/>
              </a:buClr>
              <a:buSzPts val="1400"/>
              <a:buFont typeface="Arial"/>
              <a:buNone/>
              <a:defRPr b="1" sz="3600">
                <a:solidFill>
                  <a:schemeClr val="dk1"/>
                </a:solidFill>
              </a:defRPr>
            </a:lvl6pPr>
            <a:lvl7pPr indent="0" lvl="6" rtl="0">
              <a:spcBef>
                <a:spcPts val="0"/>
              </a:spcBef>
              <a:spcAft>
                <a:spcPts val="0"/>
              </a:spcAft>
              <a:buClr>
                <a:schemeClr val="dk1"/>
              </a:buClr>
              <a:buSzPts val="1400"/>
              <a:buFont typeface="Arial"/>
              <a:buNone/>
              <a:defRPr b="1" sz="3600">
                <a:solidFill>
                  <a:schemeClr val="dk1"/>
                </a:solidFill>
              </a:defRPr>
            </a:lvl7pPr>
            <a:lvl8pPr indent="0" lvl="7" rtl="0">
              <a:spcBef>
                <a:spcPts val="0"/>
              </a:spcBef>
              <a:spcAft>
                <a:spcPts val="0"/>
              </a:spcAft>
              <a:buClr>
                <a:schemeClr val="dk1"/>
              </a:buClr>
              <a:buSzPts val="1400"/>
              <a:buFont typeface="Arial"/>
              <a:buNone/>
              <a:defRPr b="1" sz="3600">
                <a:solidFill>
                  <a:schemeClr val="dk1"/>
                </a:solidFill>
              </a:defRPr>
            </a:lvl8pPr>
            <a:lvl9pPr indent="0" lvl="8" rtl="0">
              <a:spcBef>
                <a:spcPts val="0"/>
              </a:spcBef>
              <a:spcAft>
                <a:spcPts val="0"/>
              </a:spcAft>
              <a:buClr>
                <a:schemeClr val="dk1"/>
              </a:buClr>
              <a:buSzPts val="1400"/>
              <a:buFont typeface="Arial"/>
              <a:buNone/>
              <a:defRPr b="1" sz="3600">
                <a:solidFill>
                  <a:schemeClr val="dk1"/>
                </a:solidFill>
              </a:defRPr>
            </a:lvl9pPr>
          </a:lstStyle>
          <a:p/>
        </p:txBody>
      </p:sp>
      <p:sp>
        <p:nvSpPr>
          <p:cNvPr id="68" name="Google Shape;68;p12"/>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qa logo-banner-svelte.png" id="69" name="Google Shape;69;p12"/>
          <p:cNvPicPr preferRelativeResize="0"/>
          <p:nvPr/>
        </p:nvPicPr>
        <p:blipFill rotWithShape="1">
          <a:blip r:embed="rId2">
            <a:alphaModFix/>
          </a:blip>
          <a:srcRect b="0" l="0" r="0" t="0"/>
          <a:stretch/>
        </p:blipFill>
        <p:spPr>
          <a:xfrm>
            <a:off x="0" y="76204"/>
            <a:ext cx="6078300" cy="1143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70" name="Shape 70"/>
        <p:cNvGrpSpPr/>
        <p:nvPr/>
      </p:nvGrpSpPr>
      <p:grpSpPr>
        <a:xfrm>
          <a:off x="0" y="0"/>
          <a:ext cx="0" cy="0"/>
          <a:chOff x="0" y="0"/>
          <a:chExt cx="0" cy="0"/>
        </a:xfrm>
      </p:grpSpPr>
      <p:sp>
        <p:nvSpPr>
          <p:cNvPr id="71" name="Google Shape;71;p13"/>
          <p:cNvSpPr txBox="1"/>
          <p:nvPr>
            <p:ph idx="1" type="body"/>
          </p:nvPr>
        </p:nvSpPr>
        <p:spPr>
          <a:xfrm>
            <a:off x="609600" y="5875078"/>
            <a:ext cx="10972800" cy="6927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72" name="Google Shape;72;p13"/>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qa logo-banner-svelte.png" id="73" name="Google Shape;73;p13"/>
          <p:cNvPicPr preferRelativeResize="0"/>
          <p:nvPr/>
        </p:nvPicPr>
        <p:blipFill rotWithShape="1">
          <a:blip r:embed="rId2">
            <a:alphaModFix/>
          </a:blip>
          <a:srcRect b="0" l="0" r="0" t="0"/>
          <a:stretch/>
        </p:blipFill>
        <p:spPr>
          <a:xfrm>
            <a:off x="0" y="76204"/>
            <a:ext cx="6078300" cy="1143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4"/>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qa logo-banner-svelte.png" id="76" name="Google Shape;76;p14"/>
          <p:cNvPicPr preferRelativeResize="0"/>
          <p:nvPr/>
        </p:nvPicPr>
        <p:blipFill rotWithShape="1">
          <a:blip r:embed="rId2">
            <a:alphaModFix/>
          </a:blip>
          <a:srcRect b="0" l="0" r="0" t="0"/>
          <a:stretch/>
        </p:blipFill>
        <p:spPr>
          <a:xfrm>
            <a:off x="0" y="76204"/>
            <a:ext cx="6078300" cy="1143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 name="Shape 77"/>
        <p:cNvGrpSpPr/>
        <p:nvPr/>
      </p:nvGrpSpPr>
      <p:grpSpPr>
        <a:xfrm>
          <a:off x="0" y="0"/>
          <a:ext cx="0" cy="0"/>
          <a:chOff x="0" y="0"/>
          <a:chExt cx="0" cy="0"/>
        </a:xfrm>
      </p:grpSpPr>
      <p:sp>
        <p:nvSpPr>
          <p:cNvPr id="78" name="Google Shape;78;p15"/>
          <p:cNvSpPr txBox="1"/>
          <p:nvPr>
            <p:ph type="title"/>
          </p:nvPr>
        </p:nvSpPr>
        <p:spPr>
          <a:xfrm>
            <a:off x="816864" y="228600"/>
            <a:ext cx="10871100" cy="990300"/>
          </a:xfrm>
          <a:prstGeom prst="rect">
            <a:avLst/>
          </a:prstGeom>
          <a:noFill/>
          <a:ln>
            <a:noFill/>
          </a:ln>
        </p:spPr>
        <p:txBody>
          <a:bodyPr anchorCtr="0" anchor="ctr" bIns="91425" lIns="91425" spcFirstLastPara="1" rIns="91425" wrap="square" tIns="91425">
            <a:noAutofit/>
          </a:bodyPr>
          <a:lstStyle>
            <a:lvl1pPr lvl="0" rtl="0" algn="l">
              <a:spcBef>
                <a:spcPts val="0"/>
              </a:spcBef>
              <a:spcAft>
                <a:spcPts val="0"/>
              </a:spcAft>
              <a:buSzPts val="1400"/>
              <a:buNone/>
              <a:defRPr sz="1400"/>
            </a:lvl1pPr>
            <a:lvl2pPr lvl="1" rtl="0" algn="l">
              <a:spcBef>
                <a:spcPts val="0"/>
              </a:spcBef>
              <a:spcAft>
                <a:spcPts val="0"/>
              </a:spcAft>
              <a:buSzPts val="1400"/>
              <a:buNone/>
              <a:defRPr sz="1400"/>
            </a:lvl2pPr>
            <a:lvl3pPr lvl="2" rtl="0" algn="l">
              <a:spcBef>
                <a:spcPts val="0"/>
              </a:spcBef>
              <a:spcAft>
                <a:spcPts val="0"/>
              </a:spcAft>
              <a:buSzPts val="1400"/>
              <a:buNone/>
              <a:defRPr sz="1400"/>
            </a:lvl3pPr>
            <a:lvl4pPr lvl="3" rtl="0" algn="l">
              <a:spcBef>
                <a:spcPts val="0"/>
              </a:spcBef>
              <a:spcAft>
                <a:spcPts val="0"/>
              </a:spcAft>
              <a:buSzPts val="1400"/>
              <a:buNone/>
              <a:defRPr sz="1400"/>
            </a:lvl4pPr>
            <a:lvl5pPr lvl="4" rtl="0" algn="l">
              <a:spcBef>
                <a:spcPts val="0"/>
              </a:spcBef>
              <a:spcAft>
                <a:spcPts val="0"/>
              </a:spcAft>
              <a:buSzPts val="1400"/>
              <a:buNone/>
              <a:defRPr sz="1400"/>
            </a:lvl5pPr>
            <a:lvl6pPr lvl="5" marL="457200" rtl="0" algn="l">
              <a:spcBef>
                <a:spcPts val="0"/>
              </a:spcBef>
              <a:spcAft>
                <a:spcPts val="0"/>
              </a:spcAft>
              <a:buSzPts val="1400"/>
              <a:buNone/>
              <a:defRPr sz="1400"/>
            </a:lvl6pPr>
            <a:lvl7pPr lvl="6" marL="914400" rtl="0" algn="l">
              <a:spcBef>
                <a:spcPts val="0"/>
              </a:spcBef>
              <a:spcAft>
                <a:spcPts val="0"/>
              </a:spcAft>
              <a:buSzPts val="1400"/>
              <a:buNone/>
              <a:defRPr sz="1400"/>
            </a:lvl7pPr>
            <a:lvl8pPr lvl="7" marL="1371600" rtl="0" algn="l">
              <a:spcBef>
                <a:spcPts val="0"/>
              </a:spcBef>
              <a:spcAft>
                <a:spcPts val="0"/>
              </a:spcAft>
              <a:buSzPts val="1400"/>
              <a:buNone/>
              <a:defRPr sz="1400"/>
            </a:lvl8pPr>
            <a:lvl9pPr lvl="8" marL="1828800" rtl="0" algn="l">
              <a:spcBef>
                <a:spcPts val="0"/>
              </a:spcBef>
              <a:spcAft>
                <a:spcPts val="0"/>
              </a:spcAft>
              <a:buSzPts val="1400"/>
              <a:buNone/>
              <a:defRPr sz="1400"/>
            </a:lvl9pPr>
          </a:lstStyle>
          <a:p/>
        </p:txBody>
      </p:sp>
      <p:sp>
        <p:nvSpPr>
          <p:cNvPr id="79" name="Google Shape;79;p15"/>
          <p:cNvSpPr txBox="1"/>
          <p:nvPr>
            <p:ph idx="1" type="body"/>
          </p:nvPr>
        </p:nvSpPr>
        <p:spPr>
          <a:xfrm>
            <a:off x="816864" y="1600200"/>
            <a:ext cx="10871100" cy="4496100"/>
          </a:xfrm>
          <a:prstGeom prst="rect">
            <a:avLst/>
          </a:prstGeom>
          <a:noFill/>
          <a:ln>
            <a:noFill/>
          </a:ln>
        </p:spPr>
        <p:txBody>
          <a:bodyPr anchorCtr="0" anchor="t" bIns="91425" lIns="91425" spcFirstLastPara="1" rIns="91425" wrap="square" tIns="91425">
            <a:noAutofit/>
          </a:bodyPr>
          <a:lstStyle>
            <a:lvl1pPr indent="-317500" lvl="0" marL="457200" rtl="0" algn="l">
              <a:spcBef>
                <a:spcPts val="700"/>
              </a:spcBef>
              <a:spcAft>
                <a:spcPts val="0"/>
              </a:spcAft>
              <a:buClr>
                <a:srgbClr val="FFFFFF"/>
              </a:buClr>
              <a:buSzPts val="1400"/>
              <a:buChar char="◻"/>
              <a:defRPr sz="1400">
                <a:solidFill>
                  <a:srgbClr val="FFFFFF"/>
                </a:solidFill>
              </a:defRPr>
            </a:lvl1pPr>
            <a:lvl2pPr indent="-317500" lvl="1" marL="914400" rtl="0" algn="l">
              <a:spcBef>
                <a:spcPts val="600"/>
              </a:spcBef>
              <a:spcAft>
                <a:spcPts val="0"/>
              </a:spcAft>
              <a:buClr>
                <a:srgbClr val="FFFFFF"/>
              </a:buClr>
              <a:buSzPts val="1400"/>
              <a:buChar char="⬜"/>
              <a:defRPr sz="1400">
                <a:solidFill>
                  <a:srgbClr val="FFFFFF"/>
                </a:solidFill>
              </a:defRPr>
            </a:lvl2pPr>
            <a:lvl3pPr indent="-317500" lvl="2" marL="1371600" rtl="0" algn="l">
              <a:spcBef>
                <a:spcPts val="500"/>
              </a:spcBef>
              <a:spcAft>
                <a:spcPts val="0"/>
              </a:spcAft>
              <a:buClr>
                <a:srgbClr val="FFFFFF"/>
              </a:buClr>
              <a:buSzPts val="1400"/>
              <a:buChar char="■"/>
              <a:defRPr sz="1400">
                <a:solidFill>
                  <a:srgbClr val="FFFFFF"/>
                </a:solidFill>
              </a:defRPr>
            </a:lvl3pPr>
            <a:lvl4pPr indent="-317500" lvl="3" marL="1828800" rtl="0" algn="l">
              <a:spcBef>
                <a:spcPts val="400"/>
              </a:spcBef>
              <a:spcAft>
                <a:spcPts val="0"/>
              </a:spcAft>
              <a:buClr>
                <a:srgbClr val="FFFFFF"/>
              </a:buClr>
              <a:buSzPts val="1400"/>
              <a:buChar char="■"/>
              <a:defRPr sz="1400">
                <a:solidFill>
                  <a:srgbClr val="FFFFFF"/>
                </a:solidFill>
              </a:defRPr>
            </a:lvl4pPr>
            <a:lvl5pPr indent="-317500" lvl="4" marL="2286000" rtl="0" algn="l">
              <a:spcBef>
                <a:spcPts val="400"/>
              </a:spcBef>
              <a:spcAft>
                <a:spcPts val="0"/>
              </a:spcAft>
              <a:buClr>
                <a:srgbClr val="FFFFFF"/>
              </a:buClr>
              <a:buSzPts val="1400"/>
              <a:buChar char="■"/>
              <a:defRPr sz="1400">
                <a:solidFill>
                  <a:srgbClr val="FFFFFF"/>
                </a:solidFill>
              </a:defRPr>
            </a:lvl5pPr>
            <a:lvl6pPr indent="-317500" lvl="5" marL="2743200" rtl="0" algn="l">
              <a:spcBef>
                <a:spcPts val="400"/>
              </a:spcBef>
              <a:spcAft>
                <a:spcPts val="0"/>
              </a:spcAft>
              <a:buClr>
                <a:srgbClr val="FFFFFF"/>
              </a:buClr>
              <a:buSzPts val="1400"/>
              <a:buChar char="▪"/>
              <a:defRPr sz="1400">
                <a:solidFill>
                  <a:srgbClr val="FFFFFF"/>
                </a:solidFill>
              </a:defRPr>
            </a:lvl6pPr>
            <a:lvl7pPr indent="-317500" lvl="6" marL="3200400" rtl="0" algn="l">
              <a:spcBef>
                <a:spcPts val="400"/>
              </a:spcBef>
              <a:spcAft>
                <a:spcPts val="0"/>
              </a:spcAft>
              <a:buClr>
                <a:srgbClr val="FFFFFF"/>
              </a:buClr>
              <a:buSzPts val="1400"/>
              <a:buChar char="▪"/>
              <a:defRPr sz="1400">
                <a:solidFill>
                  <a:srgbClr val="FFFFFF"/>
                </a:solidFill>
              </a:defRPr>
            </a:lvl7pPr>
            <a:lvl8pPr indent="-317500" lvl="7" marL="3657600" rtl="0" algn="l">
              <a:spcBef>
                <a:spcPts val="400"/>
              </a:spcBef>
              <a:spcAft>
                <a:spcPts val="0"/>
              </a:spcAft>
              <a:buClr>
                <a:srgbClr val="FFFFFF"/>
              </a:buClr>
              <a:buSzPts val="1400"/>
              <a:buChar char="▪"/>
              <a:defRPr sz="1400">
                <a:solidFill>
                  <a:srgbClr val="FFFFFF"/>
                </a:solidFill>
              </a:defRPr>
            </a:lvl8pPr>
            <a:lvl9pPr indent="-317500" lvl="8" marL="4114800" rtl="0" algn="l">
              <a:spcBef>
                <a:spcPts val="400"/>
              </a:spcBef>
              <a:spcAft>
                <a:spcPts val="0"/>
              </a:spcAft>
              <a:buClr>
                <a:srgbClr val="FFFFFF"/>
              </a:buClr>
              <a:buSzPts val="1400"/>
              <a:buChar char="▪"/>
              <a:defRPr sz="1400">
                <a:solidFill>
                  <a:srgbClr val="FFFFFF"/>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3"/>
          <p:cNvSpPr txBox="1"/>
          <p:nvPr>
            <p:ph type="title"/>
          </p:nvPr>
        </p:nvSpPr>
        <p:spPr>
          <a:xfrm>
            <a:off x="838200" y="529509"/>
            <a:ext cx="7545512"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body"/>
          </p:nvPr>
        </p:nvSpPr>
        <p:spPr>
          <a:xfrm>
            <a:off x="838200" y="1969461"/>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3"/>
          <p:cNvSpPr txBox="1"/>
          <p:nvPr>
            <p:ph idx="2" type="body"/>
          </p:nvPr>
        </p:nvSpPr>
        <p:spPr>
          <a:xfrm>
            <a:off x="6172200" y="1969461"/>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
          <p:cNvSpPr/>
          <p:nvPr/>
        </p:nvSpPr>
        <p:spPr>
          <a:xfrm>
            <a:off x="136850" y="112700"/>
            <a:ext cx="3960300" cy="627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4"/>
          <p:cNvSpPr txBox="1"/>
          <p:nvPr>
            <p:ph type="title"/>
          </p:nvPr>
        </p:nvSpPr>
        <p:spPr>
          <a:xfrm>
            <a:off x="839788" y="508961"/>
            <a:ext cx="8602163"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4"/>
          <p:cNvSpPr txBox="1"/>
          <p:nvPr>
            <p:ph idx="2" type="body"/>
          </p:nvPr>
        </p:nvSpPr>
        <p:spPr>
          <a:xfrm>
            <a:off x="839788" y="2648911"/>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 name="Google Shape;28;p4"/>
          <p:cNvSpPr txBox="1"/>
          <p:nvPr>
            <p:ph idx="4" type="body"/>
          </p:nvPr>
        </p:nvSpPr>
        <p:spPr>
          <a:xfrm>
            <a:off x="6172200" y="2648911"/>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 name="Google Shape;29;p4"/>
          <p:cNvPicPr preferRelativeResize="0"/>
          <p:nvPr/>
        </p:nvPicPr>
        <p:blipFill rotWithShape="1">
          <a:blip r:embed="rId2">
            <a:alphaModFix/>
          </a:blip>
          <a:srcRect b="0" l="0" r="0" t="0"/>
          <a:stretch/>
        </p:blipFill>
        <p:spPr>
          <a:xfrm>
            <a:off x="277486" y="226527"/>
            <a:ext cx="3647991" cy="456504"/>
          </a:xfrm>
          <a:prstGeom prst="rect">
            <a:avLst/>
          </a:prstGeom>
          <a:noFill/>
          <a:ln>
            <a:noFill/>
          </a:ln>
        </p:spPr>
      </p:pic>
      <p:sp>
        <p:nvSpPr>
          <p:cNvPr id="30" name="Google Shape;30;p4"/>
          <p:cNvSpPr/>
          <p:nvPr/>
        </p:nvSpPr>
        <p:spPr>
          <a:xfrm>
            <a:off x="136850" y="112700"/>
            <a:ext cx="3960300" cy="627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5"/>
          <p:cNvSpPr txBox="1"/>
          <p:nvPr>
            <p:ph type="title"/>
          </p:nvPr>
        </p:nvSpPr>
        <p:spPr>
          <a:xfrm>
            <a:off x="415600" y="593367"/>
            <a:ext cx="11360800" cy="763600"/>
          </a:xfrm>
          <a:prstGeom prst="rect">
            <a:avLst/>
          </a:prstGeom>
        </p:spPr>
        <p:txBody>
          <a:bodyPr anchorCtr="0" anchor="ctr" bIns="121900" lIns="121900" spcFirstLastPara="1" rIns="121900" wrap="square" tIns="121900">
            <a:no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33" name="Google Shape;33;p5"/>
          <p:cNvSpPr txBox="1"/>
          <p:nvPr>
            <p:ph idx="1" type="body"/>
          </p:nvPr>
        </p:nvSpPr>
        <p:spPr>
          <a:xfrm>
            <a:off x="415600" y="1536633"/>
            <a:ext cx="11360800" cy="4555200"/>
          </a:xfrm>
          <a:prstGeom prst="rect">
            <a:avLst/>
          </a:prstGeom>
        </p:spPr>
        <p:txBody>
          <a:bodyPr anchorCtr="0" anchor="t" bIns="121900" lIns="121900" spcFirstLastPara="1" rIns="121900" wrap="square" tIns="121900">
            <a:noAutofit/>
          </a:bodyPr>
          <a:lstStyle>
            <a:lvl1pPr indent="-349250" lvl="0" marL="457200">
              <a:spcBef>
                <a:spcPts val="1000"/>
              </a:spcBef>
              <a:spcAft>
                <a:spcPts val="0"/>
              </a:spcAft>
              <a:buSzPts val="1900"/>
              <a:buChar char="•"/>
              <a:defRPr sz="1900"/>
            </a:lvl1pPr>
            <a:lvl2pPr indent="-349250" lvl="1" marL="914400">
              <a:spcBef>
                <a:spcPts val="500"/>
              </a:spcBef>
              <a:spcAft>
                <a:spcPts val="0"/>
              </a:spcAft>
              <a:buSzPts val="1900"/>
              <a:buChar char="•"/>
              <a:defRPr sz="1900"/>
            </a:lvl2pPr>
            <a:lvl3pPr indent="-349250" lvl="2" marL="1371600">
              <a:spcBef>
                <a:spcPts val="500"/>
              </a:spcBef>
              <a:spcAft>
                <a:spcPts val="0"/>
              </a:spcAft>
              <a:buSzPts val="1900"/>
              <a:buChar char="•"/>
              <a:defRPr sz="1900"/>
            </a:lvl3pPr>
            <a:lvl4pPr indent="-349250" lvl="3" marL="1828800">
              <a:spcBef>
                <a:spcPts val="500"/>
              </a:spcBef>
              <a:spcAft>
                <a:spcPts val="0"/>
              </a:spcAft>
              <a:buSzPts val="1900"/>
              <a:buChar char="•"/>
              <a:defRPr sz="1900"/>
            </a:lvl4pPr>
            <a:lvl5pPr indent="-349250" lvl="4" marL="2286000">
              <a:spcBef>
                <a:spcPts val="500"/>
              </a:spcBef>
              <a:spcAft>
                <a:spcPts val="0"/>
              </a:spcAft>
              <a:buSzPts val="1900"/>
              <a:buChar char="•"/>
              <a:defRPr sz="1900"/>
            </a:lvl5pPr>
            <a:lvl6pPr indent="-349250" lvl="5" marL="2743200">
              <a:spcBef>
                <a:spcPts val="500"/>
              </a:spcBef>
              <a:spcAft>
                <a:spcPts val="0"/>
              </a:spcAft>
              <a:buSzPts val="1900"/>
              <a:buChar char="•"/>
              <a:defRPr sz="1900"/>
            </a:lvl6pPr>
            <a:lvl7pPr indent="-349250" lvl="6" marL="3200400">
              <a:spcBef>
                <a:spcPts val="500"/>
              </a:spcBef>
              <a:spcAft>
                <a:spcPts val="0"/>
              </a:spcAft>
              <a:buSzPts val="1900"/>
              <a:buChar char="•"/>
              <a:defRPr sz="1900"/>
            </a:lvl7pPr>
            <a:lvl8pPr indent="-349250" lvl="7" marL="3657600">
              <a:spcBef>
                <a:spcPts val="500"/>
              </a:spcBef>
              <a:spcAft>
                <a:spcPts val="0"/>
              </a:spcAft>
              <a:buSzPts val="1900"/>
              <a:buChar char="•"/>
              <a:defRPr sz="1900"/>
            </a:lvl8pPr>
            <a:lvl9pPr indent="-349250" lvl="8" marL="4114800">
              <a:spcBef>
                <a:spcPts val="500"/>
              </a:spcBef>
              <a:spcAft>
                <a:spcPts val="0"/>
              </a:spcAft>
              <a:buSzPts val="1900"/>
              <a:buChar char="•"/>
              <a:defRPr sz="1900"/>
            </a:lvl9pPr>
          </a:lstStyle>
          <a:p/>
        </p:txBody>
      </p:sp>
      <p:sp>
        <p:nvSpPr>
          <p:cNvPr id="34" name="Google Shape;34;p5"/>
          <p:cNvSpPr/>
          <p:nvPr/>
        </p:nvSpPr>
        <p:spPr>
          <a:xfrm>
            <a:off x="136850" y="112700"/>
            <a:ext cx="3960300" cy="627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 name="Google Shape;37;p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8" name="Google Shape;38;p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 name="Google Shape;39;p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 name="Google Shape;40;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9"/>
          <p:cNvSpPr txBox="1"/>
          <p:nvPr>
            <p:ph type="ctrTitle"/>
          </p:nvPr>
        </p:nvSpPr>
        <p:spPr>
          <a:xfrm>
            <a:off x="914400" y="2111123"/>
            <a:ext cx="10363200" cy="15465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Arial"/>
              <a:buNone/>
              <a:defRPr b="1" i="0" sz="48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400"/>
              <a:buFont typeface="Arial"/>
              <a:buNone/>
              <a:defRPr b="1" sz="4800">
                <a:solidFill>
                  <a:schemeClr val="dk1"/>
                </a:solidFill>
              </a:defRPr>
            </a:lvl2pPr>
            <a:lvl3pPr indent="0" lvl="2" rtl="0" algn="ctr">
              <a:spcBef>
                <a:spcPts val="0"/>
              </a:spcBef>
              <a:spcAft>
                <a:spcPts val="0"/>
              </a:spcAft>
              <a:buClr>
                <a:schemeClr val="dk1"/>
              </a:buClr>
              <a:buSzPts val="1400"/>
              <a:buFont typeface="Arial"/>
              <a:buNone/>
              <a:defRPr b="1" sz="4800">
                <a:solidFill>
                  <a:schemeClr val="dk1"/>
                </a:solidFill>
              </a:defRPr>
            </a:lvl3pPr>
            <a:lvl4pPr indent="0" lvl="3" rtl="0" algn="ctr">
              <a:spcBef>
                <a:spcPts val="0"/>
              </a:spcBef>
              <a:spcAft>
                <a:spcPts val="0"/>
              </a:spcAft>
              <a:buClr>
                <a:schemeClr val="dk1"/>
              </a:buClr>
              <a:buSzPts val="1400"/>
              <a:buFont typeface="Arial"/>
              <a:buNone/>
              <a:defRPr b="1" sz="4800">
                <a:solidFill>
                  <a:schemeClr val="dk1"/>
                </a:solidFill>
              </a:defRPr>
            </a:lvl4pPr>
            <a:lvl5pPr indent="0" lvl="4" rtl="0" algn="ctr">
              <a:spcBef>
                <a:spcPts val="0"/>
              </a:spcBef>
              <a:spcAft>
                <a:spcPts val="0"/>
              </a:spcAft>
              <a:buClr>
                <a:schemeClr val="dk1"/>
              </a:buClr>
              <a:buSzPts val="1400"/>
              <a:buFont typeface="Arial"/>
              <a:buNone/>
              <a:defRPr b="1" sz="4800">
                <a:solidFill>
                  <a:schemeClr val="dk1"/>
                </a:solidFill>
              </a:defRPr>
            </a:lvl5pPr>
            <a:lvl6pPr indent="0" lvl="5" rtl="0" algn="ctr">
              <a:spcBef>
                <a:spcPts val="0"/>
              </a:spcBef>
              <a:spcAft>
                <a:spcPts val="0"/>
              </a:spcAft>
              <a:buClr>
                <a:schemeClr val="dk1"/>
              </a:buClr>
              <a:buSzPts val="1400"/>
              <a:buFont typeface="Arial"/>
              <a:buNone/>
              <a:defRPr b="1" sz="4800">
                <a:solidFill>
                  <a:schemeClr val="dk1"/>
                </a:solidFill>
              </a:defRPr>
            </a:lvl6pPr>
            <a:lvl7pPr indent="0" lvl="6" rtl="0" algn="ctr">
              <a:spcBef>
                <a:spcPts val="0"/>
              </a:spcBef>
              <a:spcAft>
                <a:spcPts val="0"/>
              </a:spcAft>
              <a:buClr>
                <a:schemeClr val="dk1"/>
              </a:buClr>
              <a:buSzPts val="1400"/>
              <a:buFont typeface="Arial"/>
              <a:buNone/>
              <a:defRPr b="1" sz="4800">
                <a:solidFill>
                  <a:schemeClr val="dk1"/>
                </a:solidFill>
              </a:defRPr>
            </a:lvl7pPr>
            <a:lvl8pPr indent="0" lvl="7" rtl="0" algn="ctr">
              <a:spcBef>
                <a:spcPts val="0"/>
              </a:spcBef>
              <a:spcAft>
                <a:spcPts val="0"/>
              </a:spcAft>
              <a:buClr>
                <a:schemeClr val="dk1"/>
              </a:buClr>
              <a:buSzPts val="1400"/>
              <a:buFont typeface="Arial"/>
              <a:buNone/>
              <a:defRPr b="1" sz="4800">
                <a:solidFill>
                  <a:schemeClr val="dk1"/>
                </a:solidFill>
              </a:defRPr>
            </a:lvl8pPr>
            <a:lvl9pPr indent="0" lvl="8" rtl="0" algn="ctr">
              <a:spcBef>
                <a:spcPts val="0"/>
              </a:spcBef>
              <a:spcAft>
                <a:spcPts val="0"/>
              </a:spcAft>
              <a:buClr>
                <a:schemeClr val="dk1"/>
              </a:buClr>
              <a:buSzPts val="1400"/>
              <a:buFont typeface="Arial"/>
              <a:buNone/>
              <a:defRPr b="1" sz="4800">
                <a:solidFill>
                  <a:schemeClr val="dk1"/>
                </a:solidFill>
              </a:defRPr>
            </a:lvl9pPr>
          </a:lstStyle>
          <a:p/>
        </p:txBody>
      </p:sp>
      <p:sp>
        <p:nvSpPr>
          <p:cNvPr id="52" name="Google Shape;52;p9"/>
          <p:cNvSpPr txBox="1"/>
          <p:nvPr>
            <p:ph idx="1" type="subTitle"/>
          </p:nvPr>
        </p:nvSpPr>
        <p:spPr>
          <a:xfrm>
            <a:off x="914400" y="4929737"/>
            <a:ext cx="10363200" cy="10464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1pPr>
            <a:lvl2pPr indent="0" lvl="1" marL="457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2pPr>
            <a:lvl3pPr indent="0" lvl="2" marL="914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3pPr>
            <a:lvl4pPr indent="0" lvl="3" marL="1371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4pPr>
            <a:lvl5pPr indent="0" lvl="4" marL="18288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5pPr>
            <a:lvl6pPr indent="0" lvl="5" marL="22860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6pPr>
            <a:lvl7pPr indent="0" lvl="6" marL="27432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7pPr>
            <a:lvl8pPr indent="0" lvl="7" marL="32004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8pPr>
            <a:lvl9pPr indent="0" lvl="8" marL="3657600" marR="0" rtl="0" algn="ctr">
              <a:lnSpc>
                <a:spcPct val="100000"/>
              </a:lnSpc>
              <a:spcBef>
                <a:spcPts val="0"/>
              </a:spcBef>
              <a:spcAft>
                <a:spcPts val="0"/>
              </a:spcAft>
              <a:buClr>
                <a:schemeClr val="dk2"/>
              </a:buClr>
              <a:buSzPts val="1400"/>
              <a:buFont typeface="Arial"/>
              <a:buNone/>
              <a:defRPr b="0" i="0" sz="3000" u="none" cap="none" strike="noStrike">
                <a:solidFill>
                  <a:schemeClr val="dk2"/>
                </a:solidFill>
                <a:latin typeface="Arial"/>
                <a:ea typeface="Arial"/>
                <a:cs typeface="Arial"/>
                <a:sym typeface="Arial"/>
              </a:defRPr>
            </a:lvl9pPr>
          </a:lstStyle>
          <a:p/>
        </p:txBody>
      </p:sp>
      <p:sp>
        <p:nvSpPr>
          <p:cNvPr id="53" name="Google Shape;53;p9"/>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4" name="Google Shape;54;p9"/>
          <p:cNvPicPr preferRelativeResize="0"/>
          <p:nvPr/>
        </p:nvPicPr>
        <p:blipFill rotWithShape="1">
          <a:blip r:embed="rId2">
            <a:alphaModFix/>
          </a:blip>
          <a:srcRect b="0" l="0" r="0" t="0"/>
          <a:stretch/>
        </p:blipFill>
        <p:spPr>
          <a:xfrm>
            <a:off x="0" y="2172725"/>
            <a:ext cx="12192000" cy="24384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 name="Shape 55"/>
        <p:cNvGrpSpPr/>
        <p:nvPr/>
      </p:nvGrpSpPr>
      <p:grpSpPr>
        <a:xfrm>
          <a:off x="0" y="0"/>
          <a:ext cx="0" cy="0"/>
          <a:chOff x="0" y="0"/>
          <a:chExt cx="0" cy="0"/>
        </a:xfrm>
      </p:grpSpPr>
      <p:sp>
        <p:nvSpPr>
          <p:cNvPr id="56" name="Google Shape;56;p10"/>
          <p:cNvSpPr txBox="1"/>
          <p:nvPr>
            <p:ph type="title"/>
          </p:nvPr>
        </p:nvSpPr>
        <p:spPr>
          <a:xfrm>
            <a:off x="609600" y="924750"/>
            <a:ext cx="10972800" cy="10665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3600">
                <a:solidFill>
                  <a:schemeClr val="dk1"/>
                </a:solidFill>
              </a:defRPr>
            </a:lvl2pPr>
            <a:lvl3pPr indent="0" lvl="2" rtl="0">
              <a:spcBef>
                <a:spcPts val="0"/>
              </a:spcBef>
              <a:spcAft>
                <a:spcPts val="0"/>
              </a:spcAft>
              <a:buClr>
                <a:schemeClr val="dk1"/>
              </a:buClr>
              <a:buSzPts val="1400"/>
              <a:buFont typeface="Arial"/>
              <a:buNone/>
              <a:defRPr b="1" sz="3600">
                <a:solidFill>
                  <a:schemeClr val="dk1"/>
                </a:solidFill>
              </a:defRPr>
            </a:lvl3pPr>
            <a:lvl4pPr indent="0" lvl="3" rtl="0">
              <a:spcBef>
                <a:spcPts val="0"/>
              </a:spcBef>
              <a:spcAft>
                <a:spcPts val="0"/>
              </a:spcAft>
              <a:buClr>
                <a:schemeClr val="dk1"/>
              </a:buClr>
              <a:buSzPts val="1400"/>
              <a:buFont typeface="Arial"/>
              <a:buNone/>
              <a:defRPr b="1" sz="3600">
                <a:solidFill>
                  <a:schemeClr val="dk1"/>
                </a:solidFill>
              </a:defRPr>
            </a:lvl4pPr>
            <a:lvl5pPr indent="0" lvl="4" rtl="0">
              <a:spcBef>
                <a:spcPts val="0"/>
              </a:spcBef>
              <a:spcAft>
                <a:spcPts val="0"/>
              </a:spcAft>
              <a:buClr>
                <a:schemeClr val="dk1"/>
              </a:buClr>
              <a:buSzPts val="1400"/>
              <a:buFont typeface="Arial"/>
              <a:buNone/>
              <a:defRPr b="1" sz="3600">
                <a:solidFill>
                  <a:schemeClr val="dk1"/>
                </a:solidFill>
              </a:defRPr>
            </a:lvl5pPr>
            <a:lvl6pPr indent="0" lvl="5" rtl="0">
              <a:spcBef>
                <a:spcPts val="0"/>
              </a:spcBef>
              <a:spcAft>
                <a:spcPts val="0"/>
              </a:spcAft>
              <a:buClr>
                <a:schemeClr val="dk1"/>
              </a:buClr>
              <a:buSzPts val="1400"/>
              <a:buFont typeface="Arial"/>
              <a:buNone/>
              <a:defRPr b="1" sz="3600">
                <a:solidFill>
                  <a:schemeClr val="dk1"/>
                </a:solidFill>
              </a:defRPr>
            </a:lvl6pPr>
            <a:lvl7pPr indent="0" lvl="6" rtl="0">
              <a:spcBef>
                <a:spcPts val="0"/>
              </a:spcBef>
              <a:spcAft>
                <a:spcPts val="0"/>
              </a:spcAft>
              <a:buClr>
                <a:schemeClr val="dk1"/>
              </a:buClr>
              <a:buSzPts val="1400"/>
              <a:buFont typeface="Arial"/>
              <a:buNone/>
              <a:defRPr b="1" sz="3600">
                <a:solidFill>
                  <a:schemeClr val="dk1"/>
                </a:solidFill>
              </a:defRPr>
            </a:lvl7pPr>
            <a:lvl8pPr indent="0" lvl="7" rtl="0">
              <a:spcBef>
                <a:spcPts val="0"/>
              </a:spcBef>
              <a:spcAft>
                <a:spcPts val="0"/>
              </a:spcAft>
              <a:buClr>
                <a:schemeClr val="dk1"/>
              </a:buClr>
              <a:buSzPts val="1400"/>
              <a:buFont typeface="Arial"/>
              <a:buNone/>
              <a:defRPr b="1" sz="3600">
                <a:solidFill>
                  <a:schemeClr val="dk1"/>
                </a:solidFill>
              </a:defRPr>
            </a:lvl8pPr>
            <a:lvl9pPr indent="0" lvl="8" rtl="0">
              <a:spcBef>
                <a:spcPts val="0"/>
              </a:spcBef>
              <a:spcAft>
                <a:spcPts val="0"/>
              </a:spcAft>
              <a:buClr>
                <a:schemeClr val="dk1"/>
              </a:buClr>
              <a:buSzPts val="1400"/>
              <a:buFont typeface="Arial"/>
              <a:buNone/>
              <a:defRPr b="1" sz="3600">
                <a:solidFill>
                  <a:schemeClr val="dk1"/>
                </a:solidFill>
              </a:defRPr>
            </a:lvl9pPr>
          </a:lstStyle>
          <a:p/>
        </p:txBody>
      </p:sp>
      <p:sp>
        <p:nvSpPr>
          <p:cNvPr id="57" name="Google Shape;57;p10"/>
          <p:cNvSpPr txBox="1"/>
          <p:nvPr>
            <p:ph idx="1" type="body"/>
          </p:nvPr>
        </p:nvSpPr>
        <p:spPr>
          <a:xfrm>
            <a:off x="609600" y="2067750"/>
            <a:ext cx="10972800" cy="45000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8" name="Google Shape;58;p10"/>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qa logo-banner-svelte.png" id="59" name="Google Shape;59;p10"/>
          <p:cNvPicPr preferRelativeResize="0"/>
          <p:nvPr/>
        </p:nvPicPr>
        <p:blipFill rotWithShape="1">
          <a:blip r:embed="rId2">
            <a:alphaModFix/>
          </a:blip>
          <a:srcRect b="0" l="0" r="0" t="0"/>
          <a:stretch/>
        </p:blipFill>
        <p:spPr>
          <a:xfrm>
            <a:off x="0" y="76204"/>
            <a:ext cx="6078300" cy="1143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0" name="Shape 60"/>
        <p:cNvGrpSpPr/>
        <p:nvPr/>
      </p:nvGrpSpPr>
      <p:grpSpPr>
        <a:xfrm>
          <a:off x="0" y="0"/>
          <a:ext cx="0" cy="0"/>
          <a:chOff x="0" y="0"/>
          <a:chExt cx="0" cy="0"/>
        </a:xfrm>
      </p:grpSpPr>
      <p:sp>
        <p:nvSpPr>
          <p:cNvPr id="61" name="Google Shape;61;p11"/>
          <p:cNvSpPr txBox="1"/>
          <p:nvPr>
            <p:ph type="title"/>
          </p:nvPr>
        </p:nvSpPr>
        <p:spPr>
          <a:xfrm>
            <a:off x="609600" y="924762"/>
            <a:ext cx="10972800" cy="11430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3600">
                <a:solidFill>
                  <a:schemeClr val="dk1"/>
                </a:solidFill>
              </a:defRPr>
            </a:lvl2pPr>
            <a:lvl3pPr indent="0" lvl="2" rtl="0">
              <a:spcBef>
                <a:spcPts val="0"/>
              </a:spcBef>
              <a:spcAft>
                <a:spcPts val="0"/>
              </a:spcAft>
              <a:buClr>
                <a:schemeClr val="dk1"/>
              </a:buClr>
              <a:buSzPts val="1400"/>
              <a:buFont typeface="Arial"/>
              <a:buNone/>
              <a:defRPr b="1" sz="3600">
                <a:solidFill>
                  <a:schemeClr val="dk1"/>
                </a:solidFill>
              </a:defRPr>
            </a:lvl3pPr>
            <a:lvl4pPr indent="0" lvl="3" rtl="0">
              <a:spcBef>
                <a:spcPts val="0"/>
              </a:spcBef>
              <a:spcAft>
                <a:spcPts val="0"/>
              </a:spcAft>
              <a:buClr>
                <a:schemeClr val="dk1"/>
              </a:buClr>
              <a:buSzPts val="1400"/>
              <a:buFont typeface="Arial"/>
              <a:buNone/>
              <a:defRPr b="1" sz="3600">
                <a:solidFill>
                  <a:schemeClr val="dk1"/>
                </a:solidFill>
              </a:defRPr>
            </a:lvl4pPr>
            <a:lvl5pPr indent="0" lvl="4" rtl="0">
              <a:spcBef>
                <a:spcPts val="0"/>
              </a:spcBef>
              <a:spcAft>
                <a:spcPts val="0"/>
              </a:spcAft>
              <a:buClr>
                <a:schemeClr val="dk1"/>
              </a:buClr>
              <a:buSzPts val="1400"/>
              <a:buFont typeface="Arial"/>
              <a:buNone/>
              <a:defRPr b="1" sz="3600">
                <a:solidFill>
                  <a:schemeClr val="dk1"/>
                </a:solidFill>
              </a:defRPr>
            </a:lvl5pPr>
            <a:lvl6pPr indent="0" lvl="5" rtl="0">
              <a:spcBef>
                <a:spcPts val="0"/>
              </a:spcBef>
              <a:spcAft>
                <a:spcPts val="0"/>
              </a:spcAft>
              <a:buClr>
                <a:schemeClr val="dk1"/>
              </a:buClr>
              <a:buSzPts val="1400"/>
              <a:buFont typeface="Arial"/>
              <a:buNone/>
              <a:defRPr b="1" sz="3600">
                <a:solidFill>
                  <a:schemeClr val="dk1"/>
                </a:solidFill>
              </a:defRPr>
            </a:lvl6pPr>
            <a:lvl7pPr indent="0" lvl="6" rtl="0">
              <a:spcBef>
                <a:spcPts val="0"/>
              </a:spcBef>
              <a:spcAft>
                <a:spcPts val="0"/>
              </a:spcAft>
              <a:buClr>
                <a:schemeClr val="dk1"/>
              </a:buClr>
              <a:buSzPts val="1400"/>
              <a:buFont typeface="Arial"/>
              <a:buNone/>
              <a:defRPr b="1" sz="3600">
                <a:solidFill>
                  <a:schemeClr val="dk1"/>
                </a:solidFill>
              </a:defRPr>
            </a:lvl7pPr>
            <a:lvl8pPr indent="0" lvl="7" rtl="0">
              <a:spcBef>
                <a:spcPts val="0"/>
              </a:spcBef>
              <a:spcAft>
                <a:spcPts val="0"/>
              </a:spcAft>
              <a:buClr>
                <a:schemeClr val="dk1"/>
              </a:buClr>
              <a:buSzPts val="1400"/>
              <a:buFont typeface="Arial"/>
              <a:buNone/>
              <a:defRPr b="1" sz="3600">
                <a:solidFill>
                  <a:schemeClr val="dk1"/>
                </a:solidFill>
              </a:defRPr>
            </a:lvl8pPr>
            <a:lvl9pPr indent="0" lvl="8" rtl="0">
              <a:spcBef>
                <a:spcPts val="0"/>
              </a:spcBef>
              <a:spcAft>
                <a:spcPts val="0"/>
              </a:spcAft>
              <a:buClr>
                <a:schemeClr val="dk1"/>
              </a:buClr>
              <a:buSzPts val="1400"/>
              <a:buFont typeface="Arial"/>
              <a:buNone/>
              <a:defRPr b="1" sz="3600">
                <a:solidFill>
                  <a:schemeClr val="dk1"/>
                </a:solidFill>
              </a:defRPr>
            </a:lvl9pPr>
          </a:lstStyle>
          <a:p/>
        </p:txBody>
      </p:sp>
      <p:sp>
        <p:nvSpPr>
          <p:cNvPr id="62" name="Google Shape;62;p11"/>
          <p:cNvSpPr txBox="1"/>
          <p:nvPr>
            <p:ph idx="1" type="body"/>
          </p:nvPr>
        </p:nvSpPr>
        <p:spPr>
          <a:xfrm>
            <a:off x="609600" y="1600200"/>
            <a:ext cx="5325900" cy="4967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3" name="Google Shape;63;p11"/>
          <p:cNvSpPr txBox="1"/>
          <p:nvPr>
            <p:ph idx="2" type="body"/>
          </p:nvPr>
        </p:nvSpPr>
        <p:spPr>
          <a:xfrm>
            <a:off x="6256364" y="1600200"/>
            <a:ext cx="5325900" cy="4967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64" name="Google Shape;64;p11"/>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qa logo-banner-svelte.png" id="65" name="Google Shape;65;p11"/>
          <p:cNvPicPr preferRelativeResize="0"/>
          <p:nvPr/>
        </p:nvPicPr>
        <p:blipFill rotWithShape="1">
          <a:blip r:embed="rId2">
            <a:alphaModFix/>
          </a:blip>
          <a:srcRect b="0" l="0" r="0" t="0"/>
          <a:stretch/>
        </p:blipFill>
        <p:spPr>
          <a:xfrm>
            <a:off x="0" y="76204"/>
            <a:ext cx="6078300" cy="1143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529509"/>
            <a:ext cx="8490735"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1"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959187"/>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a:blip r:embed="rId1">
            <a:alphaModFix/>
          </a:blip>
          <a:stretch>
            <a:fillRect/>
          </a:stretch>
        </p:blipFill>
        <p:spPr>
          <a:xfrm>
            <a:off x="10096925" y="0"/>
            <a:ext cx="2095075" cy="1126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 name="Shape 45"/>
        <p:cNvGrpSpPr/>
        <p:nvPr/>
      </p:nvGrpSpPr>
      <p:grpSpPr>
        <a:xfrm>
          <a:off x="0" y="0"/>
          <a:ext cx="0" cy="0"/>
          <a:chOff x="0" y="0"/>
          <a:chExt cx="0" cy="0"/>
        </a:xfrm>
      </p:grpSpPr>
      <p:sp>
        <p:nvSpPr>
          <p:cNvPr id="46" name="Google Shape;46;p8"/>
          <p:cNvSpPr txBox="1"/>
          <p:nvPr>
            <p:ph type="title"/>
          </p:nvPr>
        </p:nvSpPr>
        <p:spPr>
          <a:xfrm>
            <a:off x="609600" y="924762"/>
            <a:ext cx="10972800" cy="11430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Arial"/>
              <a:buNone/>
              <a:defRPr b="1" i="0" sz="36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1400"/>
              <a:buFont typeface="Arial"/>
              <a:buNone/>
              <a:defRPr b="1" sz="3600">
                <a:solidFill>
                  <a:schemeClr val="dk1"/>
                </a:solidFill>
              </a:defRPr>
            </a:lvl2pPr>
            <a:lvl3pPr indent="0" lvl="2" rtl="0">
              <a:spcBef>
                <a:spcPts val="0"/>
              </a:spcBef>
              <a:spcAft>
                <a:spcPts val="0"/>
              </a:spcAft>
              <a:buClr>
                <a:schemeClr val="dk1"/>
              </a:buClr>
              <a:buSzPts val="1400"/>
              <a:buFont typeface="Arial"/>
              <a:buNone/>
              <a:defRPr b="1" sz="3600">
                <a:solidFill>
                  <a:schemeClr val="dk1"/>
                </a:solidFill>
              </a:defRPr>
            </a:lvl3pPr>
            <a:lvl4pPr indent="0" lvl="3" rtl="0">
              <a:spcBef>
                <a:spcPts val="0"/>
              </a:spcBef>
              <a:spcAft>
                <a:spcPts val="0"/>
              </a:spcAft>
              <a:buClr>
                <a:schemeClr val="dk1"/>
              </a:buClr>
              <a:buSzPts val="1400"/>
              <a:buFont typeface="Arial"/>
              <a:buNone/>
              <a:defRPr b="1" sz="3600">
                <a:solidFill>
                  <a:schemeClr val="dk1"/>
                </a:solidFill>
              </a:defRPr>
            </a:lvl4pPr>
            <a:lvl5pPr indent="0" lvl="4" rtl="0">
              <a:spcBef>
                <a:spcPts val="0"/>
              </a:spcBef>
              <a:spcAft>
                <a:spcPts val="0"/>
              </a:spcAft>
              <a:buClr>
                <a:schemeClr val="dk1"/>
              </a:buClr>
              <a:buSzPts val="1400"/>
              <a:buFont typeface="Arial"/>
              <a:buNone/>
              <a:defRPr b="1" sz="3600">
                <a:solidFill>
                  <a:schemeClr val="dk1"/>
                </a:solidFill>
              </a:defRPr>
            </a:lvl5pPr>
            <a:lvl6pPr indent="0" lvl="5" rtl="0">
              <a:spcBef>
                <a:spcPts val="0"/>
              </a:spcBef>
              <a:spcAft>
                <a:spcPts val="0"/>
              </a:spcAft>
              <a:buClr>
                <a:schemeClr val="dk1"/>
              </a:buClr>
              <a:buSzPts val="1400"/>
              <a:buFont typeface="Arial"/>
              <a:buNone/>
              <a:defRPr b="1" sz="3600">
                <a:solidFill>
                  <a:schemeClr val="dk1"/>
                </a:solidFill>
              </a:defRPr>
            </a:lvl6pPr>
            <a:lvl7pPr indent="0" lvl="6" rtl="0">
              <a:spcBef>
                <a:spcPts val="0"/>
              </a:spcBef>
              <a:spcAft>
                <a:spcPts val="0"/>
              </a:spcAft>
              <a:buClr>
                <a:schemeClr val="dk1"/>
              </a:buClr>
              <a:buSzPts val="1400"/>
              <a:buFont typeface="Arial"/>
              <a:buNone/>
              <a:defRPr b="1" sz="3600">
                <a:solidFill>
                  <a:schemeClr val="dk1"/>
                </a:solidFill>
              </a:defRPr>
            </a:lvl7pPr>
            <a:lvl8pPr indent="0" lvl="7" rtl="0">
              <a:spcBef>
                <a:spcPts val="0"/>
              </a:spcBef>
              <a:spcAft>
                <a:spcPts val="0"/>
              </a:spcAft>
              <a:buClr>
                <a:schemeClr val="dk1"/>
              </a:buClr>
              <a:buSzPts val="1400"/>
              <a:buFont typeface="Arial"/>
              <a:buNone/>
              <a:defRPr b="1" sz="3600">
                <a:solidFill>
                  <a:schemeClr val="dk1"/>
                </a:solidFill>
              </a:defRPr>
            </a:lvl8pPr>
            <a:lvl9pPr indent="0" lvl="8" rtl="0">
              <a:spcBef>
                <a:spcPts val="0"/>
              </a:spcBef>
              <a:spcAft>
                <a:spcPts val="0"/>
              </a:spcAft>
              <a:buClr>
                <a:schemeClr val="dk1"/>
              </a:buClr>
              <a:buSzPts val="1400"/>
              <a:buFont typeface="Arial"/>
              <a:buNone/>
              <a:defRPr b="1" sz="3600">
                <a:solidFill>
                  <a:schemeClr val="dk1"/>
                </a:solidFill>
              </a:defRPr>
            </a:lvl9pPr>
          </a:lstStyle>
          <a:p/>
        </p:txBody>
      </p:sp>
      <p:sp>
        <p:nvSpPr>
          <p:cNvPr id="47" name="Google Shape;47;p8"/>
          <p:cNvSpPr txBox="1"/>
          <p:nvPr>
            <p:ph idx="1" type="body"/>
          </p:nvPr>
        </p:nvSpPr>
        <p:spPr>
          <a:xfrm>
            <a:off x="609600" y="1600200"/>
            <a:ext cx="10972800" cy="4967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chemeClr val="dk1"/>
              </a:buClr>
              <a:buSzPts val="14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8" name="Google Shape;48;p8"/>
          <p:cNvSpPr txBox="1"/>
          <p:nvPr>
            <p:ph idx="12" type="sldNum"/>
          </p:nvPr>
        </p:nvSpPr>
        <p:spPr>
          <a:xfrm>
            <a:off x="11409054" y="6333134"/>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cxnSp>
        <p:nvCxnSpPr>
          <p:cNvPr id="49" name="Google Shape;49;p8"/>
          <p:cNvCxnSpPr/>
          <p:nvPr/>
        </p:nvCxnSpPr>
        <p:spPr>
          <a:xfrm>
            <a:off x="-13967" y="-10475"/>
            <a:ext cx="12234000" cy="10500"/>
          </a:xfrm>
          <a:prstGeom prst="straightConnector1">
            <a:avLst/>
          </a:prstGeom>
          <a:noFill/>
          <a:ln cap="flat" cmpd="sng" w="114300">
            <a:solidFill>
              <a:schemeClr val="dk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30.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csub.edu/senate/_files/Resolutions/RES-202101-Extension-of-Temporary-Suspension-of-Online-Hybrid-Training-Requirement.pdf"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4.jpg"/><Relationship Id="rId5" Type="http://schemas.openxmlformats.org/officeDocument/2006/relationships/image" Target="../media/image12.jpg"/><Relationship Id="rId6" Type="http://schemas.openxmlformats.org/officeDocument/2006/relationships/image" Target="../media/image5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www.csub.edu/~jwang/SQuAIR.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69.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7.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6.pn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5.png"/><Relationship Id="rId4" Type="http://schemas.openxmlformats.org/officeDocument/2006/relationships/image" Target="../media/image58.png"/><Relationship Id="rId5"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mailto:askylar@calstate.edu" TargetMode="External"/><Relationship Id="rId4" Type="http://schemas.openxmlformats.org/officeDocument/2006/relationships/hyperlink" Target="mailto:mbennett@mail.fresnostate.edu" TargetMode="External"/><Relationship Id="rId5" Type="http://schemas.openxmlformats.org/officeDocument/2006/relationships/hyperlink" Target="mailto:jwang@csub.edu" TargetMode="External"/><Relationship Id="rId6" Type="http://schemas.openxmlformats.org/officeDocument/2006/relationships/hyperlink" Target="http://qa.csuproject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nvSpPr>
        <p:spPr>
          <a:xfrm>
            <a:off x="0" y="1486625"/>
            <a:ext cx="11855100" cy="1497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1800"/>
              </a:spcBef>
              <a:spcAft>
                <a:spcPts val="600"/>
              </a:spcAft>
              <a:buClr>
                <a:schemeClr val="dk1"/>
              </a:buClr>
              <a:buSzPts val="1100"/>
              <a:buFont typeface="Arial"/>
              <a:buNone/>
            </a:pPr>
            <a:r>
              <a:rPr b="1" i="1" lang="en-US" sz="3000">
                <a:solidFill>
                  <a:schemeClr val="dk1"/>
                </a:solidFill>
              </a:rPr>
              <a:t>Growing Professional Development During COVID and Measuring the Impact</a:t>
            </a:r>
            <a:endParaRPr b="1" i="1" sz="3000"/>
          </a:p>
        </p:txBody>
      </p:sp>
      <p:sp>
        <p:nvSpPr>
          <p:cNvPr id="86" name="Google Shape;86;p16"/>
          <p:cNvSpPr txBox="1"/>
          <p:nvPr/>
        </p:nvSpPr>
        <p:spPr>
          <a:xfrm>
            <a:off x="4108050" y="4061375"/>
            <a:ext cx="4789500" cy="107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666666"/>
                </a:solidFill>
              </a:rPr>
              <a:t>Ashley Skylar</a:t>
            </a:r>
            <a:r>
              <a:rPr lang="en-US" sz="1800">
                <a:solidFill>
                  <a:srgbClr val="666666"/>
                </a:solidFill>
              </a:rPr>
              <a:t>, Ph.D. </a:t>
            </a:r>
            <a:endParaRPr sz="1800">
              <a:solidFill>
                <a:srgbClr val="666666"/>
              </a:solidFill>
            </a:endParaRPr>
          </a:p>
          <a:p>
            <a:pPr indent="0" lvl="0" marL="0" marR="0" rtl="0" algn="l">
              <a:spcBef>
                <a:spcPts val="0"/>
              </a:spcBef>
              <a:spcAft>
                <a:spcPts val="0"/>
              </a:spcAft>
              <a:buNone/>
            </a:pPr>
            <a:r>
              <a:rPr lang="en-US" sz="1800">
                <a:solidFill>
                  <a:srgbClr val="666666"/>
                </a:solidFill>
              </a:rPr>
              <a:t>Quality Assurance Blended-Online Program</a:t>
            </a:r>
            <a:endParaRPr sz="1800">
              <a:solidFill>
                <a:srgbClr val="666666"/>
              </a:solidFill>
            </a:endParaRPr>
          </a:p>
          <a:p>
            <a:pPr indent="0" lvl="0" marL="0" marR="0" rtl="0" algn="l">
              <a:spcBef>
                <a:spcPts val="0"/>
              </a:spcBef>
              <a:spcAft>
                <a:spcPts val="0"/>
              </a:spcAft>
              <a:buNone/>
            </a:pPr>
            <a:r>
              <a:rPr lang="en-US" sz="1800">
                <a:solidFill>
                  <a:srgbClr val="666666"/>
                </a:solidFill>
              </a:rPr>
              <a:t>CSU Office of the Chancellor</a:t>
            </a:r>
            <a:endParaRPr sz="1800">
              <a:solidFill>
                <a:srgbClr val="666666"/>
              </a:solidFill>
            </a:endParaRPr>
          </a:p>
        </p:txBody>
      </p:sp>
      <p:sp>
        <p:nvSpPr>
          <p:cNvPr id="87" name="Google Shape;87;p16"/>
          <p:cNvSpPr txBox="1"/>
          <p:nvPr/>
        </p:nvSpPr>
        <p:spPr>
          <a:xfrm>
            <a:off x="451450" y="5084650"/>
            <a:ext cx="35670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666666"/>
                </a:solidFill>
              </a:rPr>
              <a:t>Mary Bennett</a:t>
            </a:r>
            <a:br>
              <a:rPr b="1" lang="en-US" sz="1800">
                <a:solidFill>
                  <a:srgbClr val="666666"/>
                </a:solidFill>
              </a:rPr>
            </a:br>
            <a:r>
              <a:rPr lang="en-US" sz="1800">
                <a:solidFill>
                  <a:srgbClr val="666666"/>
                </a:solidFill>
              </a:rPr>
              <a:t>CSU QLT Course Manager</a:t>
            </a:r>
            <a:endParaRPr sz="1800">
              <a:solidFill>
                <a:srgbClr val="666666"/>
              </a:solidFill>
            </a:endParaRPr>
          </a:p>
          <a:p>
            <a:pPr indent="0" lvl="0" marL="0" marR="0" rtl="0" algn="l">
              <a:spcBef>
                <a:spcPts val="0"/>
              </a:spcBef>
              <a:spcAft>
                <a:spcPts val="0"/>
              </a:spcAft>
              <a:buNone/>
            </a:pPr>
            <a:r>
              <a:rPr lang="en-US" sz="1800">
                <a:solidFill>
                  <a:srgbClr val="666666"/>
                </a:solidFill>
                <a:highlight>
                  <a:srgbClr val="FCFCFC"/>
                </a:highlight>
              </a:rPr>
              <a:t>Instructional Designer</a:t>
            </a:r>
            <a:endParaRPr sz="1800">
              <a:solidFill>
                <a:srgbClr val="666666"/>
              </a:solidFill>
              <a:highlight>
                <a:srgbClr val="FCFCFC"/>
              </a:highlight>
            </a:endParaRPr>
          </a:p>
          <a:p>
            <a:pPr indent="0" lvl="0" marL="0" marR="0" rtl="0" algn="l">
              <a:spcBef>
                <a:spcPts val="0"/>
              </a:spcBef>
              <a:spcAft>
                <a:spcPts val="0"/>
              </a:spcAft>
              <a:buNone/>
            </a:pPr>
            <a:r>
              <a:rPr lang="en-US" sz="1800">
                <a:solidFill>
                  <a:srgbClr val="666666"/>
                </a:solidFill>
                <a:highlight>
                  <a:srgbClr val="FCFCFC"/>
                </a:highlight>
              </a:rPr>
              <a:t>Center for Faculty Excellence</a:t>
            </a:r>
            <a:endParaRPr sz="1800">
              <a:solidFill>
                <a:srgbClr val="666666"/>
              </a:solidFill>
              <a:highlight>
                <a:srgbClr val="FCFCFC"/>
              </a:highlight>
            </a:endParaRPr>
          </a:p>
          <a:p>
            <a:pPr indent="0" lvl="0" marL="0" marR="0" rtl="0" algn="l">
              <a:spcBef>
                <a:spcPts val="0"/>
              </a:spcBef>
              <a:spcAft>
                <a:spcPts val="0"/>
              </a:spcAft>
              <a:buNone/>
            </a:pPr>
            <a:r>
              <a:rPr lang="en-US" sz="1800">
                <a:solidFill>
                  <a:srgbClr val="666666"/>
                </a:solidFill>
              </a:rPr>
              <a:t>CSU Fresno</a:t>
            </a:r>
            <a:endParaRPr sz="1800">
              <a:solidFill>
                <a:srgbClr val="666666"/>
              </a:solidFill>
            </a:endParaRPr>
          </a:p>
        </p:txBody>
      </p:sp>
      <p:sp>
        <p:nvSpPr>
          <p:cNvPr id="88" name="Google Shape;88;p16"/>
          <p:cNvSpPr txBox="1"/>
          <p:nvPr/>
        </p:nvSpPr>
        <p:spPr>
          <a:xfrm>
            <a:off x="8067500" y="5571400"/>
            <a:ext cx="51993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666666"/>
                </a:solidFill>
              </a:rPr>
              <a:t>Jianjun Wang</a:t>
            </a:r>
            <a:r>
              <a:rPr lang="en-US" sz="1800">
                <a:solidFill>
                  <a:srgbClr val="666666"/>
                </a:solidFill>
              </a:rPr>
              <a:t>, Ph.D.</a:t>
            </a:r>
            <a:r>
              <a:rPr lang="en-US" sz="1800">
                <a:solidFill>
                  <a:srgbClr val="666666"/>
                </a:solidFill>
              </a:rPr>
              <a:t> </a:t>
            </a:r>
            <a:endParaRPr sz="1800">
              <a:solidFill>
                <a:srgbClr val="666666"/>
              </a:solidFill>
            </a:endParaRPr>
          </a:p>
          <a:p>
            <a:pPr indent="0" lvl="0" marL="0" marR="0" rtl="0" algn="l">
              <a:spcBef>
                <a:spcPts val="0"/>
              </a:spcBef>
              <a:spcAft>
                <a:spcPts val="0"/>
              </a:spcAft>
              <a:buNone/>
            </a:pPr>
            <a:r>
              <a:rPr lang="en-US" sz="1800">
                <a:solidFill>
                  <a:srgbClr val="666666"/>
                </a:solidFill>
                <a:highlight>
                  <a:srgbClr val="FCFCFC"/>
                </a:highlight>
              </a:rPr>
              <a:t>Professor, Statistics &amp; Research</a:t>
            </a:r>
            <a:endParaRPr sz="1800">
              <a:solidFill>
                <a:srgbClr val="666666"/>
              </a:solidFill>
            </a:endParaRPr>
          </a:p>
          <a:p>
            <a:pPr indent="0" lvl="0" marL="0" marR="0" rtl="0" algn="l">
              <a:spcBef>
                <a:spcPts val="0"/>
              </a:spcBef>
              <a:spcAft>
                <a:spcPts val="0"/>
              </a:spcAft>
              <a:buNone/>
            </a:pPr>
            <a:r>
              <a:rPr lang="en-US" sz="1800">
                <a:solidFill>
                  <a:srgbClr val="666666"/>
                </a:solidFill>
              </a:rPr>
              <a:t>CSU Bakersfield</a:t>
            </a:r>
            <a:endParaRPr sz="1800">
              <a:solidFill>
                <a:srgbClr val="666666"/>
              </a:solidFill>
            </a:endParaRPr>
          </a:p>
        </p:txBody>
      </p:sp>
      <p:pic>
        <p:nvPicPr>
          <p:cNvPr id="89" name="Google Shape;89;p16"/>
          <p:cNvPicPr preferRelativeResize="0"/>
          <p:nvPr/>
        </p:nvPicPr>
        <p:blipFill>
          <a:blip r:embed="rId3">
            <a:alphaModFix/>
          </a:blip>
          <a:stretch>
            <a:fillRect/>
          </a:stretch>
        </p:blipFill>
        <p:spPr>
          <a:xfrm>
            <a:off x="4191325" y="3278975"/>
            <a:ext cx="2151650" cy="782400"/>
          </a:xfrm>
          <a:prstGeom prst="rect">
            <a:avLst/>
          </a:prstGeom>
          <a:noFill/>
          <a:ln>
            <a:noFill/>
          </a:ln>
        </p:spPr>
      </p:pic>
      <p:pic>
        <p:nvPicPr>
          <p:cNvPr id="90" name="Google Shape;90;p16"/>
          <p:cNvPicPr preferRelativeResize="0"/>
          <p:nvPr/>
        </p:nvPicPr>
        <p:blipFill>
          <a:blip r:embed="rId4">
            <a:alphaModFix/>
          </a:blip>
          <a:stretch>
            <a:fillRect/>
          </a:stretch>
        </p:blipFill>
        <p:spPr>
          <a:xfrm>
            <a:off x="451450" y="4470425"/>
            <a:ext cx="1996752" cy="668850"/>
          </a:xfrm>
          <a:prstGeom prst="rect">
            <a:avLst/>
          </a:prstGeom>
          <a:noFill/>
          <a:ln>
            <a:noFill/>
          </a:ln>
        </p:spPr>
      </p:pic>
      <p:pic>
        <p:nvPicPr>
          <p:cNvPr id="91" name="Google Shape;91;p16"/>
          <p:cNvPicPr preferRelativeResize="0"/>
          <p:nvPr/>
        </p:nvPicPr>
        <p:blipFill>
          <a:blip r:embed="rId5">
            <a:alphaModFix/>
          </a:blip>
          <a:stretch>
            <a:fillRect/>
          </a:stretch>
        </p:blipFill>
        <p:spPr>
          <a:xfrm>
            <a:off x="8230225" y="4832825"/>
            <a:ext cx="2047875" cy="666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31000" y="63600"/>
            <a:ext cx="7672041" cy="6553202"/>
          </a:xfrm>
          <a:prstGeom prst="rect">
            <a:avLst/>
          </a:prstGeom>
          <a:noFill/>
          <a:ln>
            <a:noFill/>
          </a:ln>
        </p:spPr>
      </p:pic>
      <p:sp>
        <p:nvSpPr>
          <p:cNvPr id="165" name="Google Shape;165;p25"/>
          <p:cNvSpPr txBox="1"/>
          <p:nvPr/>
        </p:nvSpPr>
        <p:spPr>
          <a:xfrm>
            <a:off x="8754150" y="1172100"/>
            <a:ext cx="30297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45% found time management somewhat difficult to very difficult</a:t>
            </a:r>
            <a:endParaRPr/>
          </a:p>
        </p:txBody>
      </p:sp>
      <p:cxnSp>
        <p:nvCxnSpPr>
          <p:cNvPr id="166" name="Google Shape;166;p25"/>
          <p:cNvCxnSpPr/>
          <p:nvPr/>
        </p:nvCxnSpPr>
        <p:spPr>
          <a:xfrm rot="10800000">
            <a:off x="7778150" y="146265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67" name="Google Shape;167;p25"/>
          <p:cNvCxnSpPr/>
          <p:nvPr/>
        </p:nvCxnSpPr>
        <p:spPr>
          <a:xfrm rot="10800000">
            <a:off x="7778150" y="2322175"/>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68" name="Google Shape;168;p25"/>
          <p:cNvCxnSpPr/>
          <p:nvPr/>
        </p:nvCxnSpPr>
        <p:spPr>
          <a:xfrm rot="10800000">
            <a:off x="7778150" y="322040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69" name="Google Shape;169;p25"/>
          <p:cNvCxnSpPr/>
          <p:nvPr/>
        </p:nvCxnSpPr>
        <p:spPr>
          <a:xfrm rot="10800000">
            <a:off x="7838400" y="396370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70" name="Google Shape;170;p25"/>
          <p:cNvCxnSpPr/>
          <p:nvPr/>
        </p:nvCxnSpPr>
        <p:spPr>
          <a:xfrm rot="10800000">
            <a:off x="7778150" y="472635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71" name="Google Shape;171;p25"/>
          <p:cNvCxnSpPr/>
          <p:nvPr/>
        </p:nvCxnSpPr>
        <p:spPr>
          <a:xfrm rot="10800000">
            <a:off x="7778150" y="547930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72" name="Google Shape;172;p25"/>
          <p:cNvCxnSpPr/>
          <p:nvPr/>
        </p:nvCxnSpPr>
        <p:spPr>
          <a:xfrm rot="10800000">
            <a:off x="7778150" y="6319425"/>
            <a:ext cx="900900" cy="0"/>
          </a:xfrm>
          <a:prstGeom prst="straightConnector1">
            <a:avLst/>
          </a:prstGeom>
          <a:noFill/>
          <a:ln cap="flat" cmpd="sng" w="9525">
            <a:solidFill>
              <a:srgbClr val="FF0000"/>
            </a:solidFill>
            <a:prstDash val="solid"/>
            <a:round/>
            <a:headEnd len="med" w="med" type="none"/>
            <a:tailEnd len="med" w="med" type="triangle"/>
          </a:ln>
        </p:spPr>
      </p:cxnSp>
      <p:sp>
        <p:nvSpPr>
          <p:cNvPr id="173" name="Google Shape;173;p25"/>
          <p:cNvSpPr txBox="1"/>
          <p:nvPr/>
        </p:nvSpPr>
        <p:spPr>
          <a:xfrm>
            <a:off x="8769000" y="1983775"/>
            <a:ext cx="30000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19</a:t>
            </a:r>
            <a:r>
              <a:rPr lang="en-US">
                <a:solidFill>
                  <a:schemeClr val="dk1"/>
                </a:solidFill>
              </a:rPr>
              <a:t>% found access to a reliable computer </a:t>
            </a:r>
            <a:r>
              <a:rPr lang="en-US">
                <a:solidFill>
                  <a:schemeClr val="dk1"/>
                </a:solidFill>
              </a:rPr>
              <a:t>somewhat difficult to very difficult</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74" name="Google Shape;174;p25"/>
          <p:cNvSpPr txBox="1"/>
          <p:nvPr/>
        </p:nvSpPr>
        <p:spPr>
          <a:xfrm>
            <a:off x="8821050" y="289115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43% found balancing family/work somewhat difficult to very difficult</a:t>
            </a:r>
            <a:endParaRPr>
              <a:solidFill>
                <a:schemeClr val="dk1"/>
              </a:solidFill>
            </a:endParaRPr>
          </a:p>
        </p:txBody>
      </p:sp>
      <p:sp>
        <p:nvSpPr>
          <p:cNvPr id="175" name="Google Shape;175;p25"/>
          <p:cNvSpPr txBox="1"/>
          <p:nvPr/>
        </p:nvSpPr>
        <p:spPr>
          <a:xfrm>
            <a:off x="8821050" y="3702825"/>
            <a:ext cx="31755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34</a:t>
            </a:r>
            <a:r>
              <a:rPr lang="en-US">
                <a:solidFill>
                  <a:schemeClr val="dk1"/>
                </a:solidFill>
              </a:rPr>
              <a:t>% found finding a “quiet” place to work </a:t>
            </a:r>
            <a:r>
              <a:rPr lang="en-US">
                <a:solidFill>
                  <a:schemeClr val="dk1"/>
                </a:solidFill>
              </a:rPr>
              <a:t>somewhat difficult very difficult</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76" name="Google Shape;176;p25"/>
          <p:cNvSpPr txBox="1"/>
          <p:nvPr/>
        </p:nvSpPr>
        <p:spPr>
          <a:xfrm>
            <a:off x="8821050" y="443580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42% found adjusting to working remotely somewhat difficult to very difficult</a:t>
            </a:r>
            <a:endParaRPr>
              <a:solidFill>
                <a:schemeClr val="dk1"/>
              </a:solidFill>
            </a:endParaRPr>
          </a:p>
        </p:txBody>
      </p:sp>
      <p:sp>
        <p:nvSpPr>
          <p:cNvPr id="177" name="Google Shape;177;p25"/>
          <p:cNvSpPr txBox="1"/>
          <p:nvPr/>
        </p:nvSpPr>
        <p:spPr>
          <a:xfrm>
            <a:off x="8869550" y="518875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22</a:t>
            </a:r>
            <a:r>
              <a:rPr lang="en-US">
                <a:solidFill>
                  <a:schemeClr val="dk1"/>
                </a:solidFill>
              </a:rPr>
              <a:t>% managing childcare somewhat difficult to very difficult</a:t>
            </a:r>
            <a:endParaRPr>
              <a:solidFill>
                <a:schemeClr val="dk1"/>
              </a:solidFill>
            </a:endParaRPr>
          </a:p>
        </p:txBody>
      </p:sp>
      <p:sp>
        <p:nvSpPr>
          <p:cNvPr id="178" name="Google Shape;178;p25"/>
          <p:cNvSpPr txBox="1"/>
          <p:nvPr/>
        </p:nvSpPr>
        <p:spPr>
          <a:xfrm>
            <a:off x="8821050" y="5902925"/>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20</a:t>
            </a:r>
            <a:r>
              <a:rPr lang="en-US">
                <a:solidFill>
                  <a:schemeClr val="dk1"/>
                </a:solidFill>
              </a:rPr>
              <a:t>% found reliable internet somewhat difficult to very difficult</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nvSpPr>
        <p:spPr>
          <a:xfrm>
            <a:off x="9162300" y="1423900"/>
            <a:ext cx="30297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73</a:t>
            </a:r>
            <a:r>
              <a:rPr lang="en-US"/>
              <a:t>% found student discomfort with technologies somewhat to very challenging</a:t>
            </a:r>
            <a:endParaRPr/>
          </a:p>
        </p:txBody>
      </p:sp>
      <p:cxnSp>
        <p:nvCxnSpPr>
          <p:cNvPr id="185" name="Google Shape;185;p26"/>
          <p:cNvCxnSpPr/>
          <p:nvPr/>
        </p:nvCxnSpPr>
        <p:spPr>
          <a:xfrm rot="10800000">
            <a:off x="8129850" y="171445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86" name="Google Shape;186;p26"/>
          <p:cNvCxnSpPr/>
          <p:nvPr/>
        </p:nvCxnSpPr>
        <p:spPr>
          <a:xfrm rot="10800000">
            <a:off x="8141113" y="268810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87" name="Google Shape;187;p26"/>
          <p:cNvCxnSpPr/>
          <p:nvPr/>
        </p:nvCxnSpPr>
        <p:spPr>
          <a:xfrm rot="10800000">
            <a:off x="8075450" y="3550950"/>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88" name="Google Shape;188;p26"/>
          <p:cNvCxnSpPr/>
          <p:nvPr/>
        </p:nvCxnSpPr>
        <p:spPr>
          <a:xfrm rot="10800000">
            <a:off x="8129850" y="4587525"/>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89" name="Google Shape;189;p26"/>
          <p:cNvCxnSpPr/>
          <p:nvPr/>
        </p:nvCxnSpPr>
        <p:spPr>
          <a:xfrm rot="10800000">
            <a:off x="8129850" y="5459325"/>
            <a:ext cx="900900" cy="0"/>
          </a:xfrm>
          <a:prstGeom prst="straightConnector1">
            <a:avLst/>
          </a:prstGeom>
          <a:noFill/>
          <a:ln cap="flat" cmpd="sng" w="9525">
            <a:solidFill>
              <a:srgbClr val="FF0000"/>
            </a:solidFill>
            <a:prstDash val="solid"/>
            <a:round/>
            <a:headEnd len="med" w="med" type="none"/>
            <a:tailEnd len="med" w="med" type="triangle"/>
          </a:ln>
        </p:spPr>
      </p:cxnSp>
      <p:cxnSp>
        <p:nvCxnSpPr>
          <p:cNvPr id="190" name="Google Shape;190;p26"/>
          <p:cNvCxnSpPr/>
          <p:nvPr/>
        </p:nvCxnSpPr>
        <p:spPr>
          <a:xfrm rot="10800000">
            <a:off x="8183275" y="6331125"/>
            <a:ext cx="900900" cy="0"/>
          </a:xfrm>
          <a:prstGeom prst="straightConnector1">
            <a:avLst/>
          </a:prstGeom>
          <a:noFill/>
          <a:ln cap="flat" cmpd="sng" w="9525">
            <a:solidFill>
              <a:srgbClr val="FF0000"/>
            </a:solidFill>
            <a:prstDash val="solid"/>
            <a:round/>
            <a:headEnd len="med" w="med" type="none"/>
            <a:tailEnd len="med" w="med" type="triangle"/>
          </a:ln>
        </p:spPr>
      </p:cxnSp>
      <p:sp>
        <p:nvSpPr>
          <p:cNvPr id="191" name="Google Shape;191;p26"/>
          <p:cNvSpPr txBox="1"/>
          <p:nvPr/>
        </p:nvSpPr>
        <p:spPr>
          <a:xfrm>
            <a:off x="9107700" y="2294300"/>
            <a:ext cx="30000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55</a:t>
            </a:r>
            <a:r>
              <a:rPr lang="en-US">
                <a:solidFill>
                  <a:schemeClr val="dk1"/>
                </a:solidFill>
              </a:rPr>
              <a:t>% faculty found their own discomfort with technologies somewhat to very challenging</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92" name="Google Shape;192;p26"/>
          <p:cNvSpPr txBox="1"/>
          <p:nvPr/>
        </p:nvSpPr>
        <p:spPr>
          <a:xfrm>
            <a:off x="9107675" y="326040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28</a:t>
            </a:r>
            <a:r>
              <a:rPr lang="en-US">
                <a:solidFill>
                  <a:schemeClr val="dk1"/>
                </a:solidFill>
              </a:rPr>
              <a:t>% found access to reliable communication tools somewhat to very challenging</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93" name="Google Shape;193;p26"/>
          <p:cNvSpPr txBox="1"/>
          <p:nvPr/>
        </p:nvSpPr>
        <p:spPr>
          <a:xfrm>
            <a:off x="9085150" y="432400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37</a:t>
            </a:r>
            <a:r>
              <a:rPr lang="en-US">
                <a:solidFill>
                  <a:schemeClr val="dk1"/>
                </a:solidFill>
              </a:rPr>
              <a:t>% found access to specialized software somewhat to very challenging</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94" name="Google Shape;194;p26"/>
          <p:cNvSpPr txBox="1"/>
          <p:nvPr/>
        </p:nvSpPr>
        <p:spPr>
          <a:xfrm>
            <a:off x="9085150" y="522375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33</a:t>
            </a:r>
            <a:r>
              <a:rPr lang="en-US">
                <a:solidFill>
                  <a:schemeClr val="dk1"/>
                </a:solidFill>
              </a:rPr>
              <a:t>% found access to online library resources somewhat to very challenging</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95" name="Google Shape;195;p26"/>
          <p:cNvSpPr txBox="1"/>
          <p:nvPr/>
        </p:nvSpPr>
        <p:spPr>
          <a:xfrm>
            <a:off x="9107675" y="6092700"/>
            <a:ext cx="3000000" cy="5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31</a:t>
            </a:r>
            <a:r>
              <a:rPr lang="en-US">
                <a:solidFill>
                  <a:schemeClr val="dk1"/>
                </a:solidFill>
              </a:rPr>
              <a:t>% found access to instructional design/tech support somewhat to very challenging</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196" name="Google Shape;196;p26"/>
          <p:cNvPicPr preferRelativeResize="0"/>
          <p:nvPr/>
        </p:nvPicPr>
        <p:blipFill>
          <a:blip r:embed="rId3">
            <a:alphaModFix/>
          </a:blip>
          <a:stretch>
            <a:fillRect/>
          </a:stretch>
        </p:blipFill>
        <p:spPr>
          <a:xfrm>
            <a:off x="0" y="179950"/>
            <a:ext cx="8075454" cy="655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7"/>
          <p:cNvPicPr preferRelativeResize="0"/>
          <p:nvPr/>
        </p:nvPicPr>
        <p:blipFill>
          <a:blip r:embed="rId3">
            <a:alphaModFix/>
          </a:blip>
          <a:stretch>
            <a:fillRect/>
          </a:stretch>
        </p:blipFill>
        <p:spPr>
          <a:xfrm>
            <a:off x="2438425" y="4401275"/>
            <a:ext cx="7616891" cy="2183425"/>
          </a:xfrm>
          <a:prstGeom prst="rect">
            <a:avLst/>
          </a:prstGeom>
          <a:noFill/>
          <a:ln>
            <a:noFill/>
          </a:ln>
        </p:spPr>
      </p:pic>
      <p:sp>
        <p:nvSpPr>
          <p:cNvPr id="203" name="Google Shape;203;p27"/>
          <p:cNvSpPr/>
          <p:nvPr/>
        </p:nvSpPr>
        <p:spPr>
          <a:xfrm>
            <a:off x="54950" y="65950"/>
            <a:ext cx="6110700" cy="134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7"/>
          <p:cNvPicPr preferRelativeResize="0"/>
          <p:nvPr/>
        </p:nvPicPr>
        <p:blipFill>
          <a:blip r:embed="rId4">
            <a:alphaModFix/>
          </a:blip>
          <a:stretch>
            <a:fillRect/>
          </a:stretch>
        </p:blipFill>
        <p:spPr>
          <a:xfrm>
            <a:off x="1626575" y="119425"/>
            <a:ext cx="8703250" cy="4369775"/>
          </a:xfrm>
          <a:prstGeom prst="rect">
            <a:avLst/>
          </a:prstGeom>
          <a:noFill/>
          <a:ln>
            <a:noFill/>
          </a:ln>
        </p:spPr>
      </p:pic>
      <p:sp>
        <p:nvSpPr>
          <p:cNvPr id="205" name="Google Shape;205;p27"/>
          <p:cNvSpPr txBox="1"/>
          <p:nvPr/>
        </p:nvSpPr>
        <p:spPr>
          <a:xfrm>
            <a:off x="10329825" y="1505675"/>
            <a:ext cx="1862100" cy="7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12 instructor activities to select from- cued to select </a:t>
            </a:r>
            <a:r>
              <a:rPr lang="en-US">
                <a:highlight>
                  <a:srgbClr val="FFFF00"/>
                </a:highlight>
              </a:rPr>
              <a:t>5 biggest challenges</a:t>
            </a:r>
            <a:endParaRPr>
              <a:highlight>
                <a:srgbClr val="FFFF00"/>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8"/>
          <p:cNvSpPr/>
          <p:nvPr/>
        </p:nvSpPr>
        <p:spPr>
          <a:xfrm>
            <a:off x="54950" y="65950"/>
            <a:ext cx="6110700" cy="1340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28"/>
          <p:cNvPicPr preferRelativeResize="0"/>
          <p:nvPr/>
        </p:nvPicPr>
        <p:blipFill>
          <a:blip r:embed="rId3">
            <a:alphaModFix/>
          </a:blip>
          <a:stretch>
            <a:fillRect/>
          </a:stretch>
        </p:blipFill>
        <p:spPr>
          <a:xfrm>
            <a:off x="1724050" y="65950"/>
            <a:ext cx="8272816" cy="4335326"/>
          </a:xfrm>
          <a:prstGeom prst="rect">
            <a:avLst/>
          </a:prstGeom>
          <a:noFill/>
          <a:ln>
            <a:noFill/>
          </a:ln>
        </p:spPr>
      </p:pic>
      <p:pic>
        <p:nvPicPr>
          <p:cNvPr id="213" name="Google Shape;213;p28"/>
          <p:cNvPicPr preferRelativeResize="0"/>
          <p:nvPr/>
        </p:nvPicPr>
        <p:blipFill>
          <a:blip r:embed="rId4">
            <a:alphaModFix/>
          </a:blip>
          <a:stretch>
            <a:fillRect/>
          </a:stretch>
        </p:blipFill>
        <p:spPr>
          <a:xfrm>
            <a:off x="2394450" y="4123975"/>
            <a:ext cx="8013450" cy="731550"/>
          </a:xfrm>
          <a:prstGeom prst="rect">
            <a:avLst/>
          </a:prstGeom>
          <a:noFill/>
          <a:ln>
            <a:noFill/>
          </a:ln>
        </p:spPr>
      </p:pic>
      <p:pic>
        <p:nvPicPr>
          <p:cNvPr id="214" name="Google Shape;214;p28"/>
          <p:cNvPicPr preferRelativeResize="0"/>
          <p:nvPr/>
        </p:nvPicPr>
        <p:blipFill>
          <a:blip r:embed="rId5">
            <a:alphaModFix/>
          </a:blip>
          <a:stretch>
            <a:fillRect/>
          </a:stretch>
        </p:blipFill>
        <p:spPr>
          <a:xfrm>
            <a:off x="2394450" y="4855525"/>
            <a:ext cx="8143126" cy="373850"/>
          </a:xfrm>
          <a:prstGeom prst="rect">
            <a:avLst/>
          </a:prstGeom>
          <a:noFill/>
          <a:ln>
            <a:noFill/>
          </a:ln>
        </p:spPr>
      </p:pic>
      <p:pic>
        <p:nvPicPr>
          <p:cNvPr id="215" name="Google Shape;215;p28"/>
          <p:cNvPicPr preferRelativeResize="0"/>
          <p:nvPr/>
        </p:nvPicPr>
        <p:blipFill>
          <a:blip r:embed="rId6">
            <a:alphaModFix/>
          </a:blip>
          <a:stretch>
            <a:fillRect/>
          </a:stretch>
        </p:blipFill>
        <p:spPr>
          <a:xfrm>
            <a:off x="2394450" y="5177175"/>
            <a:ext cx="7969475" cy="373850"/>
          </a:xfrm>
          <a:prstGeom prst="rect">
            <a:avLst/>
          </a:prstGeom>
          <a:noFill/>
          <a:ln>
            <a:noFill/>
          </a:ln>
        </p:spPr>
      </p:pic>
      <p:pic>
        <p:nvPicPr>
          <p:cNvPr id="216" name="Google Shape;216;p28"/>
          <p:cNvPicPr preferRelativeResize="0"/>
          <p:nvPr/>
        </p:nvPicPr>
        <p:blipFill>
          <a:blip r:embed="rId7">
            <a:alphaModFix/>
          </a:blip>
          <a:stretch>
            <a:fillRect/>
          </a:stretch>
        </p:blipFill>
        <p:spPr>
          <a:xfrm>
            <a:off x="2394450" y="5551025"/>
            <a:ext cx="8013450" cy="373850"/>
          </a:xfrm>
          <a:prstGeom prst="rect">
            <a:avLst/>
          </a:prstGeom>
          <a:noFill/>
          <a:ln>
            <a:noFill/>
          </a:ln>
        </p:spPr>
      </p:pic>
      <p:sp>
        <p:nvSpPr>
          <p:cNvPr id="217" name="Google Shape;217;p28"/>
          <p:cNvSpPr txBox="1"/>
          <p:nvPr/>
        </p:nvSpPr>
        <p:spPr>
          <a:xfrm>
            <a:off x="10056200" y="1758450"/>
            <a:ext cx="2135700" cy="116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t>9 items to select from- cued to select just         </a:t>
            </a:r>
            <a:r>
              <a:rPr lang="en-US">
                <a:highlight>
                  <a:srgbClr val="FFFF00"/>
                </a:highlight>
              </a:rPr>
              <a:t>3 biggest concerns moving to remote</a:t>
            </a:r>
            <a:endParaRPr>
              <a:highlight>
                <a:srgbClr val="FFFF00"/>
              </a:highlight>
            </a:endParaRPr>
          </a:p>
        </p:txBody>
      </p:sp>
      <p:pic>
        <p:nvPicPr>
          <p:cNvPr id="218" name="Google Shape;218;p28"/>
          <p:cNvPicPr preferRelativeResize="0"/>
          <p:nvPr/>
        </p:nvPicPr>
        <p:blipFill>
          <a:blip r:embed="rId8">
            <a:alphaModFix/>
          </a:blip>
          <a:stretch>
            <a:fillRect/>
          </a:stretch>
        </p:blipFill>
        <p:spPr>
          <a:xfrm>
            <a:off x="2394450" y="5872683"/>
            <a:ext cx="7969476" cy="3523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txBox="1"/>
          <p:nvPr>
            <p:ph type="title"/>
          </p:nvPr>
        </p:nvSpPr>
        <p:spPr>
          <a:xfrm>
            <a:off x="304825" y="968075"/>
            <a:ext cx="10972800" cy="106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COVID Survey Items </a:t>
            </a:r>
            <a:r>
              <a:rPr lang="en-US"/>
              <a:t>Conclusions</a:t>
            </a:r>
            <a:endParaRPr/>
          </a:p>
        </p:txBody>
      </p:sp>
      <p:sp>
        <p:nvSpPr>
          <p:cNvPr id="225" name="Google Shape;225;p29"/>
          <p:cNvSpPr txBox="1"/>
          <p:nvPr>
            <p:ph idx="1" type="body"/>
          </p:nvPr>
        </p:nvSpPr>
        <p:spPr>
          <a:xfrm>
            <a:off x="129175" y="2034575"/>
            <a:ext cx="11324100" cy="46182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lang="en-US" sz="2600"/>
              <a:t>50% </a:t>
            </a:r>
            <a:r>
              <a:rPr lang="en-US" sz="2600"/>
              <a:t>find managing time, balancing work, and adjusting to working remotely somewhat to very difficult</a:t>
            </a:r>
            <a:endParaRPr sz="2600"/>
          </a:p>
          <a:p>
            <a:pPr indent="-355600" lvl="1" marL="914400" rtl="0" algn="l">
              <a:spcBef>
                <a:spcPts val="0"/>
              </a:spcBef>
              <a:spcAft>
                <a:spcPts val="0"/>
              </a:spcAft>
              <a:buSzPts val="2000"/>
              <a:buChar char="○"/>
            </a:pPr>
            <a:r>
              <a:rPr lang="en-US" sz="2000"/>
              <a:t>Are campus resources including counseling available to the faculty?  </a:t>
            </a:r>
            <a:endParaRPr sz="2000"/>
          </a:p>
          <a:p>
            <a:pPr indent="-393700" lvl="0" marL="457200" rtl="0" algn="l">
              <a:spcBef>
                <a:spcPts val="0"/>
              </a:spcBef>
              <a:spcAft>
                <a:spcPts val="0"/>
              </a:spcAft>
              <a:buSzPts val="2600"/>
              <a:buChar char="●"/>
            </a:pPr>
            <a:r>
              <a:rPr lang="en-US" sz="2600"/>
              <a:t>80% faculty say r</a:t>
            </a:r>
            <a:r>
              <a:rPr lang="en-US" sz="2600"/>
              <a:t>eliable computer and reliable internet is not an issue </a:t>
            </a:r>
            <a:endParaRPr sz="2600"/>
          </a:p>
          <a:p>
            <a:pPr indent="-355600" lvl="1" marL="914400" rtl="0" algn="l">
              <a:spcBef>
                <a:spcPts val="0"/>
              </a:spcBef>
              <a:spcAft>
                <a:spcPts val="0"/>
              </a:spcAft>
              <a:buSzPts val="2000"/>
              <a:buChar char="○"/>
            </a:pPr>
            <a:r>
              <a:rPr lang="en-US" sz="2000"/>
              <a:t>I</a:t>
            </a:r>
            <a:r>
              <a:rPr lang="en-US" sz="2000"/>
              <a:t>s the infrastructure in place to support students working remotely?</a:t>
            </a:r>
            <a:endParaRPr sz="2600"/>
          </a:p>
          <a:p>
            <a:pPr indent="-393700" lvl="0" marL="457200" rtl="0" algn="l">
              <a:spcBef>
                <a:spcPts val="0"/>
              </a:spcBef>
              <a:spcAft>
                <a:spcPts val="0"/>
              </a:spcAft>
              <a:buSzPts val="2600"/>
              <a:buChar char="●"/>
            </a:pPr>
            <a:r>
              <a:rPr lang="en-US" sz="2600"/>
              <a:t>73% of instructors feel students are not comfortable with technology</a:t>
            </a:r>
            <a:endParaRPr sz="2600"/>
          </a:p>
          <a:p>
            <a:pPr indent="-355600" lvl="1" marL="914400" rtl="0" algn="l">
              <a:spcBef>
                <a:spcPts val="0"/>
              </a:spcBef>
              <a:spcAft>
                <a:spcPts val="0"/>
              </a:spcAft>
              <a:buSzPts val="2000"/>
              <a:buChar char="○"/>
            </a:pPr>
            <a:r>
              <a:rPr lang="en-US" sz="2000"/>
              <a:t>Are students receiving enough technology training to be successful?</a:t>
            </a:r>
            <a:endParaRPr sz="2000"/>
          </a:p>
          <a:p>
            <a:pPr indent="-393700" lvl="0" marL="457200" rtl="0" algn="l">
              <a:spcBef>
                <a:spcPts val="0"/>
              </a:spcBef>
              <a:spcAft>
                <a:spcPts val="0"/>
              </a:spcAft>
              <a:buSzPts val="2600"/>
              <a:buChar char="●"/>
            </a:pPr>
            <a:r>
              <a:rPr lang="en-US" sz="2600"/>
              <a:t>55% of instructors are still getting comfortable with teaching remotely</a:t>
            </a:r>
            <a:endParaRPr sz="2600"/>
          </a:p>
          <a:p>
            <a:pPr indent="-355600" lvl="1" marL="914400" rtl="0" algn="l">
              <a:spcBef>
                <a:spcPts val="0"/>
              </a:spcBef>
              <a:spcAft>
                <a:spcPts val="0"/>
              </a:spcAft>
              <a:buSzPts val="2000"/>
              <a:buChar char="○"/>
            </a:pPr>
            <a:r>
              <a:rPr lang="en-US" sz="2000"/>
              <a:t>Does your campus provide additional training for instructors? </a:t>
            </a:r>
            <a:endParaRPr sz="2000"/>
          </a:p>
          <a:p>
            <a:pPr indent="-393700" lvl="0" marL="457200" rtl="0" algn="l">
              <a:spcBef>
                <a:spcPts val="0"/>
              </a:spcBef>
              <a:spcAft>
                <a:spcPts val="0"/>
              </a:spcAft>
              <a:buSzPts val="2600"/>
              <a:buChar char="●"/>
            </a:pPr>
            <a:r>
              <a:rPr lang="en-US" sz="2600"/>
              <a:t>35% feel access to specialized software, online library and instructional designers are a challenge</a:t>
            </a:r>
            <a:endParaRPr sz="2600"/>
          </a:p>
          <a:p>
            <a:pPr indent="-355600" lvl="1" marL="914400" rtl="0" algn="l">
              <a:spcBef>
                <a:spcPts val="0"/>
              </a:spcBef>
              <a:spcAft>
                <a:spcPts val="0"/>
              </a:spcAft>
              <a:buSzPts val="2000"/>
              <a:buChar char="○"/>
            </a:pPr>
            <a:r>
              <a:rPr lang="en-US" sz="2000"/>
              <a:t>Does your campus have access to these resources in place?</a:t>
            </a:r>
            <a:endParaRPr sz="29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0"/>
          <p:cNvSpPr txBox="1"/>
          <p:nvPr>
            <p:ph type="title"/>
          </p:nvPr>
        </p:nvSpPr>
        <p:spPr>
          <a:xfrm>
            <a:off x="240825" y="878975"/>
            <a:ext cx="11259300" cy="106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Conclusions COVID Survey Items</a:t>
            </a:r>
            <a:endParaRPr/>
          </a:p>
        </p:txBody>
      </p:sp>
      <p:sp>
        <p:nvSpPr>
          <p:cNvPr id="232" name="Google Shape;232;p30"/>
          <p:cNvSpPr txBox="1"/>
          <p:nvPr>
            <p:ph idx="1" type="body"/>
          </p:nvPr>
        </p:nvSpPr>
        <p:spPr>
          <a:xfrm>
            <a:off x="302450" y="1776000"/>
            <a:ext cx="11822100" cy="508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300"/>
              <a:t>Most challenging activities </a:t>
            </a:r>
            <a:r>
              <a:rPr lang="en-US" sz="2300"/>
              <a:t>- Need to improve support &amp; training in the following areas: </a:t>
            </a:r>
            <a:endParaRPr sz="2300"/>
          </a:p>
          <a:p>
            <a:pPr indent="-361950" lvl="0" marL="914400" rtl="0" algn="l">
              <a:spcBef>
                <a:spcPts val="0"/>
              </a:spcBef>
              <a:spcAft>
                <a:spcPts val="0"/>
              </a:spcAft>
              <a:buSzPts val="2100"/>
              <a:buChar char="●"/>
            </a:pPr>
            <a:r>
              <a:rPr lang="en-US" sz="2100"/>
              <a:t>Recording &amp; presenting lectures</a:t>
            </a:r>
            <a:endParaRPr sz="2100"/>
          </a:p>
          <a:p>
            <a:pPr indent="-361950" lvl="0" marL="914400" rtl="0" algn="l">
              <a:spcBef>
                <a:spcPts val="0"/>
              </a:spcBef>
              <a:spcAft>
                <a:spcPts val="0"/>
              </a:spcAft>
              <a:buSzPts val="2100"/>
              <a:buChar char="●"/>
            </a:pPr>
            <a:r>
              <a:rPr lang="en-US" sz="2100"/>
              <a:t>Facilitate/monitor discussion boards</a:t>
            </a:r>
            <a:endParaRPr sz="2100"/>
          </a:p>
          <a:p>
            <a:pPr indent="-361950" lvl="0" marL="914400" rtl="0" algn="l">
              <a:spcBef>
                <a:spcPts val="0"/>
              </a:spcBef>
              <a:spcAft>
                <a:spcPts val="0"/>
              </a:spcAft>
              <a:buSzPts val="2100"/>
              <a:buChar char="●"/>
            </a:pPr>
            <a:r>
              <a:rPr lang="en-US" sz="2100"/>
              <a:t>Lab/tech courses</a:t>
            </a:r>
            <a:endParaRPr sz="2100"/>
          </a:p>
          <a:p>
            <a:pPr indent="-361950" lvl="0" marL="914400" rtl="0" algn="l">
              <a:spcBef>
                <a:spcPts val="0"/>
              </a:spcBef>
              <a:spcAft>
                <a:spcPts val="0"/>
              </a:spcAft>
              <a:buSzPts val="2100"/>
              <a:buChar char="●"/>
            </a:pPr>
            <a:r>
              <a:rPr lang="en-US" sz="2100"/>
              <a:t>Adapting grading policies</a:t>
            </a:r>
            <a:endParaRPr sz="2100"/>
          </a:p>
          <a:p>
            <a:pPr indent="-361950" lvl="0" marL="914400" rtl="0" algn="l">
              <a:spcBef>
                <a:spcPts val="0"/>
              </a:spcBef>
              <a:spcAft>
                <a:spcPts val="0"/>
              </a:spcAft>
              <a:buSzPts val="2100"/>
              <a:buChar char="●"/>
            </a:pPr>
            <a:r>
              <a:rPr lang="en-US" sz="2100"/>
              <a:t>Developing assessments/final exams</a:t>
            </a:r>
            <a:endParaRPr sz="2100"/>
          </a:p>
          <a:p>
            <a:pPr indent="0" lvl="0" marL="0" rtl="0" algn="l">
              <a:spcBef>
                <a:spcPts val="0"/>
              </a:spcBef>
              <a:spcAft>
                <a:spcPts val="0"/>
              </a:spcAft>
              <a:buNone/>
            </a:pPr>
            <a:r>
              <a:rPr b="1" lang="en-US" sz="2300"/>
              <a:t>Biggest concerns with transition to online/remote work</a:t>
            </a:r>
            <a:endParaRPr b="1" sz="2300"/>
          </a:p>
          <a:p>
            <a:pPr indent="-361950" lvl="0" marL="914400" rtl="0" algn="l">
              <a:spcBef>
                <a:spcPts val="0"/>
              </a:spcBef>
              <a:spcAft>
                <a:spcPts val="0"/>
              </a:spcAft>
              <a:buSzPts val="2100"/>
              <a:buChar char="●"/>
            </a:pPr>
            <a:r>
              <a:rPr lang="en-US" sz="2100"/>
              <a:t>Diminished students learning - Work with faculty on “outcomes” for course/increasing student accountability for content</a:t>
            </a:r>
            <a:endParaRPr sz="2100"/>
          </a:p>
          <a:p>
            <a:pPr indent="-361950" lvl="0" marL="914400" rtl="0" algn="l">
              <a:spcBef>
                <a:spcPts val="0"/>
              </a:spcBef>
              <a:spcAft>
                <a:spcPts val="0"/>
              </a:spcAft>
              <a:buSzPts val="2100"/>
              <a:buChar char="●"/>
            </a:pPr>
            <a:r>
              <a:rPr lang="en-US" sz="2100"/>
              <a:t>Communication - Work with faculty to present options for communicating and creating “social presence” </a:t>
            </a:r>
            <a:endParaRPr sz="2100"/>
          </a:p>
          <a:p>
            <a:pPr indent="-361950" lvl="0" marL="914400" rtl="0" algn="l">
              <a:spcBef>
                <a:spcPts val="0"/>
              </a:spcBef>
              <a:spcAft>
                <a:spcPts val="0"/>
              </a:spcAft>
              <a:buSzPts val="2100"/>
              <a:buChar char="●"/>
            </a:pPr>
            <a:r>
              <a:rPr lang="en-US" sz="2100"/>
              <a:t>Proctoring online exams - Work with faculty to develop alternative methods for assessment than traditional proctored/F2F exam</a:t>
            </a:r>
            <a:endParaRPr sz="2100"/>
          </a:p>
          <a:p>
            <a:pPr indent="-361950" lvl="0" marL="914400" rtl="0" algn="l">
              <a:spcBef>
                <a:spcPts val="0"/>
              </a:spcBef>
              <a:spcAft>
                <a:spcPts val="0"/>
              </a:spcAft>
              <a:buSzPts val="2100"/>
              <a:buChar char="●"/>
            </a:pPr>
            <a:r>
              <a:rPr lang="en-US" sz="2100">
                <a:highlight>
                  <a:srgbClr val="FFFFFF"/>
                </a:highlight>
              </a:rPr>
              <a:t>Ideas concern on impact enrollment &amp; teaching evaluations- Campus decision</a:t>
            </a:r>
            <a:endParaRPr sz="2100">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1"/>
          <p:cNvPicPr preferRelativeResize="0"/>
          <p:nvPr/>
        </p:nvPicPr>
        <p:blipFill>
          <a:blip r:embed="rId3">
            <a:alphaModFix/>
          </a:blip>
          <a:stretch>
            <a:fillRect/>
          </a:stretch>
        </p:blipFill>
        <p:spPr>
          <a:xfrm>
            <a:off x="218450" y="1716150"/>
            <a:ext cx="5862275" cy="3749348"/>
          </a:xfrm>
          <a:prstGeom prst="rect">
            <a:avLst/>
          </a:prstGeom>
          <a:noFill/>
          <a:ln>
            <a:noFill/>
          </a:ln>
        </p:spPr>
      </p:pic>
      <p:pic>
        <p:nvPicPr>
          <p:cNvPr id="239" name="Google Shape;239;p31"/>
          <p:cNvPicPr preferRelativeResize="0"/>
          <p:nvPr/>
        </p:nvPicPr>
        <p:blipFill>
          <a:blip r:embed="rId4">
            <a:alphaModFix/>
          </a:blip>
          <a:stretch>
            <a:fillRect/>
          </a:stretch>
        </p:blipFill>
        <p:spPr>
          <a:xfrm>
            <a:off x="6201500" y="1753900"/>
            <a:ext cx="5871075" cy="3711599"/>
          </a:xfrm>
          <a:prstGeom prst="rect">
            <a:avLst/>
          </a:prstGeom>
          <a:noFill/>
          <a:ln>
            <a:noFill/>
          </a:ln>
        </p:spPr>
      </p:pic>
      <p:sp>
        <p:nvSpPr>
          <p:cNvPr id="240" name="Google Shape;240;p31"/>
          <p:cNvSpPr txBox="1"/>
          <p:nvPr/>
        </p:nvSpPr>
        <p:spPr>
          <a:xfrm>
            <a:off x="1442650" y="5738325"/>
            <a:ext cx="3509700" cy="6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txBox="1"/>
          <p:nvPr/>
        </p:nvSpPr>
        <p:spPr>
          <a:xfrm>
            <a:off x="1527375" y="5563275"/>
            <a:ext cx="41067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89% satisfied to very satisfied with course</a:t>
            </a:r>
            <a:endParaRPr i="1"/>
          </a:p>
        </p:txBody>
      </p:sp>
      <p:sp>
        <p:nvSpPr>
          <p:cNvPr id="242" name="Google Shape;242;p31"/>
          <p:cNvSpPr txBox="1"/>
          <p:nvPr/>
        </p:nvSpPr>
        <p:spPr>
          <a:xfrm>
            <a:off x="8172950" y="5644275"/>
            <a:ext cx="31560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90%feel courses resources were effective to very effective</a:t>
            </a:r>
            <a:endParaRPr i="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2"/>
          <p:cNvPicPr preferRelativeResize="0"/>
          <p:nvPr/>
        </p:nvPicPr>
        <p:blipFill>
          <a:blip r:embed="rId3">
            <a:alphaModFix/>
          </a:blip>
          <a:stretch>
            <a:fillRect/>
          </a:stretch>
        </p:blipFill>
        <p:spPr>
          <a:xfrm>
            <a:off x="87825" y="1644563"/>
            <a:ext cx="5896699" cy="3655033"/>
          </a:xfrm>
          <a:prstGeom prst="rect">
            <a:avLst/>
          </a:prstGeom>
          <a:noFill/>
          <a:ln>
            <a:noFill/>
          </a:ln>
        </p:spPr>
      </p:pic>
      <p:pic>
        <p:nvPicPr>
          <p:cNvPr id="249" name="Google Shape;249;p32"/>
          <p:cNvPicPr preferRelativeResize="0"/>
          <p:nvPr/>
        </p:nvPicPr>
        <p:blipFill>
          <a:blip r:embed="rId4">
            <a:alphaModFix/>
          </a:blip>
          <a:stretch>
            <a:fillRect/>
          </a:stretch>
        </p:blipFill>
        <p:spPr>
          <a:xfrm>
            <a:off x="6289324" y="1724250"/>
            <a:ext cx="5902676" cy="3685864"/>
          </a:xfrm>
          <a:prstGeom prst="rect">
            <a:avLst/>
          </a:prstGeom>
          <a:noFill/>
          <a:ln>
            <a:noFill/>
          </a:ln>
        </p:spPr>
      </p:pic>
      <p:sp>
        <p:nvSpPr>
          <p:cNvPr id="250" name="Google Shape;250;p32"/>
          <p:cNvSpPr txBox="1"/>
          <p:nvPr/>
        </p:nvSpPr>
        <p:spPr>
          <a:xfrm>
            <a:off x="1901600" y="5532925"/>
            <a:ext cx="3843600" cy="5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96% agree to strongly agree that interaction was encouraged in the course</a:t>
            </a:r>
            <a:endParaRPr i="1"/>
          </a:p>
        </p:txBody>
      </p:sp>
      <p:sp>
        <p:nvSpPr>
          <p:cNvPr id="251" name="Google Shape;251;p32"/>
          <p:cNvSpPr txBox="1"/>
          <p:nvPr/>
        </p:nvSpPr>
        <p:spPr>
          <a:xfrm>
            <a:off x="7636850" y="5472250"/>
            <a:ext cx="3671700" cy="6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95% agree to strongly agree facilitators were engaged with the class and timely in grading</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3"/>
          <p:cNvPicPr preferRelativeResize="0"/>
          <p:nvPr/>
        </p:nvPicPr>
        <p:blipFill>
          <a:blip r:embed="rId3">
            <a:alphaModFix/>
          </a:blip>
          <a:stretch>
            <a:fillRect/>
          </a:stretch>
        </p:blipFill>
        <p:spPr>
          <a:xfrm>
            <a:off x="0" y="1627350"/>
            <a:ext cx="5984524" cy="3690657"/>
          </a:xfrm>
          <a:prstGeom prst="rect">
            <a:avLst/>
          </a:prstGeom>
          <a:noFill/>
          <a:ln>
            <a:noFill/>
          </a:ln>
        </p:spPr>
      </p:pic>
      <p:pic>
        <p:nvPicPr>
          <p:cNvPr id="258" name="Google Shape;258;p33"/>
          <p:cNvPicPr preferRelativeResize="0"/>
          <p:nvPr/>
        </p:nvPicPr>
        <p:blipFill>
          <a:blip r:embed="rId4">
            <a:alphaModFix/>
          </a:blip>
          <a:stretch>
            <a:fillRect/>
          </a:stretch>
        </p:blipFill>
        <p:spPr>
          <a:xfrm>
            <a:off x="6115375" y="1627350"/>
            <a:ext cx="6042996" cy="3795124"/>
          </a:xfrm>
          <a:prstGeom prst="rect">
            <a:avLst/>
          </a:prstGeom>
          <a:noFill/>
          <a:ln>
            <a:noFill/>
          </a:ln>
        </p:spPr>
      </p:pic>
      <p:sp>
        <p:nvSpPr>
          <p:cNvPr id="259" name="Google Shape;259;p33"/>
          <p:cNvSpPr txBox="1"/>
          <p:nvPr/>
        </p:nvSpPr>
        <p:spPr>
          <a:xfrm>
            <a:off x="890125" y="5563275"/>
            <a:ext cx="4733700" cy="5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(BEFORE TRAINING) 67% feel they were somewhat to minimally prepared to teach remote</a:t>
            </a:r>
            <a:endParaRPr i="1"/>
          </a:p>
        </p:txBody>
      </p:sp>
      <p:sp>
        <p:nvSpPr>
          <p:cNvPr id="260" name="Google Shape;260;p33"/>
          <p:cNvSpPr txBox="1"/>
          <p:nvPr/>
        </p:nvSpPr>
        <p:spPr>
          <a:xfrm>
            <a:off x="7029950" y="5593625"/>
            <a:ext cx="3954900" cy="6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(AFTER TRAINING) 78% feel prepared to very prepared to teach remote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34"/>
          <p:cNvPicPr preferRelativeResize="0"/>
          <p:nvPr/>
        </p:nvPicPr>
        <p:blipFill>
          <a:blip r:embed="rId3">
            <a:alphaModFix/>
          </a:blip>
          <a:stretch>
            <a:fillRect/>
          </a:stretch>
        </p:blipFill>
        <p:spPr>
          <a:xfrm>
            <a:off x="71475" y="111275"/>
            <a:ext cx="6340651" cy="6655000"/>
          </a:xfrm>
          <a:prstGeom prst="rect">
            <a:avLst/>
          </a:prstGeom>
          <a:noFill/>
          <a:ln>
            <a:noFill/>
          </a:ln>
        </p:spPr>
      </p:pic>
      <p:cxnSp>
        <p:nvCxnSpPr>
          <p:cNvPr id="267" name="Google Shape;267;p34"/>
          <p:cNvCxnSpPr/>
          <p:nvPr/>
        </p:nvCxnSpPr>
        <p:spPr>
          <a:xfrm flipH="1">
            <a:off x="6466300" y="1223925"/>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68" name="Google Shape;268;p34"/>
          <p:cNvCxnSpPr/>
          <p:nvPr/>
        </p:nvCxnSpPr>
        <p:spPr>
          <a:xfrm flipH="1">
            <a:off x="6466300" y="1897250"/>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69" name="Google Shape;269;p34"/>
          <p:cNvCxnSpPr/>
          <p:nvPr/>
        </p:nvCxnSpPr>
        <p:spPr>
          <a:xfrm flipH="1">
            <a:off x="6466300" y="2570575"/>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70" name="Google Shape;270;p34"/>
          <p:cNvCxnSpPr/>
          <p:nvPr/>
        </p:nvCxnSpPr>
        <p:spPr>
          <a:xfrm flipH="1">
            <a:off x="6412125" y="3370325"/>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71" name="Google Shape;271;p34"/>
          <p:cNvCxnSpPr/>
          <p:nvPr/>
        </p:nvCxnSpPr>
        <p:spPr>
          <a:xfrm flipH="1">
            <a:off x="6466300" y="4220675"/>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72" name="Google Shape;272;p34"/>
          <p:cNvCxnSpPr/>
          <p:nvPr/>
        </p:nvCxnSpPr>
        <p:spPr>
          <a:xfrm flipH="1">
            <a:off x="6412125" y="5071025"/>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73" name="Google Shape;273;p34"/>
          <p:cNvCxnSpPr/>
          <p:nvPr/>
        </p:nvCxnSpPr>
        <p:spPr>
          <a:xfrm flipH="1">
            <a:off x="6412125" y="5810075"/>
            <a:ext cx="1132800" cy="20100"/>
          </a:xfrm>
          <a:prstGeom prst="straightConnector1">
            <a:avLst/>
          </a:prstGeom>
          <a:noFill/>
          <a:ln cap="flat" cmpd="sng" w="9525">
            <a:solidFill>
              <a:srgbClr val="FF0000"/>
            </a:solidFill>
            <a:prstDash val="solid"/>
            <a:round/>
            <a:headEnd len="med" w="med" type="none"/>
            <a:tailEnd len="med" w="med" type="triangle"/>
          </a:ln>
        </p:spPr>
      </p:cxnSp>
      <p:cxnSp>
        <p:nvCxnSpPr>
          <p:cNvPr id="274" name="Google Shape;274;p34"/>
          <p:cNvCxnSpPr/>
          <p:nvPr/>
        </p:nvCxnSpPr>
        <p:spPr>
          <a:xfrm flipH="1">
            <a:off x="6412125" y="6407550"/>
            <a:ext cx="1132800" cy="20100"/>
          </a:xfrm>
          <a:prstGeom prst="straightConnector1">
            <a:avLst/>
          </a:prstGeom>
          <a:noFill/>
          <a:ln cap="flat" cmpd="sng" w="9525">
            <a:solidFill>
              <a:srgbClr val="FF0000"/>
            </a:solidFill>
            <a:prstDash val="solid"/>
            <a:round/>
            <a:headEnd len="med" w="med" type="none"/>
            <a:tailEnd len="med" w="med" type="triangle"/>
          </a:ln>
        </p:spPr>
      </p:cxnSp>
      <p:sp>
        <p:nvSpPr>
          <p:cNvPr id="275" name="Google Shape;275;p34"/>
          <p:cNvSpPr txBox="1"/>
          <p:nvPr/>
        </p:nvSpPr>
        <p:spPr>
          <a:xfrm>
            <a:off x="7808825" y="1021625"/>
            <a:ext cx="3560400" cy="4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89% Course Organization</a:t>
            </a:r>
            <a:endParaRPr/>
          </a:p>
        </p:txBody>
      </p:sp>
      <p:sp>
        <p:nvSpPr>
          <p:cNvPr id="276" name="Google Shape;276;p34"/>
          <p:cNvSpPr txBox="1"/>
          <p:nvPr/>
        </p:nvSpPr>
        <p:spPr>
          <a:xfrm>
            <a:off x="7808825" y="1648750"/>
            <a:ext cx="2063400" cy="4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93% UDL</a:t>
            </a:r>
            <a:endParaRPr/>
          </a:p>
        </p:txBody>
      </p:sp>
      <p:sp>
        <p:nvSpPr>
          <p:cNvPr id="277" name="Google Shape;277;p34"/>
          <p:cNvSpPr txBox="1"/>
          <p:nvPr/>
        </p:nvSpPr>
        <p:spPr>
          <a:xfrm>
            <a:off x="7808825" y="2408725"/>
            <a:ext cx="23568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91% Equity</a:t>
            </a:r>
            <a:endParaRPr/>
          </a:p>
        </p:txBody>
      </p:sp>
      <p:sp>
        <p:nvSpPr>
          <p:cNvPr id="278" name="Google Shape;278;p34"/>
          <p:cNvSpPr txBox="1"/>
          <p:nvPr/>
        </p:nvSpPr>
        <p:spPr>
          <a:xfrm>
            <a:off x="7808825" y="3208475"/>
            <a:ext cx="29232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91% Course Alignment</a:t>
            </a:r>
            <a:endParaRPr/>
          </a:p>
        </p:txBody>
      </p:sp>
      <p:sp>
        <p:nvSpPr>
          <p:cNvPr id="279" name="Google Shape;279;p34"/>
          <p:cNvSpPr txBox="1"/>
          <p:nvPr/>
        </p:nvSpPr>
        <p:spPr>
          <a:xfrm>
            <a:off x="7879625" y="4096600"/>
            <a:ext cx="3621300" cy="4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93% Accessible Course Content</a:t>
            </a:r>
            <a:endParaRPr/>
          </a:p>
        </p:txBody>
      </p:sp>
      <p:sp>
        <p:nvSpPr>
          <p:cNvPr id="280" name="Google Shape;280;p34"/>
          <p:cNvSpPr txBox="1"/>
          <p:nvPr/>
        </p:nvSpPr>
        <p:spPr>
          <a:xfrm>
            <a:off x="7889725" y="4835000"/>
            <a:ext cx="2063400" cy="4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84% Creating Videos</a:t>
            </a:r>
            <a:endParaRPr/>
          </a:p>
        </p:txBody>
      </p:sp>
      <p:sp>
        <p:nvSpPr>
          <p:cNvPr id="281" name="Google Shape;281;p34"/>
          <p:cNvSpPr txBox="1"/>
          <p:nvPr/>
        </p:nvSpPr>
        <p:spPr>
          <a:xfrm>
            <a:off x="7879625" y="5573400"/>
            <a:ext cx="2498400" cy="42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90% Assessment</a:t>
            </a:r>
            <a:endParaRPr/>
          </a:p>
        </p:txBody>
      </p:sp>
      <p:sp>
        <p:nvSpPr>
          <p:cNvPr id="282" name="Google Shape;282;p34"/>
          <p:cNvSpPr txBox="1"/>
          <p:nvPr/>
        </p:nvSpPr>
        <p:spPr>
          <a:xfrm>
            <a:off x="7915025" y="6245700"/>
            <a:ext cx="1734600" cy="3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84% Collaboration</a:t>
            </a:r>
            <a:endParaRPr/>
          </a:p>
        </p:txBody>
      </p:sp>
      <p:sp>
        <p:nvSpPr>
          <p:cNvPr id="283" name="Google Shape;283;p34"/>
          <p:cNvSpPr txBox="1"/>
          <p:nvPr/>
        </p:nvSpPr>
        <p:spPr>
          <a:xfrm>
            <a:off x="7434550" y="202300"/>
            <a:ext cx="5330700" cy="5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highlight>
                  <a:srgbClr val="FFFF00"/>
                </a:highlight>
              </a:rPr>
              <a:t>Agree to Strongly Agree-                          </a:t>
            </a:r>
            <a:endParaRPr>
              <a:highlight>
                <a:srgbClr val="FFFF00"/>
              </a:highlight>
            </a:endParaRPr>
          </a:p>
          <a:p>
            <a:pPr indent="0" lvl="0" marL="0" rtl="0" algn="l">
              <a:spcBef>
                <a:spcPts val="0"/>
              </a:spcBef>
              <a:spcAft>
                <a:spcPts val="0"/>
              </a:spcAft>
              <a:buNone/>
            </a:pPr>
            <a:r>
              <a:rPr lang="en-US">
                <a:highlight>
                  <a:srgbClr val="FFFF00"/>
                </a:highlight>
              </a:rPr>
              <a:t>training helped build competence in course topics</a:t>
            </a:r>
            <a:endParaRPr>
              <a:highlight>
                <a:srgbClr val="FFFF00"/>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210700" y="-173025"/>
            <a:ext cx="9420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Offered CSU Systemwide Training </a:t>
            </a:r>
            <a:endParaRPr/>
          </a:p>
        </p:txBody>
      </p:sp>
      <p:sp>
        <p:nvSpPr>
          <p:cNvPr id="98" name="Google Shape;98;p17"/>
          <p:cNvSpPr txBox="1"/>
          <p:nvPr>
            <p:ph idx="1" type="body"/>
          </p:nvPr>
        </p:nvSpPr>
        <p:spPr>
          <a:xfrm>
            <a:off x="6383075" y="1152600"/>
            <a:ext cx="5808900" cy="53631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Offered system-wide training </a:t>
            </a:r>
            <a:endParaRPr/>
          </a:p>
          <a:p>
            <a:pPr indent="-342900" lvl="0" marL="457200" rtl="0" algn="l">
              <a:spcBef>
                <a:spcPts val="0"/>
              </a:spcBef>
              <a:spcAft>
                <a:spcPts val="0"/>
              </a:spcAft>
              <a:buSzPts val="1800"/>
              <a:buChar char="-"/>
            </a:pPr>
            <a:r>
              <a:rPr lang="en-US"/>
              <a:t>77 course sections (25-35 per section); 41 facilitators</a:t>
            </a:r>
            <a:endParaRPr/>
          </a:p>
          <a:p>
            <a:pPr indent="-342900" lvl="0" marL="457200" rtl="0" algn="l">
              <a:spcBef>
                <a:spcPts val="0"/>
              </a:spcBef>
              <a:spcAft>
                <a:spcPts val="0"/>
              </a:spcAft>
              <a:buSzPts val="1800"/>
              <a:buChar char="-"/>
            </a:pPr>
            <a:r>
              <a:rPr lang="en-US"/>
              <a:t>Register on a “central” website with link to enroll for FREE</a:t>
            </a:r>
            <a:endParaRPr/>
          </a:p>
          <a:p>
            <a:pPr indent="-342900" lvl="0" marL="457200" rtl="0" algn="l">
              <a:spcBef>
                <a:spcPts val="0"/>
              </a:spcBef>
              <a:spcAft>
                <a:spcPts val="0"/>
              </a:spcAft>
              <a:buSzPts val="1800"/>
              <a:buChar char="-"/>
            </a:pPr>
            <a:r>
              <a:rPr lang="en-US"/>
              <a:t>Most campuses provided a stipend for training completion during COVID</a:t>
            </a:r>
            <a:endParaRPr/>
          </a:p>
          <a:p>
            <a:pPr indent="-342900" lvl="0" marL="457200" rtl="0" algn="l">
              <a:spcBef>
                <a:spcPts val="0"/>
              </a:spcBef>
              <a:spcAft>
                <a:spcPts val="0"/>
              </a:spcAft>
              <a:buSzPts val="1800"/>
              <a:buChar char="-"/>
            </a:pPr>
            <a:r>
              <a:rPr lang="en-US"/>
              <a:t>Some campuses used their instructional designers to facilitate course sessions that we hosted</a:t>
            </a:r>
            <a:endParaRPr/>
          </a:p>
          <a:p>
            <a:pPr indent="-342900" lvl="0" marL="457200" rtl="0" algn="l">
              <a:spcBef>
                <a:spcPts val="0"/>
              </a:spcBef>
              <a:spcAft>
                <a:spcPts val="0"/>
              </a:spcAft>
              <a:buSzPts val="1800"/>
              <a:buChar char="-"/>
            </a:pPr>
            <a:r>
              <a:rPr lang="en-US"/>
              <a:t>Overall registration was over 2,300</a:t>
            </a:r>
            <a:endParaRPr/>
          </a:p>
          <a:p>
            <a:pPr indent="-342900" lvl="0" marL="457200" rtl="0" algn="l">
              <a:spcBef>
                <a:spcPts val="0"/>
              </a:spcBef>
              <a:spcAft>
                <a:spcPts val="0"/>
              </a:spcAft>
              <a:buSzPts val="1800"/>
              <a:buChar char="-"/>
            </a:pPr>
            <a:r>
              <a:rPr lang="en-US"/>
              <a:t>Some campuses also provided campus training </a:t>
            </a:r>
            <a:endParaRPr/>
          </a:p>
        </p:txBody>
      </p:sp>
      <p:graphicFrame>
        <p:nvGraphicFramePr>
          <p:cNvPr id="99" name="Google Shape;99;p17"/>
          <p:cNvGraphicFramePr/>
          <p:nvPr/>
        </p:nvGraphicFramePr>
        <p:xfrm>
          <a:off x="302350" y="959700"/>
          <a:ext cx="3000000" cy="3000000"/>
        </p:xfrm>
        <a:graphic>
          <a:graphicData uri="http://schemas.openxmlformats.org/drawingml/2006/table">
            <a:tbl>
              <a:tblPr>
                <a:noFill/>
                <a:tableStyleId>{DD97FDBF-E574-45A9-870B-25802971CAC0}</a:tableStyleId>
              </a:tblPr>
              <a:tblGrid>
                <a:gridCol w="3369825"/>
                <a:gridCol w="2754500"/>
              </a:tblGrid>
              <a:tr h="630000">
                <a:tc>
                  <a:txBody>
                    <a:bodyPr/>
                    <a:lstStyle/>
                    <a:p>
                      <a:pPr indent="0" lvl="0" marL="0" rtl="0" algn="l">
                        <a:spcBef>
                          <a:spcPts val="0"/>
                        </a:spcBef>
                        <a:spcAft>
                          <a:spcPts val="0"/>
                        </a:spcAft>
                        <a:buNone/>
                      </a:pPr>
                      <a:r>
                        <a:rPr lang="en-US"/>
                        <a:t>April 27-May 10</a:t>
                      </a:r>
                      <a:endParaRPr/>
                    </a:p>
                    <a:p>
                      <a:pPr indent="0" lvl="0" marL="0" rtl="0" algn="l">
                        <a:spcBef>
                          <a:spcPts val="0"/>
                        </a:spcBef>
                        <a:spcAft>
                          <a:spcPts val="0"/>
                        </a:spcAft>
                        <a:buNone/>
                      </a:pPr>
                      <a:r>
                        <a:rPr lang="en-US"/>
                        <a:t>(8 sections; 2 wk session; 8-10 hrs)</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Introduction to Teaching Online </a:t>
                      </a:r>
                      <a:endParaRPr/>
                    </a:p>
                  </a:txBody>
                  <a:tcPr marT="91425" marB="91425" marR="91425" marL="91425"/>
                </a:tc>
              </a:tr>
              <a:tr h="630000">
                <a:tc>
                  <a:txBody>
                    <a:bodyPr/>
                    <a:lstStyle/>
                    <a:p>
                      <a:pPr indent="0" lvl="0" marL="0" rtl="0" algn="l">
                        <a:spcBef>
                          <a:spcPts val="0"/>
                        </a:spcBef>
                        <a:spcAft>
                          <a:spcPts val="0"/>
                        </a:spcAft>
                        <a:buNone/>
                      </a:pPr>
                      <a:r>
                        <a:rPr lang="en-US"/>
                        <a:t>May 11-May 24 </a:t>
                      </a:r>
                      <a:endParaRPr/>
                    </a:p>
                    <a:p>
                      <a:pPr indent="0" lvl="0" marL="0" rtl="0" algn="l">
                        <a:spcBef>
                          <a:spcPts val="0"/>
                        </a:spcBef>
                        <a:spcAft>
                          <a:spcPts val="0"/>
                        </a:spcAft>
                        <a:buClr>
                          <a:schemeClr val="dk1"/>
                        </a:buClr>
                        <a:buSzPts val="1100"/>
                        <a:buFont typeface="Arial"/>
                        <a:buNone/>
                      </a:pPr>
                      <a:r>
                        <a:rPr lang="en-US">
                          <a:solidFill>
                            <a:schemeClr val="dk1"/>
                          </a:solidFill>
                        </a:rPr>
                        <a:t>(9 sections; 2 wk session; 8-10 hrs)</a:t>
                      </a:r>
                      <a:endParaRPr/>
                    </a:p>
                  </a:txBody>
                  <a:tcPr marT="91425" marB="91425" marR="91425" marL="91425"/>
                </a:tc>
                <a:tc>
                  <a:txBody>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Introduction to Teaching Online </a:t>
                      </a:r>
                      <a:endParaRPr/>
                    </a:p>
                  </a:txBody>
                  <a:tcPr marT="91425" marB="91425" marR="91425" marL="91425"/>
                </a:tc>
              </a:tr>
              <a:tr h="630000">
                <a:tc>
                  <a:txBody>
                    <a:bodyPr/>
                    <a:lstStyle/>
                    <a:p>
                      <a:pPr indent="0" lvl="0" marL="0" rtl="0" algn="l">
                        <a:spcBef>
                          <a:spcPts val="0"/>
                        </a:spcBef>
                        <a:spcAft>
                          <a:spcPts val="0"/>
                        </a:spcAft>
                        <a:buNone/>
                      </a:pPr>
                      <a:r>
                        <a:rPr lang="en-US"/>
                        <a:t>June 8-28</a:t>
                      </a:r>
                      <a:endParaRPr/>
                    </a:p>
                    <a:p>
                      <a:pPr indent="0" lvl="0" marL="0" rtl="0" algn="l">
                        <a:spcBef>
                          <a:spcPts val="0"/>
                        </a:spcBef>
                        <a:spcAft>
                          <a:spcPts val="0"/>
                        </a:spcAft>
                        <a:buNone/>
                      </a:pPr>
                      <a:r>
                        <a:rPr lang="en-US"/>
                        <a:t>(15 sections; 3 wk session; 12-15 hrs)</a:t>
                      </a:r>
                      <a:endParaRPr/>
                    </a:p>
                  </a:txBody>
                  <a:tcPr marT="91425" marB="91425" marR="91425" marL="91425"/>
                </a:tc>
                <a:tc>
                  <a:txBody>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Introduction to Teaching Online </a:t>
                      </a:r>
                      <a:endParaRPr/>
                    </a:p>
                  </a:txBody>
                  <a:tcPr marT="91425" marB="91425" marR="91425" marL="91425"/>
                </a:tc>
              </a:tr>
              <a:tr h="630000">
                <a:tc>
                  <a:txBody>
                    <a:bodyPr/>
                    <a:lstStyle/>
                    <a:p>
                      <a:pPr indent="0" lvl="0" marL="0" rtl="0" algn="l">
                        <a:spcBef>
                          <a:spcPts val="0"/>
                        </a:spcBef>
                        <a:spcAft>
                          <a:spcPts val="0"/>
                        </a:spcAft>
                        <a:buClr>
                          <a:schemeClr val="dk1"/>
                        </a:buClr>
                        <a:buSzPts val="1100"/>
                        <a:buFont typeface="Arial"/>
                        <a:buNone/>
                      </a:pPr>
                      <a:r>
                        <a:rPr lang="en-US">
                          <a:solidFill>
                            <a:schemeClr val="dk1"/>
                          </a:solidFill>
                        </a:rPr>
                        <a:t>June 8-28</a:t>
                      </a:r>
                      <a:endParaRPr>
                        <a:solidFill>
                          <a:schemeClr val="dk1"/>
                        </a:solidFill>
                      </a:endParaRPr>
                    </a:p>
                    <a:p>
                      <a:pPr indent="0" lvl="0" marL="0" rtl="0" algn="l">
                        <a:spcBef>
                          <a:spcPts val="0"/>
                        </a:spcBef>
                        <a:spcAft>
                          <a:spcPts val="0"/>
                        </a:spcAft>
                        <a:buNone/>
                      </a:pPr>
                      <a:r>
                        <a:rPr lang="en-US">
                          <a:solidFill>
                            <a:schemeClr val="dk1"/>
                          </a:solidFill>
                        </a:rPr>
                        <a:t>(5 sections; 3 wk session; 12-15 hrs)</a:t>
                      </a:r>
                      <a:endParaRPr/>
                    </a:p>
                  </a:txBody>
                  <a:tcPr marT="91425" marB="91425" marR="91425" marL="91425"/>
                </a:tc>
                <a:tc>
                  <a:txBody>
                    <a:bodyPr/>
                    <a:lstStyle/>
                    <a:p>
                      <a:pPr indent="0" lvl="0" marL="0" rtl="0" algn="l">
                        <a:spcBef>
                          <a:spcPts val="0"/>
                        </a:spcBef>
                        <a:spcAft>
                          <a:spcPts val="0"/>
                        </a:spcAft>
                        <a:buNone/>
                      </a:pPr>
                      <a:r>
                        <a:rPr lang="en-US"/>
                        <a:t>QM-Improve your Online Course</a:t>
                      </a:r>
                      <a:endParaRPr/>
                    </a:p>
                  </a:txBody>
                  <a:tcPr marT="91425" marB="91425" marR="91425" marL="91425"/>
                </a:tc>
              </a:tr>
              <a:tr h="630000">
                <a:tc>
                  <a:txBody>
                    <a:bodyPr/>
                    <a:lstStyle/>
                    <a:p>
                      <a:pPr indent="0" lvl="0" marL="0" rtl="0" algn="l">
                        <a:spcBef>
                          <a:spcPts val="0"/>
                        </a:spcBef>
                        <a:spcAft>
                          <a:spcPts val="0"/>
                        </a:spcAft>
                        <a:buClr>
                          <a:schemeClr val="dk1"/>
                        </a:buClr>
                        <a:buSzPts val="1100"/>
                        <a:buFont typeface="Arial"/>
                        <a:buNone/>
                      </a:pPr>
                      <a:r>
                        <a:rPr lang="en-US">
                          <a:solidFill>
                            <a:schemeClr val="dk1"/>
                          </a:solidFill>
                        </a:rPr>
                        <a:t>July 6-26</a:t>
                      </a:r>
                      <a:endParaRPr>
                        <a:solidFill>
                          <a:schemeClr val="dk1"/>
                        </a:solidFill>
                      </a:endParaRPr>
                    </a:p>
                    <a:p>
                      <a:pPr indent="0" lvl="0" marL="0" rtl="0" algn="l">
                        <a:spcBef>
                          <a:spcPts val="0"/>
                        </a:spcBef>
                        <a:spcAft>
                          <a:spcPts val="0"/>
                        </a:spcAft>
                        <a:buNone/>
                      </a:pPr>
                      <a:r>
                        <a:rPr lang="en-US">
                          <a:solidFill>
                            <a:schemeClr val="dk1"/>
                          </a:solidFill>
                        </a:rPr>
                        <a:t>(15 sections; 3 wk session; 12-15 hrs)</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rPr>
                        <a:t>Introduction to Teaching Online </a:t>
                      </a:r>
                      <a:endParaRPr/>
                    </a:p>
                  </a:txBody>
                  <a:tcPr marT="91425" marB="91425" marR="91425" marL="91425"/>
                </a:tc>
              </a:tr>
              <a:tr h="630000">
                <a:tc>
                  <a:txBody>
                    <a:bodyPr/>
                    <a:lstStyle/>
                    <a:p>
                      <a:pPr indent="0" lvl="0" marL="0" rtl="0" algn="l">
                        <a:spcBef>
                          <a:spcPts val="0"/>
                        </a:spcBef>
                        <a:spcAft>
                          <a:spcPts val="0"/>
                        </a:spcAft>
                        <a:buClr>
                          <a:schemeClr val="dk1"/>
                        </a:buClr>
                        <a:buSzPts val="1100"/>
                        <a:buFont typeface="Arial"/>
                        <a:buNone/>
                      </a:pPr>
                      <a:r>
                        <a:rPr lang="en-US">
                          <a:solidFill>
                            <a:schemeClr val="dk1"/>
                          </a:solidFill>
                        </a:rPr>
                        <a:t>July 6-26</a:t>
                      </a:r>
                      <a:endParaRPr>
                        <a:solidFill>
                          <a:schemeClr val="dk1"/>
                        </a:solidFill>
                      </a:endParaRPr>
                    </a:p>
                    <a:p>
                      <a:pPr indent="0" lvl="0" marL="0" rtl="0" algn="l">
                        <a:spcBef>
                          <a:spcPts val="0"/>
                        </a:spcBef>
                        <a:spcAft>
                          <a:spcPts val="0"/>
                        </a:spcAft>
                        <a:buNone/>
                      </a:pPr>
                      <a:r>
                        <a:rPr lang="en-US">
                          <a:solidFill>
                            <a:schemeClr val="dk1"/>
                          </a:solidFill>
                        </a:rPr>
                        <a:t>(5 sections; 3 wk session; 12-15 hrs)</a:t>
                      </a:r>
                      <a:endParaRPr/>
                    </a:p>
                  </a:txBody>
                  <a:tcPr marT="91425" marB="91425" marR="91425" marL="91425"/>
                </a:tc>
                <a:tc>
                  <a:txBody>
                    <a:bodyPr/>
                    <a:lstStyle/>
                    <a:p>
                      <a:pPr indent="0" lvl="0" marL="0" rtl="0" algn="l">
                        <a:spcBef>
                          <a:spcPts val="0"/>
                        </a:spcBef>
                        <a:spcAft>
                          <a:spcPts val="0"/>
                        </a:spcAft>
                        <a:buNone/>
                      </a:pPr>
                      <a:r>
                        <a:rPr lang="en-US"/>
                        <a:t>QM-Improve your Online Course</a:t>
                      </a:r>
                      <a:endParaRPr/>
                    </a:p>
                  </a:txBody>
                  <a:tcPr marT="91425" marB="91425" marR="91425" marL="91425"/>
                </a:tc>
              </a:tr>
              <a:tr h="630000">
                <a:tc>
                  <a:txBody>
                    <a:bodyPr/>
                    <a:lstStyle/>
                    <a:p>
                      <a:pPr indent="0" lvl="0" marL="0" rtl="0" algn="l">
                        <a:spcBef>
                          <a:spcPts val="0"/>
                        </a:spcBef>
                        <a:spcAft>
                          <a:spcPts val="0"/>
                        </a:spcAft>
                        <a:buClr>
                          <a:schemeClr val="dk1"/>
                        </a:buClr>
                        <a:buSzPts val="1100"/>
                        <a:buFont typeface="Arial"/>
                        <a:buNone/>
                      </a:pPr>
                      <a:r>
                        <a:rPr lang="en-US">
                          <a:solidFill>
                            <a:schemeClr val="dk1"/>
                          </a:solidFill>
                        </a:rPr>
                        <a:t>August 3-23</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(10 sections; 3 wk session; 12-15 hrs)</a:t>
                      </a:r>
                      <a:endParaRPr/>
                    </a:p>
                  </a:txBody>
                  <a:tcPr marT="91425" marB="91425" marR="91425" marL="91425"/>
                </a:tc>
                <a:tc>
                  <a:txBody>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Introduction to Teaching Online </a:t>
                      </a:r>
                      <a:endParaRPr/>
                    </a:p>
                  </a:txBody>
                  <a:tcPr marT="91425" marB="91425" marR="91425" marL="91425"/>
                </a:tc>
              </a:tr>
              <a:tr h="630000">
                <a:tc>
                  <a:txBody>
                    <a:bodyPr/>
                    <a:lstStyle/>
                    <a:p>
                      <a:pPr indent="0" lvl="0" marL="0" rtl="0" algn="l">
                        <a:spcBef>
                          <a:spcPts val="0"/>
                        </a:spcBef>
                        <a:spcAft>
                          <a:spcPts val="0"/>
                        </a:spcAft>
                        <a:buClr>
                          <a:schemeClr val="dk1"/>
                        </a:buClr>
                        <a:buSzPts val="1100"/>
                        <a:buFont typeface="Arial"/>
                        <a:buNone/>
                      </a:pPr>
                      <a:r>
                        <a:rPr lang="en-US">
                          <a:solidFill>
                            <a:schemeClr val="dk1"/>
                          </a:solidFill>
                        </a:rPr>
                        <a:t>August 3-23</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(6 sections; 3 wk session; 10-15 hrs)</a:t>
                      </a:r>
                      <a:endParaRPr/>
                    </a:p>
                  </a:txBody>
                  <a:tcPr marT="91425" marB="91425" marR="91425" marL="91425"/>
                </a:tc>
                <a:tc>
                  <a:txBody>
                    <a:bodyPr/>
                    <a:lstStyle/>
                    <a:p>
                      <a:pPr indent="0" lvl="0" marL="0" rtl="0" algn="l">
                        <a:spcBef>
                          <a:spcPts val="0"/>
                        </a:spcBef>
                        <a:spcAft>
                          <a:spcPts val="0"/>
                        </a:spcAft>
                        <a:buNone/>
                      </a:pPr>
                      <a:r>
                        <a:rPr lang="en-US"/>
                        <a:t>QM-Applying the QM Rubric</a:t>
                      </a:r>
                      <a:endParaRPr/>
                    </a:p>
                  </a:txBody>
                  <a:tcPr marT="91425" marB="91425" marR="91425" marL="91425"/>
                </a:tc>
              </a:tr>
              <a:tr h="630000">
                <a:tc>
                  <a:txBody>
                    <a:bodyPr/>
                    <a:lstStyle/>
                    <a:p>
                      <a:pPr indent="0" lvl="0" marL="0" rtl="0" algn="l">
                        <a:spcBef>
                          <a:spcPts val="0"/>
                        </a:spcBef>
                        <a:spcAft>
                          <a:spcPts val="0"/>
                        </a:spcAft>
                        <a:buClr>
                          <a:schemeClr val="dk1"/>
                        </a:buClr>
                        <a:buSzPts val="1100"/>
                        <a:buFont typeface="Arial"/>
                        <a:buNone/>
                      </a:pPr>
                      <a:r>
                        <a:rPr lang="en-US">
                          <a:solidFill>
                            <a:schemeClr val="dk1"/>
                          </a:solidFill>
                        </a:rPr>
                        <a:t>August 3-23</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(3 sections; 3 wk session; 12-15 hrs)</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US"/>
                        <a:t>QM-Improve your Online Course</a:t>
                      </a:r>
                      <a:endParaRPr/>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txBox="1"/>
          <p:nvPr>
            <p:ph type="title"/>
          </p:nvPr>
        </p:nvSpPr>
        <p:spPr>
          <a:xfrm>
            <a:off x="609600" y="924762"/>
            <a:ext cx="10972800" cy="1143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3 words to identify a “quality” online course</a:t>
            </a:r>
            <a:endParaRPr/>
          </a:p>
        </p:txBody>
      </p:sp>
      <p:pic>
        <p:nvPicPr>
          <p:cNvPr id="290" name="Google Shape;290;p35"/>
          <p:cNvPicPr preferRelativeResize="0"/>
          <p:nvPr/>
        </p:nvPicPr>
        <p:blipFill>
          <a:blip r:embed="rId3">
            <a:alphaModFix/>
          </a:blip>
          <a:stretch>
            <a:fillRect/>
          </a:stretch>
        </p:blipFill>
        <p:spPr>
          <a:xfrm>
            <a:off x="1691950" y="1917042"/>
            <a:ext cx="8432060" cy="4723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p36"/>
          <p:cNvSpPr/>
          <p:nvPr/>
        </p:nvSpPr>
        <p:spPr>
          <a:xfrm>
            <a:off x="0" y="0"/>
            <a:ext cx="11912700" cy="6858000"/>
          </a:xfrm>
          <a:prstGeom prst="rect">
            <a:avLst/>
          </a:prstGeom>
          <a:gradFill>
            <a:gsLst>
              <a:gs pos="0">
                <a:srgbClr val="3865B4"/>
              </a:gs>
              <a:gs pos="25000">
                <a:srgbClr val="3865B4"/>
              </a:gs>
              <a:gs pos="94000">
                <a:srgbClr val="3A3838"/>
              </a:gs>
              <a:gs pos="100000">
                <a:srgbClr val="3A3838"/>
              </a:gs>
            </a:gsLst>
            <a:lin ang="419989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96" name="Google Shape;296;p36"/>
          <p:cNvPicPr preferRelativeResize="0"/>
          <p:nvPr/>
        </p:nvPicPr>
        <p:blipFill rotWithShape="1">
          <a:blip r:embed="rId3">
            <a:alphaModFix/>
          </a:blip>
          <a:srcRect b="3968" l="49932" r="0" t="3959"/>
          <a:stretch/>
        </p:blipFill>
        <p:spPr>
          <a:xfrm>
            <a:off x="575867" y="1"/>
            <a:ext cx="6628756" cy="6857999"/>
          </a:xfrm>
          <a:custGeom>
            <a:rect b="b" l="l" r="r" t="t"/>
            <a:pathLst>
              <a:path extrusionOk="0" h="6857999" w="7554138">
                <a:moveTo>
                  <a:pt x="0" y="0"/>
                </a:moveTo>
                <a:lnTo>
                  <a:pt x="7554138" y="0"/>
                </a:lnTo>
                <a:lnTo>
                  <a:pt x="7554138" y="6857999"/>
                </a:lnTo>
                <a:lnTo>
                  <a:pt x="0" y="6857999"/>
                </a:lnTo>
                <a:close/>
              </a:path>
            </a:pathLst>
          </a:custGeom>
          <a:noFill/>
          <a:ln>
            <a:noFill/>
          </a:ln>
        </p:spPr>
      </p:pic>
      <p:sp>
        <p:nvSpPr>
          <p:cNvPr id="297" name="Google Shape;297;p36"/>
          <p:cNvSpPr txBox="1"/>
          <p:nvPr>
            <p:ph type="ctrTitle"/>
          </p:nvPr>
        </p:nvSpPr>
        <p:spPr>
          <a:xfrm>
            <a:off x="726057" y="3121701"/>
            <a:ext cx="3658200" cy="178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2800"/>
              <a:buFont typeface="Calibri"/>
              <a:buNone/>
            </a:pPr>
            <a:r>
              <a:rPr b="1" lang="en-US" sz="2800">
                <a:solidFill>
                  <a:srgbClr val="FFFFFF"/>
                </a:solidFill>
              </a:rPr>
              <a:t>Quality Courses Matter! Impact of QM Training and Course Certification at CSUB</a:t>
            </a:r>
            <a:endParaRPr/>
          </a:p>
        </p:txBody>
      </p:sp>
      <p:sp>
        <p:nvSpPr>
          <p:cNvPr id="298" name="Google Shape;298;p36"/>
          <p:cNvSpPr txBox="1"/>
          <p:nvPr>
            <p:ph idx="1" type="subTitle"/>
          </p:nvPr>
        </p:nvSpPr>
        <p:spPr>
          <a:xfrm>
            <a:off x="726057" y="1577172"/>
            <a:ext cx="3658200" cy="955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FFFFFF"/>
              </a:buClr>
              <a:buSzPts val="1400"/>
              <a:buNone/>
            </a:pPr>
            <a:r>
              <a:rPr b="1" lang="en-US" sz="2700">
                <a:solidFill>
                  <a:srgbClr val="FFFFFF"/>
                </a:solidFill>
              </a:rPr>
              <a:t>Faculty Associate</a:t>
            </a:r>
            <a:endParaRPr b="1" sz="3700">
              <a:solidFill>
                <a:srgbClr val="FFFFFF"/>
              </a:solidFill>
            </a:endParaRPr>
          </a:p>
          <a:p>
            <a:pPr indent="0" lvl="0" marL="0" rtl="0" algn="l">
              <a:lnSpc>
                <a:spcPct val="90000"/>
              </a:lnSpc>
              <a:spcBef>
                <a:spcPts val="1000"/>
              </a:spcBef>
              <a:spcAft>
                <a:spcPts val="0"/>
              </a:spcAft>
              <a:buClr>
                <a:srgbClr val="FFFFFF"/>
              </a:buClr>
              <a:buSzPts val="1400"/>
              <a:buNone/>
            </a:pPr>
            <a:r>
              <a:rPr b="1" lang="en-US" sz="2700">
                <a:solidFill>
                  <a:srgbClr val="FFFFFF"/>
                </a:solidFill>
              </a:rPr>
              <a:t>JJ Wang</a:t>
            </a:r>
            <a:endParaRPr b="1" sz="3700">
              <a:solidFill>
                <a:srgbClr val="FFFFFF"/>
              </a:solidFill>
            </a:endParaRPr>
          </a:p>
          <a:p>
            <a:pPr indent="0" lvl="0" marL="0" rtl="0" algn="l">
              <a:lnSpc>
                <a:spcPct val="90000"/>
              </a:lnSpc>
              <a:spcBef>
                <a:spcPts val="1000"/>
              </a:spcBef>
              <a:spcAft>
                <a:spcPts val="0"/>
              </a:spcAft>
              <a:buClr>
                <a:srgbClr val="FFFFFF"/>
              </a:buClr>
              <a:buSzPts val="1400"/>
              <a:buNone/>
            </a:pPr>
            <a:r>
              <a:rPr lang="en-US" sz="1400">
                <a:solidFill>
                  <a:srgbClr val="FFFFFF"/>
                </a:solidFill>
              </a:rPr>
              <a:t>		</a:t>
            </a:r>
            <a:endParaRPr/>
          </a:p>
        </p:txBody>
      </p:sp>
      <p:sp>
        <p:nvSpPr>
          <p:cNvPr id="299" name="Google Shape;299;p36"/>
          <p:cNvSpPr/>
          <p:nvPr/>
        </p:nvSpPr>
        <p:spPr>
          <a:xfrm>
            <a:off x="6291262" y="0"/>
            <a:ext cx="59007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0" name="Google Shape;300;p36"/>
          <p:cNvPicPr preferRelativeResize="0"/>
          <p:nvPr/>
        </p:nvPicPr>
        <p:blipFill rotWithShape="1">
          <a:blip r:embed="rId4">
            <a:alphaModFix/>
          </a:blip>
          <a:srcRect b="0" l="0" r="0" t="0"/>
          <a:stretch/>
        </p:blipFill>
        <p:spPr>
          <a:xfrm>
            <a:off x="6064411" y="743798"/>
            <a:ext cx="5180380" cy="5366826"/>
          </a:xfrm>
          <a:custGeom>
            <a:rect b="b" l="l" r="r" t="t"/>
            <a:pathLst>
              <a:path extrusionOk="0" h="5380277" w="5017317">
                <a:moveTo>
                  <a:pt x="0" y="0"/>
                </a:moveTo>
                <a:lnTo>
                  <a:pt x="5017317" y="0"/>
                </a:lnTo>
                <a:lnTo>
                  <a:pt x="5017317" y="5380277"/>
                </a:lnTo>
                <a:lnTo>
                  <a:pt x="0" y="5380277"/>
                </a:lnTo>
                <a:close/>
              </a:path>
            </a:pathLst>
          </a:cu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7"/>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a:solidFill>
                  <a:srgbClr val="C00000"/>
                </a:solidFill>
              </a:rPr>
              <a:t>Temporary Suspension of the University Handbook Certification Requirement </a:t>
            </a:r>
            <a:endParaRPr/>
          </a:p>
        </p:txBody>
      </p:sp>
      <p:sp>
        <p:nvSpPr>
          <p:cNvPr id="306" name="Google Shape;306;p37"/>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https://www.csub.edu/senate/_files/Resolutions/RES-202101-Extension-of-Temporary-Suspension-of-Online-Hybrid-Training-Requirement.pdf</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307" name="Google Shape;307;p37"/>
          <p:cNvPicPr preferRelativeResize="0"/>
          <p:nvPr/>
        </p:nvPicPr>
        <p:blipFill rotWithShape="1">
          <a:blip r:embed="rId4">
            <a:alphaModFix/>
          </a:blip>
          <a:srcRect b="0" l="0" r="0" t="0"/>
          <a:stretch/>
        </p:blipFill>
        <p:spPr>
          <a:xfrm>
            <a:off x="1115518" y="3616218"/>
            <a:ext cx="10300933" cy="20125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8"/>
          <p:cNvSpPr txBox="1"/>
          <p:nvPr>
            <p:ph type="title"/>
          </p:nvPr>
        </p:nvSpPr>
        <p:spPr>
          <a:xfrm>
            <a:off x="345075" y="595625"/>
            <a:ext cx="106632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a:solidFill>
                  <a:srgbClr val="C00000"/>
                </a:solidFill>
              </a:rPr>
              <a:t>Multiple Opportunities of QM Training FREE for all </a:t>
            </a:r>
            <a:r>
              <a:rPr lang="en-US">
                <a:solidFill>
                  <a:srgbClr val="C00000"/>
                </a:solidFill>
              </a:rPr>
              <a:t>campuses during COVID</a:t>
            </a:r>
            <a:endParaRPr/>
          </a:p>
        </p:txBody>
      </p:sp>
      <p:sp>
        <p:nvSpPr>
          <p:cNvPr id="313" name="Google Shape;313;p38"/>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3 Training courses available for faculty to complete for FREE offered by CSU Office of the Chancellor </a:t>
            </a:r>
            <a:endParaRPr/>
          </a:p>
        </p:txBody>
      </p:sp>
      <p:pic>
        <p:nvPicPr>
          <p:cNvPr id="314" name="Google Shape;314;p38"/>
          <p:cNvPicPr preferRelativeResize="0"/>
          <p:nvPr/>
        </p:nvPicPr>
        <p:blipFill>
          <a:blip r:embed="rId3">
            <a:alphaModFix/>
          </a:blip>
          <a:stretch>
            <a:fillRect/>
          </a:stretch>
        </p:blipFill>
        <p:spPr>
          <a:xfrm>
            <a:off x="1163875" y="2807925"/>
            <a:ext cx="5591750" cy="2653700"/>
          </a:xfrm>
          <a:prstGeom prst="rect">
            <a:avLst/>
          </a:prstGeom>
          <a:noFill/>
          <a:ln>
            <a:noFill/>
          </a:ln>
        </p:spPr>
      </p:pic>
      <p:pic>
        <p:nvPicPr>
          <p:cNvPr id="315" name="Google Shape;315;p38"/>
          <p:cNvPicPr preferRelativeResize="0"/>
          <p:nvPr/>
        </p:nvPicPr>
        <p:blipFill>
          <a:blip r:embed="rId4">
            <a:alphaModFix/>
          </a:blip>
          <a:stretch>
            <a:fillRect/>
          </a:stretch>
        </p:blipFill>
        <p:spPr>
          <a:xfrm>
            <a:off x="1089425" y="5418450"/>
            <a:ext cx="5866223" cy="1325700"/>
          </a:xfrm>
          <a:prstGeom prst="rect">
            <a:avLst/>
          </a:prstGeom>
          <a:noFill/>
          <a:ln>
            <a:noFill/>
          </a:ln>
        </p:spPr>
      </p:pic>
      <p:sp>
        <p:nvSpPr>
          <p:cNvPr id="316" name="Google Shape;316;p38"/>
          <p:cNvSpPr txBox="1"/>
          <p:nvPr/>
        </p:nvSpPr>
        <p:spPr>
          <a:xfrm>
            <a:off x="7993275" y="4475225"/>
            <a:ext cx="3015000" cy="9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5 completions</a:t>
            </a:r>
            <a:endParaRPr>
              <a:latin typeface="Calibri"/>
              <a:ea typeface="Calibri"/>
              <a:cs typeface="Calibri"/>
              <a:sym typeface="Calibri"/>
            </a:endParaRPr>
          </a:p>
        </p:txBody>
      </p:sp>
      <p:cxnSp>
        <p:nvCxnSpPr>
          <p:cNvPr id="317" name="Google Shape;317;p38"/>
          <p:cNvCxnSpPr/>
          <p:nvPr/>
        </p:nvCxnSpPr>
        <p:spPr>
          <a:xfrm rot="10800000">
            <a:off x="6955650" y="4708450"/>
            <a:ext cx="967800" cy="0"/>
          </a:xfrm>
          <a:prstGeom prst="straightConnector1">
            <a:avLst/>
          </a:prstGeom>
          <a:noFill/>
          <a:ln cap="flat" cmpd="sng" w="9525">
            <a:solidFill>
              <a:srgbClr val="FF0000"/>
            </a:solidFill>
            <a:prstDash val="solid"/>
            <a:round/>
            <a:headEnd len="med" w="med" type="none"/>
            <a:tailEnd len="med" w="med" type="triangle"/>
          </a:ln>
        </p:spPr>
      </p:cxnSp>
      <p:sp>
        <p:nvSpPr>
          <p:cNvPr id="318" name="Google Shape;318;p38"/>
          <p:cNvSpPr txBox="1"/>
          <p:nvPr/>
        </p:nvSpPr>
        <p:spPr>
          <a:xfrm>
            <a:off x="7923450" y="5769300"/>
            <a:ext cx="1860900" cy="7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28 completions</a:t>
            </a:r>
            <a:endParaRPr>
              <a:latin typeface="Calibri"/>
              <a:ea typeface="Calibri"/>
              <a:cs typeface="Calibri"/>
              <a:sym typeface="Calibri"/>
            </a:endParaRPr>
          </a:p>
        </p:txBody>
      </p:sp>
      <p:cxnSp>
        <p:nvCxnSpPr>
          <p:cNvPr id="319" name="Google Shape;319;p38"/>
          <p:cNvCxnSpPr/>
          <p:nvPr/>
        </p:nvCxnSpPr>
        <p:spPr>
          <a:xfrm rot="10800000">
            <a:off x="6955650" y="5949600"/>
            <a:ext cx="967800" cy="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9"/>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3900"/>
              <a:buFont typeface="Calibri"/>
              <a:buNone/>
            </a:pPr>
            <a:r>
              <a:rPr b="1" lang="en-US" sz="3900">
                <a:solidFill>
                  <a:srgbClr val="C00000"/>
                </a:solidFill>
              </a:rPr>
              <a:t>Primary Platform of Instructional Support</a:t>
            </a:r>
            <a:r>
              <a:rPr lang="en-US" sz="3900">
                <a:solidFill>
                  <a:srgbClr val="C00000"/>
                </a:solidFill>
              </a:rPr>
              <a:t> </a:t>
            </a:r>
            <a:r>
              <a:rPr b="1" lang="en-US" sz="3900">
                <a:solidFill>
                  <a:srgbClr val="C00000"/>
                </a:solidFill>
              </a:rPr>
              <a:t>During Covid 19</a:t>
            </a:r>
            <a:endParaRPr>
              <a:solidFill>
                <a:srgbClr val="C00000"/>
              </a:solidFill>
            </a:endParaRPr>
          </a:p>
        </p:txBody>
      </p:sp>
      <p:sp>
        <p:nvSpPr>
          <p:cNvPr id="325" name="Google Shape;325;p39"/>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26" name="Google Shape;326;p39"/>
          <p:cNvPicPr preferRelativeResize="0"/>
          <p:nvPr/>
        </p:nvPicPr>
        <p:blipFill rotWithShape="1">
          <a:blip r:embed="rId3">
            <a:alphaModFix/>
          </a:blip>
          <a:srcRect b="0" l="0" r="0" t="0"/>
          <a:stretch/>
        </p:blipFill>
        <p:spPr>
          <a:xfrm>
            <a:off x="883099" y="2061213"/>
            <a:ext cx="10584306" cy="45201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332" name="Google Shape;332;p40"/>
          <p:cNvGrpSpPr/>
          <p:nvPr/>
        </p:nvGrpSpPr>
        <p:grpSpPr>
          <a:xfrm>
            <a:off x="409710" y="635715"/>
            <a:ext cx="11142345" cy="2482135"/>
            <a:chOff x="409710" y="635715"/>
            <a:chExt cx="11142345" cy="2482135"/>
          </a:xfrm>
        </p:grpSpPr>
        <p:sp>
          <p:nvSpPr>
            <p:cNvPr id="333" name="Google Shape;333;p40"/>
            <p:cNvSpPr/>
            <p:nvPr/>
          </p:nvSpPr>
          <p:spPr>
            <a:xfrm>
              <a:off x="11223203" y="635716"/>
              <a:ext cx="328612" cy="1742360"/>
            </a:xfrm>
            <a:custGeom>
              <a:rect b="b" l="l" r="r" t="t"/>
              <a:pathLst>
                <a:path extrusionOk="0" h="1114" w="207">
                  <a:moveTo>
                    <a:pt x="207" y="987"/>
                  </a:moveTo>
                  <a:lnTo>
                    <a:pt x="0" y="1114"/>
                  </a:lnTo>
                  <a:lnTo>
                    <a:pt x="0" y="127"/>
                  </a:lnTo>
                  <a:lnTo>
                    <a:pt x="207" y="0"/>
                  </a:lnTo>
                  <a:lnTo>
                    <a:pt x="207" y="98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4" name="Google Shape;334;p40"/>
            <p:cNvSpPr/>
            <p:nvPr/>
          </p:nvSpPr>
          <p:spPr>
            <a:xfrm>
              <a:off x="409710" y="1022350"/>
              <a:ext cx="709613" cy="2095500"/>
            </a:xfrm>
            <a:custGeom>
              <a:rect b="b" l="l" r="r" t="t"/>
              <a:pathLst>
                <a:path extrusionOk="0" h="1363" w="447">
                  <a:moveTo>
                    <a:pt x="447" y="1363"/>
                  </a:moveTo>
                  <a:lnTo>
                    <a:pt x="0" y="987"/>
                  </a:lnTo>
                  <a:lnTo>
                    <a:pt x="0" y="0"/>
                  </a:lnTo>
                  <a:lnTo>
                    <a:pt x="447" y="376"/>
                  </a:lnTo>
                  <a:lnTo>
                    <a:pt x="447" y="1363"/>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5" name="Google Shape;335;p40"/>
            <p:cNvSpPr/>
            <p:nvPr/>
          </p:nvSpPr>
          <p:spPr>
            <a:xfrm>
              <a:off x="409710" y="837744"/>
              <a:ext cx="403225" cy="1705431"/>
            </a:xfrm>
            <a:custGeom>
              <a:rect b="b" l="l" r="r" t="t"/>
              <a:pathLst>
                <a:path extrusionOk="0" h="1109" w="254">
                  <a:moveTo>
                    <a:pt x="254" y="987"/>
                  </a:moveTo>
                  <a:lnTo>
                    <a:pt x="0" y="1109"/>
                  </a:lnTo>
                  <a:lnTo>
                    <a:pt x="0" y="119"/>
                  </a:lnTo>
                  <a:lnTo>
                    <a:pt x="254" y="0"/>
                  </a:lnTo>
                  <a:lnTo>
                    <a:pt x="254" y="98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6" name="Google Shape;336;p40"/>
            <p:cNvSpPr/>
            <p:nvPr/>
          </p:nvSpPr>
          <p:spPr>
            <a:xfrm>
              <a:off x="644660" y="640894"/>
              <a:ext cx="168275" cy="1713196"/>
            </a:xfrm>
            <a:custGeom>
              <a:rect b="b" l="l" r="r" t="t"/>
              <a:pathLst>
                <a:path extrusionOk="0" h="1114" w="106">
                  <a:moveTo>
                    <a:pt x="106" y="1114"/>
                  </a:moveTo>
                  <a:lnTo>
                    <a:pt x="0" y="1005"/>
                  </a:lnTo>
                  <a:lnTo>
                    <a:pt x="0" y="0"/>
                  </a:lnTo>
                  <a:lnTo>
                    <a:pt x="106" y="110"/>
                  </a:lnTo>
                  <a:lnTo>
                    <a:pt x="106" y="1114"/>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7" name="Google Shape;337;p40"/>
            <p:cNvSpPr/>
            <p:nvPr/>
          </p:nvSpPr>
          <p:spPr>
            <a:xfrm>
              <a:off x="644055" y="635715"/>
              <a:ext cx="10908000" cy="15414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38" name="Google Shape;338;p40"/>
          <p:cNvSpPr txBox="1"/>
          <p:nvPr>
            <p:ph type="title"/>
          </p:nvPr>
        </p:nvSpPr>
        <p:spPr>
          <a:xfrm>
            <a:off x="1047280" y="759805"/>
            <a:ext cx="10306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4000">
                <a:solidFill>
                  <a:srgbClr val="FFFFFF"/>
                </a:solidFill>
              </a:rPr>
              <a:t>Faculty-Led Training at CSUB</a:t>
            </a:r>
            <a:endParaRPr/>
          </a:p>
        </p:txBody>
      </p:sp>
      <p:sp>
        <p:nvSpPr>
          <p:cNvPr id="339" name="Google Shape;339;p40"/>
          <p:cNvSpPr txBox="1"/>
          <p:nvPr>
            <p:ph idx="1" type="body"/>
          </p:nvPr>
        </p:nvSpPr>
        <p:spPr>
          <a:xfrm>
            <a:off x="1424904" y="2494450"/>
            <a:ext cx="4053600" cy="35631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chemeClr val="dk1"/>
              </a:buClr>
              <a:buSzPts val="1800"/>
              <a:buChar char="•"/>
            </a:pPr>
            <a:r>
              <a:rPr lang="en-US">
                <a:solidFill>
                  <a:srgbClr val="C00000"/>
                </a:solidFill>
              </a:rPr>
              <a:t>Twice a week throughout Summer, 2020</a:t>
            </a:r>
            <a:endParaRPr/>
          </a:p>
          <a:p>
            <a:pPr indent="-342900" lvl="0" marL="457200" rtl="0" algn="l">
              <a:lnSpc>
                <a:spcPct val="90000"/>
              </a:lnSpc>
              <a:spcBef>
                <a:spcPts val="1000"/>
              </a:spcBef>
              <a:spcAft>
                <a:spcPts val="0"/>
              </a:spcAft>
              <a:buClr>
                <a:schemeClr val="dk1"/>
              </a:buClr>
              <a:buSzPts val="1800"/>
              <a:buChar char="•"/>
            </a:pPr>
            <a:r>
              <a:rPr lang="en-US">
                <a:solidFill>
                  <a:srgbClr val="C00000"/>
                </a:solidFill>
              </a:rPr>
              <a:t>An average of 50-55 attendees</a:t>
            </a:r>
            <a:endParaRPr/>
          </a:p>
          <a:p>
            <a:pPr indent="-342900" lvl="0" marL="457200" rtl="0" algn="l">
              <a:lnSpc>
                <a:spcPct val="90000"/>
              </a:lnSpc>
              <a:spcBef>
                <a:spcPts val="1000"/>
              </a:spcBef>
              <a:spcAft>
                <a:spcPts val="0"/>
              </a:spcAft>
              <a:buClr>
                <a:schemeClr val="dk1"/>
              </a:buClr>
              <a:buSzPts val="1800"/>
              <a:buChar char="•"/>
            </a:pPr>
            <a:r>
              <a:rPr lang="en-US">
                <a:solidFill>
                  <a:srgbClr val="C00000"/>
                </a:solidFill>
              </a:rPr>
              <a:t>Webinar-</a:t>
            </a:r>
            <a:r>
              <a:rPr lang="en-US">
                <a:solidFill>
                  <a:srgbClr val="C00000"/>
                </a:solidFill>
              </a:rPr>
              <a:t>“Teaching with Zoom” had over 100 participants</a:t>
            </a:r>
            <a:endParaRPr/>
          </a:p>
        </p:txBody>
      </p:sp>
      <p:pic>
        <p:nvPicPr>
          <p:cNvPr id="340" name="Google Shape;340;p40"/>
          <p:cNvPicPr preferRelativeResize="0"/>
          <p:nvPr/>
        </p:nvPicPr>
        <p:blipFill rotWithShape="1">
          <a:blip r:embed="rId3">
            <a:alphaModFix/>
          </a:blip>
          <a:srcRect b="0" l="15109" r="8073" t="0"/>
          <a:stretch/>
        </p:blipFill>
        <p:spPr>
          <a:xfrm>
            <a:off x="5896867" y="2494313"/>
            <a:ext cx="4802405" cy="35633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1"/>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a:solidFill>
                  <a:srgbClr val="C00000"/>
                </a:solidFill>
              </a:rPr>
              <a:t>Weekly Training Topics Offered in Summer During COVID</a:t>
            </a:r>
            <a:endParaRPr/>
          </a:p>
        </p:txBody>
      </p:sp>
      <p:sp>
        <p:nvSpPr>
          <p:cNvPr id="346" name="Google Shape;346;p41"/>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70000"/>
              </a:lnSpc>
              <a:spcBef>
                <a:spcPts val="1000"/>
              </a:spcBef>
              <a:spcAft>
                <a:spcPts val="0"/>
              </a:spcAft>
              <a:buSzPts val="1800"/>
              <a:buChar char="•"/>
            </a:pPr>
            <a:r>
              <a:rPr lang="en-US" sz="2380"/>
              <a:t>Week of June 15		Canvas Overview</a:t>
            </a:r>
            <a:endParaRPr/>
          </a:p>
          <a:p>
            <a:pPr indent="-342900" lvl="0" marL="457200" rtl="0" algn="l">
              <a:lnSpc>
                <a:spcPct val="70000"/>
              </a:lnSpc>
              <a:spcBef>
                <a:spcPts val="1000"/>
              </a:spcBef>
              <a:spcAft>
                <a:spcPts val="0"/>
              </a:spcAft>
              <a:buSzPts val="1800"/>
              <a:buChar char="•"/>
            </a:pPr>
            <a:r>
              <a:rPr lang="en-US" sz="2380"/>
              <a:t>Week of June 22		Blackboard to Canvas Comparison</a:t>
            </a:r>
            <a:endParaRPr/>
          </a:p>
          <a:p>
            <a:pPr indent="-342900" lvl="0" marL="457200" rtl="0" algn="l">
              <a:lnSpc>
                <a:spcPct val="70000"/>
              </a:lnSpc>
              <a:spcBef>
                <a:spcPts val="1000"/>
              </a:spcBef>
              <a:spcAft>
                <a:spcPts val="0"/>
              </a:spcAft>
              <a:buSzPts val="1800"/>
              <a:buChar char="•"/>
            </a:pPr>
            <a:r>
              <a:rPr lang="en-US" sz="2380"/>
              <a:t>Week of June 29		Homepages and Modules</a:t>
            </a:r>
            <a:endParaRPr/>
          </a:p>
          <a:p>
            <a:pPr indent="-342900" lvl="0" marL="457200" rtl="0" algn="l">
              <a:lnSpc>
                <a:spcPct val="70000"/>
              </a:lnSpc>
              <a:spcBef>
                <a:spcPts val="1000"/>
              </a:spcBef>
              <a:spcAft>
                <a:spcPts val="0"/>
              </a:spcAft>
              <a:buSzPts val="1800"/>
              <a:buChar char="•"/>
            </a:pPr>
            <a:r>
              <a:rPr lang="en-US" sz="2380"/>
              <a:t>Week of July 6  		Assignments and Grading</a:t>
            </a:r>
            <a:endParaRPr/>
          </a:p>
          <a:p>
            <a:pPr indent="-342900" lvl="0" marL="457200" rtl="0" algn="l">
              <a:lnSpc>
                <a:spcPct val="70000"/>
              </a:lnSpc>
              <a:spcBef>
                <a:spcPts val="1000"/>
              </a:spcBef>
              <a:spcAft>
                <a:spcPts val="0"/>
              </a:spcAft>
              <a:buSzPts val="1800"/>
              <a:buChar char="•"/>
            </a:pPr>
            <a:r>
              <a:rPr lang="en-US" sz="2380"/>
              <a:t>Week of July 13		Quizzes and Canvas</a:t>
            </a:r>
            <a:endParaRPr/>
          </a:p>
          <a:p>
            <a:pPr indent="-342900" lvl="0" marL="457200" rtl="0" algn="l">
              <a:lnSpc>
                <a:spcPct val="70000"/>
              </a:lnSpc>
              <a:spcBef>
                <a:spcPts val="1000"/>
              </a:spcBef>
              <a:spcAft>
                <a:spcPts val="0"/>
              </a:spcAft>
              <a:buSzPts val="1800"/>
              <a:buChar char="•"/>
            </a:pPr>
            <a:r>
              <a:rPr lang="en-US" sz="2380"/>
              <a:t>Week of July 20		Intro to Canvas</a:t>
            </a:r>
            <a:endParaRPr/>
          </a:p>
          <a:p>
            <a:pPr indent="-342900" lvl="0" marL="457200" rtl="0" algn="l">
              <a:lnSpc>
                <a:spcPct val="70000"/>
              </a:lnSpc>
              <a:spcBef>
                <a:spcPts val="1000"/>
              </a:spcBef>
              <a:spcAft>
                <a:spcPts val="0"/>
              </a:spcAft>
              <a:buSzPts val="1800"/>
              <a:buChar char="•"/>
            </a:pPr>
            <a:r>
              <a:rPr lang="en-US" sz="2380"/>
              <a:t>Week of July 27		Zoom for Teaching</a:t>
            </a:r>
            <a:endParaRPr/>
          </a:p>
          <a:p>
            <a:pPr indent="-342900" lvl="0" marL="457200" rtl="0" algn="l">
              <a:lnSpc>
                <a:spcPct val="70000"/>
              </a:lnSpc>
              <a:spcBef>
                <a:spcPts val="1000"/>
              </a:spcBef>
              <a:spcAft>
                <a:spcPts val="0"/>
              </a:spcAft>
              <a:buSzPts val="1800"/>
              <a:buChar char="•"/>
            </a:pPr>
            <a:r>
              <a:rPr lang="en-US" sz="2380"/>
              <a:t>Week of Aug 3			Techsmith Knowmia for Creating Videos</a:t>
            </a:r>
            <a:endParaRPr/>
          </a:p>
          <a:p>
            <a:pPr indent="-342900" lvl="0" marL="457200" rtl="0" algn="l">
              <a:lnSpc>
                <a:spcPct val="70000"/>
              </a:lnSpc>
              <a:spcBef>
                <a:spcPts val="1000"/>
              </a:spcBef>
              <a:spcAft>
                <a:spcPts val="0"/>
              </a:spcAft>
              <a:buSzPts val="1800"/>
              <a:buChar char="•"/>
            </a:pPr>
            <a:r>
              <a:rPr lang="en-US" sz="2380"/>
              <a:t>Week of Aug 10		Canvas Communications</a:t>
            </a:r>
            <a:endParaRPr/>
          </a:p>
          <a:p>
            <a:pPr indent="-342900" lvl="0" marL="457200" rtl="0" algn="l">
              <a:lnSpc>
                <a:spcPct val="70000"/>
              </a:lnSpc>
              <a:spcBef>
                <a:spcPts val="1000"/>
              </a:spcBef>
              <a:spcAft>
                <a:spcPts val="0"/>
              </a:spcAft>
              <a:buSzPts val="1800"/>
              <a:buChar char="•"/>
            </a:pPr>
            <a:r>
              <a:rPr lang="en-US" sz="2380"/>
              <a:t>Week of Aug 17		Facilitating Effective Discussion Boards</a:t>
            </a:r>
            <a:endParaRPr/>
          </a:p>
          <a:p>
            <a:pPr indent="-342900" lvl="0" marL="457200" rtl="0" algn="l">
              <a:lnSpc>
                <a:spcPct val="70000"/>
              </a:lnSpc>
              <a:spcBef>
                <a:spcPts val="1000"/>
              </a:spcBef>
              <a:spcAft>
                <a:spcPts val="0"/>
              </a:spcAft>
              <a:buSzPts val="1800"/>
              <a:buChar char="•"/>
            </a:pPr>
            <a:r>
              <a:rPr lang="en-US" sz="2380"/>
              <a:t>Week of Aug 17		</a:t>
            </a:r>
            <a:r>
              <a:rPr lang="en-US" sz="2380">
                <a:solidFill>
                  <a:srgbClr val="C00000"/>
                </a:solidFill>
              </a:rPr>
              <a:t>Teaching with Zoom</a:t>
            </a:r>
            <a:endParaRPr/>
          </a:p>
          <a:p>
            <a:pPr indent="-228600" lvl="0" marL="457200" rtl="0" algn="l">
              <a:lnSpc>
                <a:spcPct val="70000"/>
              </a:lnSpc>
              <a:spcBef>
                <a:spcPts val="1000"/>
              </a:spcBef>
              <a:spcAft>
                <a:spcPts val="0"/>
              </a:spcAft>
              <a:buClr>
                <a:schemeClr val="dk1"/>
              </a:buClr>
              <a:buSzPts val="1800"/>
              <a:buNone/>
            </a:pPr>
            <a:r>
              <a:t/>
            </a:r>
            <a:endParaRPr sz="238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sp>
        <p:nvSpPr>
          <p:cNvPr id="351" name="Google Shape;351;p4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 name="Google Shape;352;p42"/>
          <p:cNvSpPr/>
          <p:nvPr/>
        </p:nvSpPr>
        <p:spPr>
          <a:xfrm>
            <a:off x="554416" y="365125"/>
            <a:ext cx="11167500" cy="2089200"/>
          </a:xfrm>
          <a:prstGeom prst="rect">
            <a:avLst/>
          </a:prstGeom>
          <a:solidFill>
            <a:schemeClr val="lt1"/>
          </a:solidFill>
          <a:ln cap="flat" cmpd="sng" w="12700">
            <a:solidFill>
              <a:srgbClr val="DEDEDE"/>
            </a:solidFill>
            <a:prstDash val="solid"/>
            <a:round/>
            <a:headEnd len="sm" w="sm" type="none"/>
            <a:tailEnd len="sm" w="sm" type="none"/>
          </a:ln>
          <a:effectLst>
            <a:outerShdw blurRad="50800" rotWithShape="0" algn="tl" dir="2700000" dist="38100">
              <a:srgbClr val="39475A">
                <a:alpha val="4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3" name="Google Shape;353;p42"/>
          <p:cNvSpPr txBox="1"/>
          <p:nvPr>
            <p:ph type="title"/>
          </p:nvPr>
        </p:nvSpPr>
        <p:spPr>
          <a:xfrm>
            <a:off x="843058" y="495547"/>
            <a:ext cx="10590900" cy="164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3800">
                <a:solidFill>
                  <a:srgbClr val="C00000"/>
                </a:solidFill>
              </a:rPr>
              <a:t>Additional </a:t>
            </a:r>
            <a:r>
              <a:rPr b="1" lang="en-US" sz="3800">
                <a:solidFill>
                  <a:srgbClr val="C00000"/>
                </a:solidFill>
              </a:rPr>
              <a:t>Professional Development </a:t>
            </a:r>
            <a:r>
              <a:rPr lang="en-US" sz="3800">
                <a:solidFill>
                  <a:srgbClr val="C00000"/>
                </a:solidFill>
              </a:rPr>
              <a:t>Course Training</a:t>
            </a:r>
            <a:r>
              <a:rPr b="1" lang="en-US" sz="3800">
                <a:solidFill>
                  <a:srgbClr val="C00000"/>
                </a:solidFill>
              </a:rPr>
              <a:t> Options</a:t>
            </a:r>
            <a:br>
              <a:rPr b="1" lang="en-US" sz="3800">
                <a:solidFill>
                  <a:srgbClr val="C00000"/>
                </a:solidFill>
              </a:rPr>
            </a:br>
            <a:r>
              <a:rPr b="1" lang="en-US" sz="3800">
                <a:solidFill>
                  <a:srgbClr val="C00000"/>
                </a:solidFill>
              </a:rPr>
              <a:t>(A total of 364 complet</a:t>
            </a:r>
            <a:r>
              <a:rPr lang="en-US" sz="3800">
                <a:solidFill>
                  <a:srgbClr val="C00000"/>
                </a:solidFill>
              </a:rPr>
              <a:t>ions</a:t>
            </a:r>
            <a:r>
              <a:rPr b="1" lang="en-US" sz="3800">
                <a:solidFill>
                  <a:srgbClr val="C00000"/>
                </a:solidFill>
              </a:rPr>
              <a:t> in Summer, 2020) </a:t>
            </a:r>
            <a:endParaRPr sz="3800">
              <a:solidFill>
                <a:srgbClr val="C00000"/>
              </a:solidFill>
            </a:endParaRPr>
          </a:p>
        </p:txBody>
      </p:sp>
      <p:sp>
        <p:nvSpPr>
          <p:cNvPr id="354" name="Google Shape;354;p42"/>
          <p:cNvSpPr/>
          <p:nvPr/>
        </p:nvSpPr>
        <p:spPr>
          <a:xfrm>
            <a:off x="490408" y="1057739"/>
            <a:ext cx="128100" cy="704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55" name="Google Shape;355;p42"/>
          <p:cNvSpPr/>
          <p:nvPr/>
        </p:nvSpPr>
        <p:spPr>
          <a:xfrm rot="5400000">
            <a:off x="4243505" y="1400662"/>
            <a:ext cx="1463100" cy="18300"/>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graphicFrame>
        <p:nvGraphicFramePr>
          <p:cNvPr id="356" name="Google Shape;356;p42"/>
          <p:cNvGraphicFramePr/>
          <p:nvPr/>
        </p:nvGraphicFramePr>
        <p:xfrm>
          <a:off x="554434" y="2613727"/>
          <a:ext cx="3000000" cy="3000000"/>
        </p:xfrm>
        <a:graphic>
          <a:graphicData uri="http://schemas.openxmlformats.org/drawingml/2006/table">
            <a:tbl>
              <a:tblPr bandRow="1" firstCol="1" firstRow="1">
                <a:noFill/>
                <a:tableStyleId>{ECC99274-0D21-4CE1-8B18-A67A238B3656}</a:tableStyleId>
              </a:tblPr>
              <a:tblGrid>
                <a:gridCol w="5532250"/>
                <a:gridCol w="1481750"/>
                <a:gridCol w="1164225"/>
                <a:gridCol w="1265375"/>
                <a:gridCol w="1724575"/>
              </a:tblGrid>
              <a:tr h="366775">
                <a:tc>
                  <a:txBody>
                    <a:bodyPr/>
                    <a:lstStyle/>
                    <a:p>
                      <a:pPr indent="0" lvl="0" marL="0" marR="0" rtl="0" algn="ctr">
                        <a:lnSpc>
                          <a:spcPct val="100000"/>
                        </a:lnSpc>
                        <a:spcBef>
                          <a:spcPts val="0"/>
                        </a:spcBef>
                        <a:spcAft>
                          <a:spcPts val="0"/>
                        </a:spcAft>
                        <a:buNone/>
                      </a:pPr>
                      <a:r>
                        <a:rPr lang="en-US" sz="1900" u="none" cap="none" strike="noStrike"/>
                        <a:t>Program</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1900" u="none" cap="none" strike="noStrike"/>
                        <a:t>Modality</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1900" u="none" cap="none" strike="noStrike"/>
                        <a:t>Hours</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1900" u="none" cap="none" strike="noStrike"/>
                        <a:t>Cycles</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1900" u="none" cap="none" strike="noStrike"/>
                        <a:t>Completers</a:t>
                      </a:r>
                      <a:endParaRPr sz="2000" u="none" cap="none" strike="noStrike">
                        <a:latin typeface="Calibri"/>
                        <a:ea typeface="Calibri"/>
                        <a:cs typeface="Calibri"/>
                        <a:sym typeface="Calibri"/>
                      </a:endParaRPr>
                    </a:p>
                  </a:txBody>
                  <a:tcPr marT="0" marB="0" marR="127000" marL="127000"/>
                </a:tc>
              </a:tr>
              <a:tr h="780900">
                <a:tc>
                  <a:txBody>
                    <a:bodyPr/>
                    <a:lstStyle/>
                    <a:p>
                      <a:pPr indent="0" lvl="0" marL="0" marR="0" rtl="0" algn="l">
                        <a:lnSpc>
                          <a:spcPct val="100000"/>
                        </a:lnSpc>
                        <a:spcBef>
                          <a:spcPts val="0"/>
                        </a:spcBef>
                        <a:spcAft>
                          <a:spcPts val="0"/>
                        </a:spcAft>
                        <a:buNone/>
                      </a:pPr>
                      <a:r>
                        <a:rPr lang="en-US" sz="2200" u="none" cap="none" strike="noStrike"/>
                        <a:t>Association of College and University Educators (ACUE)</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Async</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18</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2</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16</a:t>
                      </a:r>
                      <a:endParaRPr sz="2000" u="none" cap="none" strike="noStrike">
                        <a:latin typeface="Calibri"/>
                        <a:ea typeface="Calibri"/>
                        <a:cs typeface="Calibri"/>
                        <a:sym typeface="Calibri"/>
                      </a:endParaRPr>
                    </a:p>
                  </a:txBody>
                  <a:tcPr marT="0" marB="0" marR="127000" marL="127000"/>
                </a:tc>
              </a:tr>
              <a:tr h="538200">
                <a:tc>
                  <a:txBody>
                    <a:bodyPr/>
                    <a:lstStyle/>
                    <a:p>
                      <a:pPr indent="0" lvl="0" marL="0" marR="0" rtl="0" algn="l">
                        <a:lnSpc>
                          <a:spcPct val="100000"/>
                        </a:lnSpc>
                        <a:spcBef>
                          <a:spcPts val="0"/>
                        </a:spcBef>
                        <a:spcAft>
                          <a:spcPts val="0"/>
                        </a:spcAft>
                        <a:buNone/>
                      </a:pPr>
                      <a:r>
                        <a:rPr lang="en-US" sz="2200" u="none" cap="none" strike="noStrike"/>
                        <a:t>Online Learning Consortium (OLC)</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Sync</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10-15</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7</a:t>
                      </a:r>
                      <a:endParaRPr sz="2000" u="none" cap="none" strike="noStrike">
                        <a:latin typeface="Calibri"/>
                        <a:ea typeface="Calibri"/>
                        <a:cs typeface="Calibri"/>
                        <a:sym typeface="Calibri"/>
                      </a:endParaRPr>
                    </a:p>
                  </a:txBody>
                  <a:tcPr marT="0" marB="0" marR="127000" marL="127000"/>
                </a:tc>
              </a:tr>
              <a:tr h="780900">
                <a:tc>
                  <a:txBody>
                    <a:bodyPr/>
                    <a:lstStyle/>
                    <a:p>
                      <a:pPr indent="0" lvl="0" marL="0" marR="0" rtl="0" algn="l">
                        <a:lnSpc>
                          <a:spcPct val="100000"/>
                        </a:lnSpc>
                        <a:spcBef>
                          <a:spcPts val="0"/>
                        </a:spcBef>
                        <a:spcAft>
                          <a:spcPts val="0"/>
                        </a:spcAft>
                        <a:buNone/>
                      </a:pPr>
                      <a:r>
                        <a:rPr lang="en-US" sz="2200" u="none" cap="none" strike="noStrike"/>
                        <a:t>Pedagogy &amp; Psychosocial Factors Virtual Workshops (PPFW)</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Sync</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7</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18</a:t>
                      </a:r>
                      <a:endParaRPr sz="2000" u="none" cap="none" strike="noStrike">
                        <a:latin typeface="Calibri"/>
                        <a:ea typeface="Calibri"/>
                        <a:cs typeface="Calibri"/>
                        <a:sym typeface="Calibri"/>
                      </a:endParaRPr>
                    </a:p>
                  </a:txBody>
                  <a:tcPr marT="0" marB="0" marR="127000" marL="127000"/>
                </a:tc>
              </a:tr>
              <a:tr h="425950">
                <a:tc>
                  <a:txBody>
                    <a:bodyPr/>
                    <a:lstStyle/>
                    <a:p>
                      <a:pPr indent="0" lvl="0" marL="0" marR="0" rtl="0" algn="l">
                        <a:lnSpc>
                          <a:spcPct val="100000"/>
                        </a:lnSpc>
                        <a:spcBef>
                          <a:spcPts val="0"/>
                        </a:spcBef>
                        <a:spcAft>
                          <a:spcPts val="0"/>
                        </a:spcAft>
                        <a:buNone/>
                      </a:pPr>
                      <a:r>
                        <a:rPr lang="en-US" sz="2200"/>
                        <a:t>CSU </a:t>
                      </a:r>
                      <a:r>
                        <a:rPr lang="en-US" sz="2200" u="none" cap="none" strike="noStrike"/>
                        <a:t>Quality Learning &amp; Teaching (QLT)</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Async</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15-20</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4</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2</a:t>
                      </a:r>
                      <a:r>
                        <a:rPr lang="en-US" sz="2200"/>
                        <a:t>8</a:t>
                      </a:r>
                      <a:endParaRPr sz="2000" u="none" cap="none" strike="noStrike">
                        <a:latin typeface="Calibri"/>
                        <a:ea typeface="Calibri"/>
                        <a:cs typeface="Calibri"/>
                        <a:sym typeface="Calibri"/>
                      </a:endParaRPr>
                    </a:p>
                  </a:txBody>
                  <a:tcPr marT="0" marB="0" marR="127000" marL="127000"/>
                </a:tc>
              </a:tr>
              <a:tr h="780900">
                <a:tc>
                  <a:txBody>
                    <a:bodyPr/>
                    <a:lstStyle/>
                    <a:p>
                      <a:pPr indent="0" lvl="0" marL="0" marR="0" rtl="0" algn="l">
                        <a:lnSpc>
                          <a:spcPct val="100000"/>
                        </a:lnSpc>
                        <a:spcBef>
                          <a:spcPts val="0"/>
                        </a:spcBef>
                        <a:spcAft>
                          <a:spcPts val="0"/>
                        </a:spcAft>
                        <a:buNone/>
                      </a:pPr>
                      <a:r>
                        <a:rPr lang="en-US" sz="2200" u="none" cap="none" strike="noStrike"/>
                        <a:t>Teaching Online with Proficiency Series (TOPS)</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Both</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11-16</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3</a:t>
                      </a:r>
                      <a:endParaRPr sz="2000" u="none" cap="none" strike="noStrike">
                        <a:latin typeface="Calibri"/>
                        <a:ea typeface="Calibri"/>
                        <a:cs typeface="Calibri"/>
                        <a:sym typeface="Calibri"/>
                      </a:endParaRPr>
                    </a:p>
                  </a:txBody>
                  <a:tcPr marT="0" marB="0" marR="127000" marL="127000"/>
                </a:tc>
                <a:tc>
                  <a:txBody>
                    <a:bodyPr/>
                    <a:lstStyle/>
                    <a:p>
                      <a:pPr indent="0" lvl="0" marL="0" marR="0" rtl="0" algn="ctr">
                        <a:lnSpc>
                          <a:spcPct val="100000"/>
                        </a:lnSpc>
                        <a:spcBef>
                          <a:spcPts val="0"/>
                        </a:spcBef>
                        <a:spcAft>
                          <a:spcPts val="0"/>
                        </a:spcAft>
                        <a:buNone/>
                      </a:pPr>
                      <a:r>
                        <a:rPr lang="en-US" sz="2200" u="none" cap="none" strike="noStrike"/>
                        <a:t>298</a:t>
                      </a:r>
                      <a:endParaRPr sz="2000" u="none" cap="none" strike="noStrike">
                        <a:latin typeface="Calibri"/>
                        <a:ea typeface="Calibri"/>
                        <a:cs typeface="Calibri"/>
                        <a:sym typeface="Calibri"/>
                      </a:endParaRPr>
                    </a:p>
                  </a:txBody>
                  <a:tcPr marT="0" marB="0" marR="127000" marL="12700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3"/>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a:solidFill>
                  <a:srgbClr val="C00000"/>
                </a:solidFill>
              </a:rPr>
              <a:t>Faculty Testimonials</a:t>
            </a:r>
            <a:endParaRPr/>
          </a:p>
        </p:txBody>
      </p:sp>
      <p:sp>
        <p:nvSpPr>
          <p:cNvPr id="362" name="Google Shape;362;p43"/>
          <p:cNvSpPr txBox="1"/>
          <p:nvPr>
            <p:ph idx="1" type="body"/>
          </p:nvPr>
        </p:nvSpPr>
        <p:spPr>
          <a:xfrm>
            <a:off x="838200" y="1405218"/>
            <a:ext cx="10515600" cy="477180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en-US" sz="3000"/>
              <a:t>“I have learned to rely more on providing useful homework assignments that will help with preparing the students for the upcoming lectures. In other words, homework that is strongly tied to the lecture content. In the past, I relied on students grasping the content from just being in the class and listening.”</a:t>
            </a:r>
            <a:endParaRPr/>
          </a:p>
          <a:p>
            <a:pPr indent="0" lvl="0" marL="114300" rtl="0" algn="l">
              <a:lnSpc>
                <a:spcPct val="90000"/>
              </a:lnSpc>
              <a:spcBef>
                <a:spcPts val="1000"/>
              </a:spcBef>
              <a:spcAft>
                <a:spcPts val="0"/>
              </a:spcAft>
              <a:buSzPts val="1800"/>
              <a:buNone/>
            </a:pPr>
            <a:r>
              <a:rPr lang="en-US" sz="3000"/>
              <a:t>“When we go back to face to face, I will focus on a positive welcome message in all my courses, have videos available for my classes, use images effectively in my Canvas modules, establish a comfortable rhythm in my courses, and, most important, build multiple modalities for student projects into my courses.”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4"/>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a:solidFill>
                  <a:srgbClr val="C00000"/>
                </a:solidFill>
              </a:rPr>
              <a:t>Training Support for Student Learning</a:t>
            </a:r>
            <a:br>
              <a:rPr b="1" lang="en-US">
                <a:solidFill>
                  <a:srgbClr val="C00000"/>
                </a:solidFill>
              </a:rPr>
            </a:br>
            <a:endParaRPr b="1">
              <a:solidFill>
                <a:srgbClr val="C00000"/>
              </a:solidFill>
            </a:endParaRPr>
          </a:p>
        </p:txBody>
      </p:sp>
      <p:sp>
        <p:nvSpPr>
          <p:cNvPr id="368" name="Google Shape;368;p44"/>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p:txBody>
      </p:sp>
      <p:sp>
        <p:nvSpPr>
          <p:cNvPr id="369" name="Google Shape;369;p44"/>
          <p:cNvSpPr/>
          <p:nvPr/>
        </p:nvSpPr>
        <p:spPr>
          <a:xfrm>
            <a:off x="908050" y="3787686"/>
            <a:ext cx="10445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370" name="Google Shape;370;p44"/>
          <p:cNvPicPr preferRelativeResize="0"/>
          <p:nvPr/>
        </p:nvPicPr>
        <p:blipFill rotWithShape="1">
          <a:blip r:embed="rId3">
            <a:alphaModFix/>
          </a:blip>
          <a:srcRect b="0" l="0" r="0" t="0"/>
          <a:stretch/>
        </p:blipFill>
        <p:spPr>
          <a:xfrm>
            <a:off x="873100" y="1520387"/>
            <a:ext cx="10515602" cy="51192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0" y="660975"/>
            <a:ext cx="10578000" cy="10665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Arial"/>
              <a:buNone/>
            </a:pPr>
            <a:r>
              <a:rPr lang="en-US" sz="3700"/>
              <a:t>CSU QA Program Training During COVID</a:t>
            </a:r>
            <a:endParaRPr sz="3700"/>
          </a:p>
          <a:p>
            <a:pPr indent="0" lvl="0" marL="0" marR="0" rtl="0" algn="ctr">
              <a:lnSpc>
                <a:spcPct val="100000"/>
              </a:lnSpc>
              <a:spcBef>
                <a:spcPts val="0"/>
              </a:spcBef>
              <a:spcAft>
                <a:spcPts val="0"/>
              </a:spcAft>
              <a:buClr>
                <a:schemeClr val="dk1"/>
              </a:buClr>
              <a:buFont typeface="Arial"/>
              <a:buNone/>
            </a:pPr>
            <a:r>
              <a:rPr lang="en-US" sz="3700"/>
              <a:t>77 course sections, 41 facilitators </a:t>
            </a:r>
            <a:endParaRPr sz="3700"/>
          </a:p>
        </p:txBody>
      </p:sp>
      <p:pic>
        <p:nvPicPr>
          <p:cNvPr id="105" name="Google Shape;105;p18"/>
          <p:cNvPicPr preferRelativeResize="0"/>
          <p:nvPr/>
        </p:nvPicPr>
        <p:blipFill rotWithShape="1">
          <a:blip r:embed="rId3">
            <a:alphaModFix/>
          </a:blip>
          <a:srcRect b="0" l="0" r="9796" t="4406"/>
          <a:stretch/>
        </p:blipFill>
        <p:spPr>
          <a:xfrm>
            <a:off x="10107879" y="5711950"/>
            <a:ext cx="2010300" cy="1066500"/>
          </a:xfrm>
          <a:prstGeom prst="rect">
            <a:avLst/>
          </a:prstGeom>
          <a:noFill/>
          <a:ln>
            <a:noFill/>
          </a:ln>
        </p:spPr>
      </p:pic>
      <p:pic>
        <p:nvPicPr>
          <p:cNvPr id="106" name="Google Shape;106;p18"/>
          <p:cNvPicPr preferRelativeResize="0"/>
          <p:nvPr/>
        </p:nvPicPr>
        <p:blipFill>
          <a:blip r:embed="rId4">
            <a:alphaModFix/>
          </a:blip>
          <a:stretch>
            <a:fillRect/>
          </a:stretch>
        </p:blipFill>
        <p:spPr>
          <a:xfrm>
            <a:off x="9964503" y="2777320"/>
            <a:ext cx="1440200" cy="1440225"/>
          </a:xfrm>
          <a:prstGeom prst="rect">
            <a:avLst/>
          </a:prstGeom>
          <a:noFill/>
          <a:ln>
            <a:noFill/>
          </a:ln>
        </p:spPr>
      </p:pic>
      <p:pic>
        <p:nvPicPr>
          <p:cNvPr id="107" name="Google Shape;107;p18"/>
          <p:cNvPicPr preferRelativeResize="0"/>
          <p:nvPr/>
        </p:nvPicPr>
        <p:blipFill>
          <a:blip r:embed="rId5">
            <a:alphaModFix/>
          </a:blip>
          <a:stretch>
            <a:fillRect/>
          </a:stretch>
        </p:blipFill>
        <p:spPr>
          <a:xfrm>
            <a:off x="525275" y="1665944"/>
            <a:ext cx="9144000" cy="5025863"/>
          </a:xfrm>
          <a:prstGeom prst="rect">
            <a:avLst/>
          </a:prstGeom>
          <a:noFill/>
          <a:ln>
            <a:noFill/>
          </a:ln>
        </p:spPr>
      </p:pic>
      <p:pic>
        <p:nvPicPr>
          <p:cNvPr descr="qa logos-square2.png" id="108" name="Google Shape;108;p18"/>
          <p:cNvPicPr preferRelativeResize="0"/>
          <p:nvPr/>
        </p:nvPicPr>
        <p:blipFill>
          <a:blip r:embed="rId6">
            <a:alphaModFix/>
          </a:blip>
          <a:stretch>
            <a:fillRect/>
          </a:stretch>
        </p:blipFill>
        <p:spPr>
          <a:xfrm>
            <a:off x="38731" y="33333"/>
            <a:ext cx="1495014" cy="4983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5"/>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a:solidFill>
                  <a:srgbClr val="C00000"/>
                </a:solidFill>
              </a:rPr>
              <a:t>Dependency of Student GPA on QM Training</a:t>
            </a:r>
            <a:br>
              <a:rPr b="1" lang="en-US">
                <a:solidFill>
                  <a:srgbClr val="C00000"/>
                </a:solidFill>
              </a:rPr>
            </a:br>
            <a:endParaRPr b="1">
              <a:solidFill>
                <a:srgbClr val="C00000"/>
              </a:solidFill>
            </a:endParaRPr>
          </a:p>
        </p:txBody>
      </p:sp>
      <p:sp>
        <p:nvSpPr>
          <p:cNvPr id="376" name="Google Shape;376;p45"/>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p:txBody>
      </p:sp>
      <p:sp>
        <p:nvSpPr>
          <p:cNvPr id="377" name="Google Shape;377;p45"/>
          <p:cNvSpPr/>
          <p:nvPr/>
        </p:nvSpPr>
        <p:spPr>
          <a:xfrm>
            <a:off x="908050" y="3787686"/>
            <a:ext cx="10445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378" name="Google Shape;378;p45"/>
          <p:cNvPicPr preferRelativeResize="0"/>
          <p:nvPr/>
        </p:nvPicPr>
        <p:blipFill rotWithShape="1">
          <a:blip r:embed="rId3">
            <a:alphaModFix/>
          </a:blip>
          <a:srcRect b="0" l="0" r="0" t="0"/>
          <a:stretch/>
        </p:blipFill>
        <p:spPr>
          <a:xfrm>
            <a:off x="1884700" y="1515083"/>
            <a:ext cx="8290401" cy="50095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6"/>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a:solidFill>
                  <a:srgbClr val="C00000"/>
                </a:solidFill>
              </a:rPr>
              <a:t>Support for CSU Graduation Initiative:</a:t>
            </a:r>
            <a:r>
              <a:rPr lang="en-US">
                <a:solidFill>
                  <a:srgbClr val="C00000"/>
                </a:solidFill>
              </a:rPr>
              <a:t> </a:t>
            </a:r>
            <a:r>
              <a:rPr b="1" lang="en-US">
                <a:solidFill>
                  <a:srgbClr val="C00000"/>
                </a:solidFill>
              </a:rPr>
              <a:t>D, W, F Grade Reduction</a:t>
            </a:r>
            <a:endParaRPr/>
          </a:p>
        </p:txBody>
      </p:sp>
      <p:sp>
        <p:nvSpPr>
          <p:cNvPr id="384" name="Google Shape;384;p46"/>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p:txBody>
      </p:sp>
      <p:sp>
        <p:nvSpPr>
          <p:cNvPr id="385" name="Google Shape;385;p46"/>
          <p:cNvSpPr/>
          <p:nvPr/>
        </p:nvSpPr>
        <p:spPr>
          <a:xfrm>
            <a:off x="908050" y="3787686"/>
            <a:ext cx="10445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386" name="Google Shape;386;p46"/>
          <p:cNvPicPr preferRelativeResize="0"/>
          <p:nvPr/>
        </p:nvPicPr>
        <p:blipFill rotWithShape="1">
          <a:blip r:embed="rId3">
            <a:alphaModFix/>
          </a:blip>
          <a:srcRect b="0" l="0" r="0" t="0"/>
          <a:stretch/>
        </p:blipFill>
        <p:spPr>
          <a:xfrm>
            <a:off x="908050" y="2178835"/>
            <a:ext cx="10445698" cy="467916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7"/>
          <p:cNvSpPr txBox="1"/>
          <p:nvPr>
            <p:ph type="title"/>
          </p:nvPr>
        </p:nvSpPr>
        <p:spPr>
          <a:xfrm>
            <a:off x="838200" y="539775"/>
            <a:ext cx="937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US" sz="3959">
                <a:solidFill>
                  <a:srgbClr val="C00000"/>
                </a:solidFill>
              </a:rPr>
              <a:t>Student Satisfaction Survey Instrument </a:t>
            </a:r>
            <a:br>
              <a:rPr lang="en-US" sz="3959">
                <a:solidFill>
                  <a:srgbClr val="C00000"/>
                </a:solidFill>
              </a:rPr>
            </a:br>
            <a:r>
              <a:rPr lang="en-US" sz="2970">
                <a:solidFill>
                  <a:srgbClr val="C00000"/>
                </a:solidFill>
              </a:rPr>
              <a:t>(</a:t>
            </a:r>
            <a:r>
              <a:rPr lang="en-US" sz="2570">
                <a:solidFill>
                  <a:srgbClr val="C00000"/>
                </a:solidFill>
              </a:rPr>
              <a:t>25 Items – QM alignment: www</a:t>
            </a:r>
            <a:r>
              <a:rPr lang="en-US" sz="2570" u="sng">
                <a:solidFill>
                  <a:srgbClr val="C00000"/>
                </a:solidFill>
                <a:hlinkClick r:id="rId3">
                  <a:extLst>
                    <a:ext uri="{A12FA001-AC4F-418D-AE19-62706E023703}">
                      <ahyp:hlinkClr val="tx"/>
                    </a:ext>
                  </a:extLst>
                </a:hlinkClick>
              </a:rPr>
              <a:t>.csub.edu/~jwang/SQuAIR.pdf</a:t>
            </a:r>
            <a:r>
              <a:rPr lang="en-US" sz="2570">
                <a:solidFill>
                  <a:srgbClr val="C00000"/>
                </a:solidFill>
              </a:rPr>
              <a:t>)</a:t>
            </a:r>
            <a:endParaRPr sz="4000"/>
          </a:p>
        </p:txBody>
      </p:sp>
      <p:sp>
        <p:nvSpPr>
          <p:cNvPr id="392" name="Google Shape;392;p47"/>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a:t>Student Engagement </a:t>
            </a:r>
            <a:r>
              <a:rPr lang="en-US"/>
              <a:t>(Rating: Questions 1-8; Comment: Question 9)</a:t>
            </a:r>
            <a:endParaRPr/>
          </a:p>
          <a:p>
            <a:pPr indent="-342900" lvl="0" marL="457200" rtl="0" algn="l">
              <a:lnSpc>
                <a:spcPct val="90000"/>
              </a:lnSpc>
              <a:spcBef>
                <a:spcPts val="1000"/>
              </a:spcBef>
              <a:spcAft>
                <a:spcPts val="0"/>
              </a:spcAft>
              <a:buClr>
                <a:schemeClr val="dk1"/>
              </a:buClr>
              <a:buSzPts val="1800"/>
              <a:buChar char="•"/>
            </a:pPr>
            <a:r>
              <a:rPr lang="en-US"/>
              <a:t>Course Overview &amp; Introduction; Assessment &amp; Evaluation of Student Learning </a:t>
            </a:r>
            <a:endParaRPr/>
          </a:p>
          <a:p>
            <a:pPr indent="0" lvl="0" marL="114300" rtl="0" algn="l">
              <a:lnSpc>
                <a:spcPct val="90000"/>
              </a:lnSpc>
              <a:spcBef>
                <a:spcPts val="1000"/>
              </a:spcBef>
              <a:spcAft>
                <a:spcPts val="0"/>
              </a:spcAft>
              <a:buSzPts val="1800"/>
              <a:buNone/>
            </a:pPr>
            <a:r>
              <a:rPr b="1" lang="en-US"/>
              <a:t>Online Education </a:t>
            </a:r>
            <a:r>
              <a:rPr lang="en-US"/>
              <a:t>(Rating: Questions 10-17; Comment: Question 18)</a:t>
            </a:r>
            <a:endParaRPr/>
          </a:p>
          <a:p>
            <a:pPr indent="-342900" lvl="0" marL="457200" rtl="0" algn="l">
              <a:lnSpc>
                <a:spcPct val="90000"/>
              </a:lnSpc>
              <a:spcBef>
                <a:spcPts val="1000"/>
              </a:spcBef>
              <a:spcAft>
                <a:spcPts val="0"/>
              </a:spcAft>
              <a:buClr>
                <a:schemeClr val="dk1"/>
              </a:buClr>
              <a:buSzPts val="1800"/>
              <a:buChar char="•"/>
            </a:pPr>
            <a:r>
              <a:rPr lang="en-US"/>
              <a:t>Instructional Materials &amp; Resources Utilized; Student Interaction &amp; Community; Facilitation &amp; Instruction </a:t>
            </a:r>
            <a:endParaRPr/>
          </a:p>
          <a:p>
            <a:pPr indent="0" lvl="0" marL="114300" rtl="0" algn="l">
              <a:lnSpc>
                <a:spcPct val="90000"/>
              </a:lnSpc>
              <a:spcBef>
                <a:spcPts val="1000"/>
              </a:spcBef>
              <a:spcAft>
                <a:spcPts val="0"/>
              </a:spcAft>
              <a:buSzPts val="1800"/>
              <a:buNone/>
            </a:pPr>
            <a:r>
              <a:rPr b="1" lang="en-US"/>
              <a:t>Support Platform </a:t>
            </a:r>
            <a:r>
              <a:rPr lang="en-US"/>
              <a:t>(Rating: Questions 19-25; Final Comment)</a:t>
            </a:r>
            <a:endParaRPr/>
          </a:p>
          <a:p>
            <a:pPr indent="-342900" lvl="0" marL="457200" rtl="0" algn="l">
              <a:lnSpc>
                <a:spcPct val="90000"/>
              </a:lnSpc>
              <a:spcBef>
                <a:spcPts val="1000"/>
              </a:spcBef>
              <a:spcAft>
                <a:spcPts val="0"/>
              </a:spcAft>
              <a:buClr>
                <a:schemeClr val="dk1"/>
              </a:buClr>
              <a:buSzPts val="1800"/>
              <a:buChar char="•"/>
            </a:pPr>
            <a:r>
              <a:rPr lang="en-US"/>
              <a:t>Technology for Teaching/Learning; Support/Resources; Accessibility/Design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sp>
        <p:nvSpPr>
          <p:cNvPr id="397" name="Google Shape;397;p48"/>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8" name="Google Shape;398;p48"/>
          <p:cNvSpPr txBox="1"/>
          <p:nvPr>
            <p:ph type="title"/>
          </p:nvPr>
        </p:nvSpPr>
        <p:spPr>
          <a:xfrm>
            <a:off x="838200" y="184805"/>
            <a:ext cx="10515600" cy="150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en-US" sz="4000">
                <a:solidFill>
                  <a:srgbClr val="C00000"/>
                </a:solidFill>
                <a:latin typeface="Arial"/>
                <a:ea typeface="Arial"/>
                <a:cs typeface="Arial"/>
                <a:sym typeface="Arial"/>
              </a:rPr>
              <a:t>Sample Size of Student Satisfaction Survey</a:t>
            </a:r>
            <a:endParaRPr/>
          </a:p>
        </p:txBody>
      </p:sp>
      <p:pic>
        <p:nvPicPr>
          <p:cNvPr id="399" name="Google Shape;399;p48"/>
          <p:cNvPicPr preferRelativeResize="0"/>
          <p:nvPr/>
        </p:nvPicPr>
        <p:blipFill rotWithShape="1">
          <a:blip r:embed="rId3">
            <a:alphaModFix/>
          </a:blip>
          <a:srcRect b="0" l="0" r="0" t="0"/>
          <a:stretch/>
        </p:blipFill>
        <p:spPr>
          <a:xfrm>
            <a:off x="838200" y="1629725"/>
            <a:ext cx="10491657" cy="46163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49"/>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5" name="Google Shape;405;p49"/>
          <p:cNvSpPr txBox="1"/>
          <p:nvPr>
            <p:ph type="title"/>
          </p:nvPr>
        </p:nvSpPr>
        <p:spPr>
          <a:xfrm>
            <a:off x="838200" y="184805"/>
            <a:ext cx="10515600" cy="150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en-US" sz="4000">
                <a:solidFill>
                  <a:srgbClr val="C00000"/>
                </a:solidFill>
                <a:latin typeface="Arial"/>
                <a:ea typeface="Arial"/>
                <a:cs typeface="Arial"/>
                <a:sym typeface="Arial"/>
              </a:rPr>
              <a:t>Average Ratings of the Survey Responses</a:t>
            </a:r>
            <a:endParaRPr/>
          </a:p>
        </p:txBody>
      </p:sp>
      <p:pic>
        <p:nvPicPr>
          <p:cNvPr id="406" name="Google Shape;406;p49"/>
          <p:cNvPicPr preferRelativeResize="0"/>
          <p:nvPr/>
        </p:nvPicPr>
        <p:blipFill rotWithShape="1">
          <a:blip r:embed="rId3">
            <a:alphaModFix/>
          </a:blip>
          <a:srcRect b="0" l="0" r="0" t="0"/>
          <a:stretch/>
        </p:blipFill>
        <p:spPr>
          <a:xfrm>
            <a:off x="838198" y="1643794"/>
            <a:ext cx="10515600" cy="51963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0"/>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a:solidFill>
                  <a:srgbClr val="C00000"/>
                </a:solidFill>
              </a:rPr>
              <a:t>Most Frequently-Used Words </a:t>
            </a:r>
            <a:br>
              <a:rPr b="1" lang="en-US">
                <a:solidFill>
                  <a:srgbClr val="C00000"/>
                </a:solidFill>
              </a:rPr>
            </a:br>
            <a:r>
              <a:rPr b="1" lang="en-US">
                <a:solidFill>
                  <a:srgbClr val="C00000"/>
                </a:solidFill>
              </a:rPr>
              <a:t>in the 2019 CSUB Student Survey</a:t>
            </a:r>
            <a:endParaRPr/>
          </a:p>
        </p:txBody>
      </p:sp>
      <p:sp>
        <p:nvSpPr>
          <p:cNvPr id="412" name="Google Shape;412;p50"/>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p:txBody>
      </p:sp>
      <p:sp>
        <p:nvSpPr>
          <p:cNvPr id="413" name="Google Shape;413;p50"/>
          <p:cNvSpPr/>
          <p:nvPr/>
        </p:nvSpPr>
        <p:spPr>
          <a:xfrm>
            <a:off x="908050" y="3787686"/>
            <a:ext cx="10445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414" name="Google Shape;414;p50"/>
          <p:cNvPicPr preferRelativeResize="0"/>
          <p:nvPr/>
        </p:nvPicPr>
        <p:blipFill rotWithShape="1">
          <a:blip r:embed="rId3">
            <a:alphaModFix/>
          </a:blip>
          <a:srcRect b="0" l="0" r="0" t="0"/>
          <a:stretch/>
        </p:blipFill>
        <p:spPr>
          <a:xfrm>
            <a:off x="1177600" y="1813250"/>
            <a:ext cx="9836802" cy="48988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1"/>
          <p:cNvSpPr txBox="1"/>
          <p:nvPr>
            <p:ph type="title"/>
          </p:nvPr>
        </p:nvSpPr>
        <p:spPr>
          <a:xfrm>
            <a:off x="838200" y="539783"/>
            <a:ext cx="8685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C00000"/>
              </a:buClr>
              <a:buSzPts val="4400"/>
              <a:buFont typeface="Calibri"/>
              <a:buNone/>
            </a:pPr>
            <a:r>
              <a:rPr b="1" lang="en-US" sz="3959">
                <a:solidFill>
                  <a:srgbClr val="C00000"/>
                </a:solidFill>
              </a:rPr>
              <a:t>Lexical Dispersion Plot of Positive Word Choice</a:t>
            </a:r>
            <a:br>
              <a:rPr b="1" lang="en-US" sz="3959">
                <a:solidFill>
                  <a:srgbClr val="C00000"/>
                </a:solidFill>
              </a:rPr>
            </a:br>
            <a:endParaRPr b="1" sz="3959">
              <a:solidFill>
                <a:srgbClr val="C00000"/>
              </a:solidFill>
            </a:endParaRPr>
          </a:p>
        </p:txBody>
      </p:sp>
      <p:sp>
        <p:nvSpPr>
          <p:cNvPr id="420" name="Google Shape;420;p51"/>
          <p:cNvSpPr txBox="1"/>
          <p:nvPr>
            <p:ph idx="1" type="body"/>
          </p:nvPr>
        </p:nvSpPr>
        <p:spPr>
          <a:xfrm>
            <a:off x="838200" y="1959187"/>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p:txBody>
      </p:sp>
      <p:sp>
        <p:nvSpPr>
          <p:cNvPr id="421" name="Google Shape;421;p51"/>
          <p:cNvSpPr/>
          <p:nvPr/>
        </p:nvSpPr>
        <p:spPr>
          <a:xfrm>
            <a:off x="908050" y="3787686"/>
            <a:ext cx="104457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422" name="Google Shape;422;p51"/>
          <p:cNvPicPr preferRelativeResize="0"/>
          <p:nvPr/>
        </p:nvPicPr>
        <p:blipFill rotWithShape="1">
          <a:blip r:embed="rId3">
            <a:alphaModFix/>
          </a:blip>
          <a:srcRect b="0" l="0" r="0" t="0"/>
          <a:stretch/>
        </p:blipFill>
        <p:spPr>
          <a:xfrm>
            <a:off x="998301" y="1480100"/>
            <a:ext cx="9990351" cy="51998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52"/>
          <p:cNvPicPr preferRelativeResize="0"/>
          <p:nvPr/>
        </p:nvPicPr>
        <p:blipFill rotWithShape="1">
          <a:blip r:embed="rId3">
            <a:alphaModFix/>
          </a:blip>
          <a:srcRect b="0" l="0" r="0" t="0"/>
          <a:stretch/>
        </p:blipFill>
        <p:spPr>
          <a:xfrm>
            <a:off x="224275" y="550375"/>
            <a:ext cx="10017075" cy="6184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53"/>
          <p:cNvPicPr preferRelativeResize="0"/>
          <p:nvPr/>
        </p:nvPicPr>
        <p:blipFill rotWithShape="1">
          <a:blip r:embed="rId3">
            <a:alphaModFix/>
          </a:blip>
          <a:srcRect b="0" l="0" r="0" t="0"/>
          <a:stretch/>
        </p:blipFill>
        <p:spPr>
          <a:xfrm>
            <a:off x="314275" y="336925"/>
            <a:ext cx="9776425" cy="63301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54"/>
          <p:cNvPicPr preferRelativeResize="0"/>
          <p:nvPr/>
        </p:nvPicPr>
        <p:blipFill rotWithShape="1">
          <a:blip r:embed="rId3">
            <a:alphaModFix/>
          </a:blip>
          <a:srcRect b="0" l="0" r="0" t="0"/>
          <a:stretch/>
        </p:blipFill>
        <p:spPr>
          <a:xfrm>
            <a:off x="280600" y="348350"/>
            <a:ext cx="9837875" cy="622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237900" y="831825"/>
            <a:ext cx="10972800" cy="106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QA Training Tracking Database</a:t>
            </a:r>
            <a:endParaRPr/>
          </a:p>
        </p:txBody>
      </p:sp>
      <p:sp>
        <p:nvSpPr>
          <p:cNvPr id="114" name="Google Shape;114;p19"/>
          <p:cNvSpPr txBox="1"/>
          <p:nvPr>
            <p:ph idx="1" type="body"/>
          </p:nvPr>
        </p:nvSpPr>
        <p:spPr>
          <a:xfrm>
            <a:off x="237900" y="1651400"/>
            <a:ext cx="10972800" cy="4272300"/>
          </a:xfrm>
          <a:prstGeom prst="rect">
            <a:avLst/>
          </a:prstGeom>
        </p:spPr>
        <p:txBody>
          <a:bodyPr anchorCtr="0" anchor="t" bIns="91425" lIns="91425" spcFirstLastPara="1" rIns="91425" wrap="square" tIns="91425">
            <a:noAutofit/>
          </a:bodyPr>
          <a:lstStyle/>
          <a:p>
            <a:pPr indent="-349250" lvl="0" marL="457200" rtl="0" algn="l">
              <a:lnSpc>
                <a:spcPct val="90000"/>
              </a:lnSpc>
              <a:spcBef>
                <a:spcPts val="1000"/>
              </a:spcBef>
              <a:spcAft>
                <a:spcPts val="0"/>
              </a:spcAft>
              <a:buSzPts val="1900"/>
              <a:buChar char="•"/>
            </a:pPr>
            <a:r>
              <a:rPr lang="en-US" sz="1900">
                <a:latin typeface="Calibri"/>
                <a:ea typeface="Calibri"/>
                <a:cs typeface="Calibri"/>
                <a:sym typeface="Calibri"/>
              </a:rPr>
              <a:t>Robust adoption and implementation of CSU Quality Learning &amp; Teaching (QLT) and Quality Matters</a:t>
            </a:r>
            <a:endParaRPr sz="1900">
              <a:latin typeface="Calibri"/>
              <a:ea typeface="Calibri"/>
              <a:cs typeface="Calibri"/>
              <a:sym typeface="Calibri"/>
            </a:endParaRPr>
          </a:p>
          <a:p>
            <a:pPr indent="-349250" lvl="0" marL="457200" rtl="0" algn="l">
              <a:lnSpc>
                <a:spcPct val="90000"/>
              </a:lnSpc>
              <a:spcBef>
                <a:spcPts val="0"/>
              </a:spcBef>
              <a:spcAft>
                <a:spcPts val="0"/>
              </a:spcAft>
              <a:buSzPts val="1900"/>
              <a:buChar char="•"/>
            </a:pPr>
            <a:r>
              <a:rPr lang="en-US" sz="1900">
                <a:latin typeface="Calibri"/>
                <a:ea typeface="Calibri"/>
                <a:cs typeface="Calibri"/>
                <a:sym typeface="Calibri"/>
              </a:rPr>
              <a:t>All 23 campuses involved in QA activities (community, professional development, course reviews)</a:t>
            </a:r>
            <a:endParaRPr sz="1900">
              <a:latin typeface="Calibri"/>
              <a:ea typeface="Calibri"/>
              <a:cs typeface="Calibri"/>
              <a:sym typeface="Calibri"/>
            </a:endParaRPr>
          </a:p>
          <a:p>
            <a:pPr indent="-349250" lvl="0" marL="457200" rtl="0" algn="l">
              <a:lnSpc>
                <a:spcPct val="90000"/>
              </a:lnSpc>
              <a:spcBef>
                <a:spcPts val="0"/>
              </a:spcBef>
              <a:spcAft>
                <a:spcPts val="0"/>
              </a:spcAft>
              <a:buSzPts val="1900"/>
              <a:buChar char="•"/>
            </a:pPr>
            <a:r>
              <a:rPr lang="en-US" sz="1900">
                <a:latin typeface="Calibri"/>
                <a:ea typeface="Calibri"/>
                <a:cs typeface="Calibri"/>
                <a:sym typeface="Calibri"/>
              </a:rPr>
              <a:t>Approximately 7,000 QA training completions through today.</a:t>
            </a:r>
            <a:endParaRPr sz="1900">
              <a:latin typeface="Calibri"/>
              <a:ea typeface="Calibri"/>
              <a:cs typeface="Calibri"/>
              <a:sym typeface="Calibri"/>
            </a:endParaRPr>
          </a:p>
          <a:p>
            <a:pPr indent="0" lvl="0" marL="0" rtl="0" algn="l">
              <a:lnSpc>
                <a:spcPct val="115000"/>
              </a:lnSpc>
              <a:spcBef>
                <a:spcPts val="0"/>
              </a:spcBef>
              <a:spcAft>
                <a:spcPts val="0"/>
              </a:spcAft>
              <a:buNone/>
            </a:pPr>
            <a:r>
              <a:t/>
            </a:r>
            <a:endParaRPr sz="1700"/>
          </a:p>
        </p:txBody>
      </p:sp>
      <p:sp>
        <p:nvSpPr>
          <p:cNvPr id="115" name="Google Shape;115;p19"/>
          <p:cNvSpPr/>
          <p:nvPr/>
        </p:nvSpPr>
        <p:spPr>
          <a:xfrm>
            <a:off x="7449000" y="-46100"/>
            <a:ext cx="4951500" cy="1605600"/>
          </a:xfrm>
          <a:prstGeom prst="star12">
            <a:avLst>
              <a:gd fmla="val 37500" name="adj"/>
            </a:avLst>
          </a:prstGeom>
          <a:solidFill>
            <a:srgbClr val="B7B7B7"/>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400">
                <a:highlight>
                  <a:srgbClr val="FFFF00"/>
                </a:highlight>
              </a:rPr>
              <a:t>6,884 Completions</a:t>
            </a:r>
            <a:endParaRPr sz="2400">
              <a:highlight>
                <a:srgbClr val="FFFF00"/>
              </a:highlight>
            </a:endParaRPr>
          </a:p>
        </p:txBody>
      </p:sp>
      <p:pic>
        <p:nvPicPr>
          <p:cNvPr id="116" name="Google Shape;116;p19"/>
          <p:cNvPicPr preferRelativeResize="0"/>
          <p:nvPr/>
        </p:nvPicPr>
        <p:blipFill>
          <a:blip r:embed="rId3">
            <a:alphaModFix/>
          </a:blip>
          <a:stretch>
            <a:fillRect/>
          </a:stretch>
        </p:blipFill>
        <p:spPr>
          <a:xfrm>
            <a:off x="2555525" y="2973450"/>
            <a:ext cx="5879924" cy="3655075"/>
          </a:xfrm>
          <a:prstGeom prst="rect">
            <a:avLst/>
          </a:prstGeom>
          <a:noFill/>
          <a:ln>
            <a:noFill/>
          </a:ln>
        </p:spPr>
      </p:pic>
      <p:sp>
        <p:nvSpPr>
          <p:cNvPr id="117" name="Google Shape;117;p19"/>
          <p:cNvSpPr txBox="1"/>
          <p:nvPr/>
        </p:nvSpPr>
        <p:spPr>
          <a:xfrm>
            <a:off x="1737700" y="6312275"/>
            <a:ext cx="9680700" cy="6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5"/>
          <p:cNvPicPr preferRelativeResize="0"/>
          <p:nvPr/>
        </p:nvPicPr>
        <p:blipFill rotWithShape="1">
          <a:blip r:embed="rId3">
            <a:alphaModFix/>
          </a:blip>
          <a:srcRect b="0" l="0" r="0" t="0"/>
          <a:stretch/>
        </p:blipFill>
        <p:spPr>
          <a:xfrm>
            <a:off x="630650" y="168550"/>
            <a:ext cx="8947624" cy="65208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56"/>
          <p:cNvPicPr preferRelativeResize="0"/>
          <p:nvPr/>
        </p:nvPicPr>
        <p:blipFill rotWithShape="1">
          <a:blip r:embed="rId3">
            <a:alphaModFix/>
          </a:blip>
          <a:srcRect b="0" l="0" r="0" t="0"/>
          <a:stretch/>
        </p:blipFill>
        <p:spPr>
          <a:xfrm>
            <a:off x="256875" y="292225"/>
            <a:ext cx="9840126" cy="57580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7"/>
          <p:cNvSpPr txBox="1"/>
          <p:nvPr>
            <p:ph type="title"/>
          </p:nvPr>
        </p:nvSpPr>
        <p:spPr>
          <a:xfrm>
            <a:off x="415650" y="3783744"/>
            <a:ext cx="11360700" cy="2464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b="0" lang="en-US" sz="2400"/>
              <a:t>Mary Bennett, MA</a:t>
            </a:r>
            <a:endParaRPr b="0" sz="2400"/>
          </a:p>
          <a:p>
            <a:pPr indent="0" lvl="0" marL="0" rtl="0" algn="l">
              <a:spcBef>
                <a:spcPts val="0"/>
              </a:spcBef>
              <a:spcAft>
                <a:spcPts val="0"/>
              </a:spcAft>
              <a:buNone/>
            </a:pPr>
            <a:r>
              <a:rPr b="0" lang="en-US" sz="2400"/>
              <a:t>Instructional Designer</a:t>
            </a:r>
            <a:endParaRPr b="0" sz="2400"/>
          </a:p>
          <a:p>
            <a:pPr indent="0" lvl="0" marL="0" rtl="0" algn="l">
              <a:spcBef>
                <a:spcPts val="0"/>
              </a:spcBef>
              <a:spcAft>
                <a:spcPts val="0"/>
              </a:spcAft>
              <a:buNone/>
            </a:pPr>
            <a:r>
              <a:rPr b="0" lang="en-US" sz="2400"/>
              <a:t>Center for Faculty Excellence</a:t>
            </a:r>
            <a:endParaRPr b="0" sz="2400"/>
          </a:p>
          <a:p>
            <a:pPr indent="0" lvl="0" marL="0" rtl="0" algn="l">
              <a:spcBef>
                <a:spcPts val="0"/>
              </a:spcBef>
              <a:spcAft>
                <a:spcPts val="0"/>
              </a:spcAft>
              <a:buNone/>
            </a:pPr>
            <a:r>
              <a:t/>
            </a:r>
            <a:endParaRPr b="0" sz="2400"/>
          </a:p>
          <a:p>
            <a:pPr indent="0" lvl="0" marL="0" rtl="0" algn="l">
              <a:spcBef>
                <a:spcPts val="0"/>
              </a:spcBef>
              <a:spcAft>
                <a:spcPts val="0"/>
              </a:spcAft>
              <a:buNone/>
            </a:pPr>
            <a:r>
              <a:rPr b="0" lang="en-US" sz="2400"/>
              <a:t>QLT Course Manager</a:t>
            </a:r>
            <a:endParaRPr b="0" sz="2400"/>
          </a:p>
          <a:p>
            <a:pPr indent="0" lvl="0" marL="0" rtl="0" algn="l">
              <a:spcBef>
                <a:spcPts val="0"/>
              </a:spcBef>
              <a:spcAft>
                <a:spcPts val="0"/>
              </a:spcAft>
              <a:buNone/>
            </a:pPr>
            <a:r>
              <a:rPr b="0" lang="en-US" sz="2400"/>
              <a:t>CSU Office of the Chancellor</a:t>
            </a:r>
            <a:endParaRPr b="0" sz="2400"/>
          </a:p>
        </p:txBody>
      </p:sp>
      <p:pic>
        <p:nvPicPr>
          <p:cNvPr id="453" name="Google Shape;453;p57"/>
          <p:cNvPicPr preferRelativeResize="0"/>
          <p:nvPr/>
        </p:nvPicPr>
        <p:blipFill>
          <a:blip r:embed="rId3">
            <a:alphaModFix/>
          </a:blip>
          <a:stretch>
            <a:fillRect/>
          </a:stretch>
        </p:blipFill>
        <p:spPr>
          <a:xfrm>
            <a:off x="661950" y="1738800"/>
            <a:ext cx="10633184" cy="135689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8"/>
          <p:cNvSpPr txBox="1"/>
          <p:nvPr>
            <p:ph type="title"/>
          </p:nvPr>
        </p:nvSpPr>
        <p:spPr>
          <a:xfrm>
            <a:off x="415650" y="773117"/>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APM 206: Policies and Procedures on Technology Mediated Courses and Programs</a:t>
            </a:r>
            <a:endParaRPr sz="2400"/>
          </a:p>
        </p:txBody>
      </p:sp>
      <p:sp>
        <p:nvSpPr>
          <p:cNvPr id="460" name="Google Shape;460;p58"/>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381000" lvl="0" marL="457200" rtl="0" algn="l">
              <a:spcBef>
                <a:spcPts val="1000"/>
              </a:spcBef>
              <a:spcAft>
                <a:spcPts val="0"/>
              </a:spcAft>
              <a:buSzPts val="2400"/>
              <a:buChar char="•"/>
            </a:pPr>
            <a:r>
              <a:rPr lang="en-US" sz="2400"/>
              <a:t>Approved Spring 2018</a:t>
            </a:r>
            <a:endParaRPr sz="2400"/>
          </a:p>
          <a:p>
            <a:pPr indent="-381000" lvl="1" marL="914400" rtl="0" algn="l">
              <a:spcBef>
                <a:spcPts val="0"/>
              </a:spcBef>
              <a:spcAft>
                <a:spcPts val="0"/>
              </a:spcAft>
              <a:buSzPts val="2400"/>
              <a:buChar char="•"/>
            </a:pPr>
            <a:r>
              <a:rPr i="1" lang="en-US" sz="2400">
                <a:highlight>
                  <a:srgbClr val="FFFFFF"/>
                </a:highlight>
              </a:rPr>
              <a:t>Faculty who will be teaching online or blended courses (beyond 20% of the entire course) must successfully complete the required online training</a:t>
            </a:r>
            <a:br>
              <a:rPr i="1" lang="en-US" sz="2400">
                <a:highlight>
                  <a:srgbClr val="FFFFFF"/>
                </a:highlight>
              </a:rPr>
            </a:br>
            <a:endParaRPr i="1" sz="2400">
              <a:highlight>
                <a:srgbClr val="FFFFFF"/>
              </a:highlight>
            </a:endParaRPr>
          </a:p>
          <a:p>
            <a:pPr indent="-381000" lvl="0" marL="457200" rtl="0" algn="l">
              <a:spcBef>
                <a:spcPts val="0"/>
              </a:spcBef>
              <a:spcAft>
                <a:spcPts val="0"/>
              </a:spcAft>
              <a:buSzPts val="2400"/>
              <a:buChar char="•"/>
            </a:pPr>
            <a:r>
              <a:rPr lang="en-US" sz="2400">
                <a:highlight>
                  <a:srgbClr val="FFFFFF"/>
                </a:highlight>
              </a:rPr>
              <a:t>Course Categories</a:t>
            </a:r>
            <a:endParaRPr sz="2400">
              <a:highlight>
                <a:srgbClr val="FFFFFF"/>
              </a:highlight>
            </a:endParaRPr>
          </a:p>
          <a:p>
            <a:pPr indent="-381000" lvl="1" marL="914400" rtl="0" algn="l">
              <a:spcBef>
                <a:spcPts val="0"/>
              </a:spcBef>
              <a:spcAft>
                <a:spcPts val="0"/>
              </a:spcAft>
              <a:buSzPts val="2400"/>
              <a:buChar char="•"/>
            </a:pPr>
            <a:r>
              <a:rPr lang="en-US" sz="2400">
                <a:highlight>
                  <a:srgbClr val="FFFFFF"/>
                </a:highlight>
              </a:rPr>
              <a:t>Blended I (20 - 66%)</a:t>
            </a:r>
            <a:endParaRPr sz="2400">
              <a:highlight>
                <a:srgbClr val="FFFFFF"/>
              </a:highlight>
            </a:endParaRPr>
          </a:p>
          <a:p>
            <a:pPr indent="-381000" lvl="1" marL="914400" rtl="0" algn="l">
              <a:spcBef>
                <a:spcPts val="0"/>
              </a:spcBef>
              <a:spcAft>
                <a:spcPts val="0"/>
              </a:spcAft>
              <a:buSzPts val="2400"/>
              <a:buChar char="•"/>
            </a:pPr>
            <a:r>
              <a:rPr lang="en-US" sz="2400">
                <a:highlight>
                  <a:srgbClr val="FFFFFF"/>
                </a:highlight>
              </a:rPr>
              <a:t>Blended II (67 - 99%)</a:t>
            </a:r>
            <a:endParaRPr sz="2400">
              <a:highlight>
                <a:srgbClr val="FFFFFF"/>
              </a:highlight>
            </a:endParaRPr>
          </a:p>
          <a:p>
            <a:pPr indent="-381000" lvl="1" marL="914400" rtl="0" algn="l">
              <a:spcBef>
                <a:spcPts val="0"/>
              </a:spcBef>
              <a:spcAft>
                <a:spcPts val="0"/>
              </a:spcAft>
              <a:buSzPts val="2400"/>
              <a:buChar char="•"/>
            </a:pPr>
            <a:r>
              <a:rPr lang="en-US" sz="2400">
                <a:highlight>
                  <a:srgbClr val="FFFFFF"/>
                </a:highlight>
              </a:rPr>
              <a:t>Online (100%)</a:t>
            </a:r>
            <a:br>
              <a:rPr lang="en-US" sz="2400">
                <a:highlight>
                  <a:srgbClr val="FFFFFF"/>
                </a:highlight>
              </a:rPr>
            </a:br>
            <a:endParaRPr sz="2400">
              <a:highlight>
                <a:srgbClr val="FFFFFF"/>
              </a:highlight>
            </a:endParaRPr>
          </a:p>
          <a:p>
            <a:pPr indent="-381000" lvl="0" marL="457200" rtl="0" algn="l">
              <a:spcBef>
                <a:spcPts val="0"/>
              </a:spcBef>
              <a:spcAft>
                <a:spcPts val="0"/>
              </a:spcAft>
              <a:buSzPts val="2400"/>
              <a:buChar char="•"/>
            </a:pPr>
            <a:r>
              <a:rPr lang="en-US" sz="2400">
                <a:highlight>
                  <a:srgbClr val="FFFFFF"/>
                </a:highlight>
              </a:rPr>
              <a:t>Adoption of the QLT Instrument </a:t>
            </a:r>
            <a:endParaRPr sz="2400">
              <a:highlight>
                <a:srgbClr val="FFFFFF"/>
              </a:highlight>
            </a:endParaRPr>
          </a:p>
          <a:p>
            <a:pPr indent="0" lvl="0" marL="0" rtl="0" algn="l">
              <a:spcBef>
                <a:spcPts val="1000"/>
              </a:spcBef>
              <a:spcAft>
                <a:spcPts val="0"/>
              </a:spcAft>
              <a:buNone/>
            </a:pPr>
            <a:r>
              <a:t/>
            </a:r>
            <a:endParaRPr i="1" sz="2400">
              <a:highlight>
                <a:srgbClr val="FFFFFF"/>
              </a:highlight>
            </a:endParaRPr>
          </a:p>
        </p:txBody>
      </p:sp>
      <p:pic>
        <p:nvPicPr>
          <p:cNvPr descr="Course Categories&#10;Blended I (20 - 66%)&#10;Blended II (67 - 99%)&#10;Online (100%)&#10;" id="461" name="Google Shape;461;p58" title="APM 206 approval process at Fresno State Section b"/>
          <p:cNvPicPr preferRelativeResize="0"/>
          <p:nvPr/>
        </p:nvPicPr>
        <p:blipFill>
          <a:blip r:embed="rId3">
            <a:alphaModFix/>
          </a:blip>
          <a:stretch>
            <a:fillRect/>
          </a:stretch>
        </p:blipFill>
        <p:spPr>
          <a:xfrm>
            <a:off x="5128544" y="3044719"/>
            <a:ext cx="6725299" cy="2508200"/>
          </a:xfrm>
          <a:prstGeom prst="rect">
            <a:avLst/>
          </a:prstGeom>
          <a:noFill/>
          <a:ln>
            <a:noFill/>
          </a:ln>
        </p:spPr>
      </p:pic>
      <p:pic>
        <p:nvPicPr>
          <p:cNvPr id="462" name="Google Shape;462;p58"/>
          <p:cNvPicPr preferRelativeResize="0"/>
          <p:nvPr/>
        </p:nvPicPr>
        <p:blipFill>
          <a:blip r:embed="rId4">
            <a:alphaModFix/>
          </a:blip>
          <a:stretch>
            <a:fillRect/>
          </a:stretch>
        </p:blipFill>
        <p:spPr>
          <a:xfrm>
            <a:off x="3238500" y="571500"/>
            <a:ext cx="5715000" cy="5715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59"/>
          <p:cNvPicPr preferRelativeResize="0"/>
          <p:nvPr/>
        </p:nvPicPr>
        <p:blipFill>
          <a:blip r:embed="rId3">
            <a:alphaModFix/>
          </a:blip>
          <a:stretch>
            <a:fillRect/>
          </a:stretch>
        </p:blipFill>
        <p:spPr>
          <a:xfrm>
            <a:off x="2100150" y="2046627"/>
            <a:ext cx="2988025" cy="2967935"/>
          </a:xfrm>
          <a:prstGeom prst="rect">
            <a:avLst/>
          </a:prstGeom>
          <a:noFill/>
          <a:ln>
            <a:noFill/>
          </a:ln>
        </p:spPr>
      </p:pic>
      <p:pic>
        <p:nvPicPr>
          <p:cNvPr id="469" name="Google Shape;469;p59"/>
          <p:cNvPicPr preferRelativeResize="0"/>
          <p:nvPr/>
        </p:nvPicPr>
        <p:blipFill>
          <a:blip r:embed="rId4">
            <a:alphaModFix/>
          </a:blip>
          <a:stretch>
            <a:fillRect/>
          </a:stretch>
        </p:blipFill>
        <p:spPr>
          <a:xfrm>
            <a:off x="6765400" y="1945049"/>
            <a:ext cx="3109175" cy="317108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0"/>
          <p:cNvSpPr txBox="1"/>
          <p:nvPr>
            <p:ph type="title"/>
          </p:nvPr>
        </p:nvSpPr>
        <p:spPr>
          <a:xfrm>
            <a:off x="415600" y="593367"/>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Q1-S Introduction to Teaching Online for Summer Sessions</a:t>
            </a:r>
            <a:endParaRPr sz="2400"/>
          </a:p>
        </p:txBody>
      </p:sp>
      <p:sp>
        <p:nvSpPr>
          <p:cNvPr id="476" name="Google Shape;476;p60"/>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381000" lvl="0" marL="457200" rtl="0" algn="l">
              <a:spcBef>
                <a:spcPts val="1000"/>
              </a:spcBef>
              <a:spcAft>
                <a:spcPts val="0"/>
              </a:spcAft>
              <a:buSzPts val="2400"/>
              <a:buChar char="•"/>
            </a:pPr>
            <a:r>
              <a:rPr lang="en-US" sz="2400"/>
              <a:t>April and May</a:t>
            </a:r>
            <a:endParaRPr sz="2400"/>
          </a:p>
          <a:p>
            <a:pPr indent="-381000" lvl="0" marL="457200" rtl="0" algn="l">
              <a:spcBef>
                <a:spcPts val="0"/>
              </a:spcBef>
              <a:spcAft>
                <a:spcPts val="0"/>
              </a:spcAft>
              <a:buSzPts val="2400"/>
              <a:buChar char="•"/>
            </a:pPr>
            <a:r>
              <a:rPr lang="en-US" sz="2400"/>
              <a:t>18 sections</a:t>
            </a:r>
            <a:endParaRPr sz="2400"/>
          </a:p>
        </p:txBody>
      </p:sp>
      <p:pic>
        <p:nvPicPr>
          <p:cNvPr id="477" name="Google Shape;477;p60"/>
          <p:cNvPicPr preferRelativeResize="0"/>
          <p:nvPr/>
        </p:nvPicPr>
        <p:blipFill>
          <a:blip r:embed="rId3">
            <a:alphaModFix/>
          </a:blip>
          <a:stretch>
            <a:fillRect/>
          </a:stretch>
        </p:blipFill>
        <p:spPr>
          <a:xfrm>
            <a:off x="4949075" y="1637763"/>
            <a:ext cx="4762500" cy="43529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1"/>
          <p:cNvSpPr txBox="1"/>
          <p:nvPr>
            <p:ph type="title"/>
          </p:nvPr>
        </p:nvSpPr>
        <p:spPr>
          <a:xfrm>
            <a:off x="838200" y="529509"/>
            <a:ext cx="754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400"/>
              <a:t>Faculty Survey Outcomes</a:t>
            </a:r>
            <a:endParaRPr sz="2400"/>
          </a:p>
        </p:txBody>
      </p:sp>
      <p:sp>
        <p:nvSpPr>
          <p:cNvPr id="484" name="Google Shape;484;p61"/>
          <p:cNvSpPr txBox="1"/>
          <p:nvPr>
            <p:ph idx="1" type="body"/>
          </p:nvPr>
        </p:nvSpPr>
        <p:spPr>
          <a:xfrm>
            <a:off x="838200" y="1561886"/>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Option 1</a:t>
            </a:r>
            <a:endParaRPr/>
          </a:p>
          <a:p>
            <a:pPr indent="-355600" lvl="0" marL="457200" rtl="0" algn="l">
              <a:lnSpc>
                <a:spcPct val="115000"/>
              </a:lnSpc>
              <a:spcBef>
                <a:spcPts val="0"/>
              </a:spcBef>
              <a:spcAft>
                <a:spcPts val="0"/>
              </a:spcAft>
              <a:buSzPts val="2000"/>
              <a:buFont typeface="Calibri"/>
              <a:buAutoNum type="arabicPeriod"/>
            </a:pPr>
            <a:r>
              <a:rPr lang="en-US" sz="2000"/>
              <a:t>Canvas</a:t>
            </a:r>
            <a:endParaRPr sz="2000"/>
          </a:p>
          <a:p>
            <a:pPr indent="-355600" lvl="0" marL="457200" rtl="0" algn="l">
              <a:lnSpc>
                <a:spcPct val="115000"/>
              </a:lnSpc>
              <a:spcBef>
                <a:spcPts val="0"/>
              </a:spcBef>
              <a:spcAft>
                <a:spcPts val="0"/>
              </a:spcAft>
              <a:buSzPts val="2000"/>
              <a:buFont typeface="Calibri"/>
              <a:buAutoNum type="arabicPeriod"/>
            </a:pPr>
            <a:r>
              <a:rPr lang="en-US" sz="2000"/>
              <a:t>Equity Minded Teaching</a:t>
            </a:r>
            <a:endParaRPr sz="2000"/>
          </a:p>
          <a:p>
            <a:pPr indent="-355600" lvl="0" marL="457200" rtl="0" algn="l">
              <a:lnSpc>
                <a:spcPct val="115000"/>
              </a:lnSpc>
              <a:spcBef>
                <a:spcPts val="0"/>
              </a:spcBef>
              <a:spcAft>
                <a:spcPts val="0"/>
              </a:spcAft>
              <a:buSzPts val="2000"/>
              <a:buFont typeface="Calibri"/>
              <a:buAutoNum type="arabicPeriod"/>
            </a:pPr>
            <a:r>
              <a:rPr lang="en-US" sz="2000"/>
              <a:t>Course Building</a:t>
            </a:r>
            <a:endParaRPr sz="2000"/>
          </a:p>
          <a:p>
            <a:pPr indent="-355600" lvl="0" marL="457200" rtl="0" algn="l">
              <a:lnSpc>
                <a:spcPct val="115000"/>
              </a:lnSpc>
              <a:spcBef>
                <a:spcPts val="0"/>
              </a:spcBef>
              <a:spcAft>
                <a:spcPts val="0"/>
              </a:spcAft>
              <a:buSzPts val="2000"/>
              <a:buFont typeface="Calibri"/>
              <a:buAutoNum type="arabicPeriod"/>
            </a:pPr>
            <a:r>
              <a:rPr lang="en-US" sz="2000"/>
              <a:t>UDL &amp; Accessibility</a:t>
            </a:r>
            <a:endParaRPr sz="2000"/>
          </a:p>
          <a:p>
            <a:pPr indent="-355600" lvl="0" marL="457200" rtl="0" algn="l">
              <a:lnSpc>
                <a:spcPct val="115000"/>
              </a:lnSpc>
              <a:spcBef>
                <a:spcPts val="0"/>
              </a:spcBef>
              <a:spcAft>
                <a:spcPts val="0"/>
              </a:spcAft>
              <a:buSzPts val="2000"/>
              <a:buFont typeface="Calibri"/>
              <a:buAutoNum type="arabicPeriod"/>
            </a:pPr>
            <a:r>
              <a:rPr lang="en-US" sz="2000"/>
              <a:t>Introduction to Technology Tools for Engagement</a:t>
            </a:r>
            <a:endParaRPr sz="2000"/>
          </a:p>
          <a:p>
            <a:pPr indent="-355600" lvl="0" marL="457200" rtl="0" algn="l">
              <a:lnSpc>
                <a:spcPct val="115000"/>
              </a:lnSpc>
              <a:spcBef>
                <a:spcPts val="0"/>
              </a:spcBef>
              <a:spcAft>
                <a:spcPts val="0"/>
              </a:spcAft>
              <a:buSzPts val="2000"/>
              <a:buFont typeface="Calibri"/>
              <a:buAutoNum type="arabicPeriod"/>
            </a:pPr>
            <a:r>
              <a:rPr lang="en-US" sz="2000"/>
              <a:t>Sharing Content</a:t>
            </a:r>
            <a:endParaRPr sz="2000"/>
          </a:p>
          <a:p>
            <a:pPr indent="-355600" lvl="0" marL="457200" rtl="0" algn="l">
              <a:lnSpc>
                <a:spcPct val="115000"/>
              </a:lnSpc>
              <a:spcBef>
                <a:spcPts val="0"/>
              </a:spcBef>
              <a:spcAft>
                <a:spcPts val="0"/>
              </a:spcAft>
              <a:buSzPts val="2000"/>
              <a:buFont typeface="Calibri"/>
              <a:buAutoNum type="arabicPeriod"/>
            </a:pPr>
            <a:r>
              <a:rPr lang="en-US" sz="2000"/>
              <a:t>Reflection and Instructional Redesign</a:t>
            </a:r>
            <a:endParaRPr sz="2000"/>
          </a:p>
          <a:p>
            <a:pPr indent="0" lvl="0" marL="0" rtl="0" algn="l">
              <a:spcBef>
                <a:spcPts val="1200"/>
              </a:spcBef>
              <a:spcAft>
                <a:spcPts val="0"/>
              </a:spcAft>
              <a:buNone/>
            </a:pPr>
            <a:r>
              <a:t/>
            </a:r>
            <a:endParaRPr/>
          </a:p>
        </p:txBody>
      </p:sp>
      <p:sp>
        <p:nvSpPr>
          <p:cNvPr id="485" name="Google Shape;485;p61"/>
          <p:cNvSpPr txBox="1"/>
          <p:nvPr>
            <p:ph idx="2" type="body"/>
          </p:nvPr>
        </p:nvSpPr>
        <p:spPr>
          <a:xfrm>
            <a:off x="6225350" y="1561886"/>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Option 2</a:t>
            </a:r>
            <a:endParaRPr/>
          </a:p>
          <a:p>
            <a:pPr indent="-355600" lvl="0" marL="457200" rtl="0" algn="l">
              <a:lnSpc>
                <a:spcPct val="115000"/>
              </a:lnSpc>
              <a:spcBef>
                <a:spcPts val="1000"/>
              </a:spcBef>
              <a:spcAft>
                <a:spcPts val="0"/>
              </a:spcAft>
              <a:buSzPts val="2000"/>
              <a:buFont typeface="Calibri"/>
              <a:buAutoNum type="arabicPeriod"/>
            </a:pPr>
            <a:r>
              <a:rPr lang="en-US" sz="2000"/>
              <a:t>Reflection on Teaching</a:t>
            </a:r>
            <a:endParaRPr sz="2000"/>
          </a:p>
          <a:p>
            <a:pPr indent="-355600" lvl="0" marL="457200" rtl="0" algn="l">
              <a:lnSpc>
                <a:spcPct val="115000"/>
              </a:lnSpc>
              <a:spcBef>
                <a:spcPts val="0"/>
              </a:spcBef>
              <a:spcAft>
                <a:spcPts val="0"/>
              </a:spcAft>
              <a:buSzPts val="2000"/>
              <a:buFont typeface="Calibri"/>
              <a:buAutoNum type="arabicPeriod"/>
            </a:pPr>
            <a:r>
              <a:rPr lang="en-US" sz="2000"/>
              <a:t>Equity Minded Teaching</a:t>
            </a:r>
            <a:endParaRPr sz="2000"/>
          </a:p>
          <a:p>
            <a:pPr indent="-355600" lvl="0" marL="457200" rtl="0" algn="l">
              <a:lnSpc>
                <a:spcPct val="115000"/>
              </a:lnSpc>
              <a:spcBef>
                <a:spcPts val="0"/>
              </a:spcBef>
              <a:spcAft>
                <a:spcPts val="0"/>
              </a:spcAft>
              <a:buSzPts val="2000"/>
              <a:buFont typeface="Calibri"/>
              <a:buAutoNum type="arabicPeriod"/>
            </a:pPr>
            <a:r>
              <a:rPr lang="en-US" sz="2000"/>
              <a:t>Technology Tools for Engagement</a:t>
            </a:r>
            <a:endParaRPr sz="2000"/>
          </a:p>
          <a:p>
            <a:pPr indent="-355600" lvl="0" marL="457200" rtl="0" algn="l">
              <a:lnSpc>
                <a:spcPct val="115000"/>
              </a:lnSpc>
              <a:spcBef>
                <a:spcPts val="0"/>
              </a:spcBef>
              <a:spcAft>
                <a:spcPts val="0"/>
              </a:spcAft>
              <a:buSzPts val="2000"/>
              <a:buFont typeface="Calibri"/>
              <a:buAutoNum type="arabicPeriod"/>
            </a:pPr>
            <a:r>
              <a:rPr lang="en-US" sz="2000"/>
              <a:t>Sharing Content</a:t>
            </a:r>
            <a:endParaRPr sz="2000"/>
          </a:p>
          <a:p>
            <a:pPr indent="-355600" lvl="0" marL="457200" rtl="0" algn="l">
              <a:lnSpc>
                <a:spcPct val="115000"/>
              </a:lnSpc>
              <a:spcBef>
                <a:spcPts val="0"/>
              </a:spcBef>
              <a:spcAft>
                <a:spcPts val="0"/>
              </a:spcAft>
              <a:buSzPts val="2000"/>
              <a:buFont typeface="Calibri"/>
              <a:buAutoNum type="arabicPeriod"/>
            </a:pPr>
            <a:r>
              <a:rPr lang="en-US" sz="2000"/>
              <a:t>Reflection and Instructional Redesign</a:t>
            </a:r>
            <a:endParaRPr sz="2000"/>
          </a:p>
          <a:p>
            <a:pPr indent="0" lvl="0" marL="0" rtl="0" algn="l">
              <a:spcBef>
                <a:spcPts val="1000"/>
              </a:spcBef>
              <a:spcAft>
                <a:spcPts val="0"/>
              </a:spcAft>
              <a:buNone/>
            </a:pPr>
            <a:r>
              <a:t/>
            </a:r>
            <a:endParaRPr/>
          </a:p>
        </p:txBody>
      </p:sp>
      <p:pic>
        <p:nvPicPr>
          <p:cNvPr id="486" name="Google Shape;486;p61"/>
          <p:cNvPicPr preferRelativeResize="0"/>
          <p:nvPr/>
        </p:nvPicPr>
        <p:blipFill>
          <a:blip r:embed="rId3">
            <a:alphaModFix/>
          </a:blip>
          <a:stretch>
            <a:fillRect/>
          </a:stretch>
        </p:blipFill>
        <p:spPr>
          <a:xfrm>
            <a:off x="7543697" y="4587375"/>
            <a:ext cx="1331218" cy="1325700"/>
          </a:xfrm>
          <a:prstGeom prst="rect">
            <a:avLst/>
          </a:prstGeom>
          <a:noFill/>
          <a:ln>
            <a:noFill/>
          </a:ln>
        </p:spPr>
      </p:pic>
      <p:sp>
        <p:nvSpPr>
          <p:cNvPr id="487" name="Google Shape;487;p61"/>
          <p:cNvSpPr txBox="1"/>
          <p:nvPr/>
        </p:nvSpPr>
        <p:spPr>
          <a:xfrm>
            <a:off x="9108775" y="4856175"/>
            <a:ext cx="2640300" cy="5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latin typeface="Calibri"/>
                <a:ea typeface="Calibri"/>
                <a:cs typeface="Calibri"/>
                <a:sym typeface="Calibri"/>
              </a:rPr>
              <a:t>Q1 for Certification</a:t>
            </a:r>
            <a:endParaRPr b="1" sz="2000">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2"/>
          <p:cNvSpPr txBox="1"/>
          <p:nvPr>
            <p:ph type="title"/>
          </p:nvPr>
        </p:nvSpPr>
        <p:spPr>
          <a:xfrm>
            <a:off x="415600" y="593367"/>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Summer 2020 Faculty Cohorts</a:t>
            </a:r>
            <a:endParaRPr sz="2400"/>
          </a:p>
        </p:txBody>
      </p:sp>
      <p:sp>
        <p:nvSpPr>
          <p:cNvPr id="494" name="Google Shape;494;p62"/>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349250" lvl="0" marL="457200" rtl="0" algn="l">
              <a:spcBef>
                <a:spcPts val="1000"/>
              </a:spcBef>
              <a:spcAft>
                <a:spcPts val="0"/>
              </a:spcAft>
              <a:buSzPts val="1900"/>
              <a:buChar char="•"/>
            </a:pPr>
            <a:r>
              <a:rPr lang="en-US"/>
              <a:t>Self-identified the course</a:t>
            </a:r>
            <a:endParaRPr/>
          </a:p>
          <a:p>
            <a:pPr indent="-349250" lvl="0" marL="457200" rtl="0" algn="l">
              <a:spcBef>
                <a:spcPts val="0"/>
              </a:spcBef>
              <a:spcAft>
                <a:spcPts val="0"/>
              </a:spcAft>
              <a:buSzPts val="1900"/>
              <a:buChar char="•"/>
            </a:pPr>
            <a:r>
              <a:rPr lang="en-US"/>
              <a:t>22 sections</a:t>
            </a:r>
            <a:endParaRPr/>
          </a:p>
          <a:p>
            <a:pPr indent="0" lvl="0" marL="0" rtl="0" algn="l">
              <a:spcBef>
                <a:spcPts val="1000"/>
              </a:spcBef>
              <a:spcAft>
                <a:spcPts val="0"/>
              </a:spcAft>
              <a:buNone/>
            </a:pPr>
            <a:r>
              <a:t/>
            </a:r>
            <a:endParaRPr/>
          </a:p>
        </p:txBody>
      </p:sp>
      <p:pic>
        <p:nvPicPr>
          <p:cNvPr id="495" name="Google Shape;495;p62"/>
          <p:cNvPicPr preferRelativeResize="0"/>
          <p:nvPr/>
        </p:nvPicPr>
        <p:blipFill>
          <a:blip r:embed="rId3">
            <a:alphaModFix/>
          </a:blip>
          <a:stretch>
            <a:fillRect/>
          </a:stretch>
        </p:blipFill>
        <p:spPr>
          <a:xfrm>
            <a:off x="4705247" y="1437125"/>
            <a:ext cx="6520498" cy="50820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3"/>
          <p:cNvSpPr txBox="1"/>
          <p:nvPr>
            <p:ph type="title"/>
          </p:nvPr>
        </p:nvSpPr>
        <p:spPr>
          <a:xfrm>
            <a:off x="415600" y="593367"/>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Summer 2020 Course Offerings</a:t>
            </a:r>
            <a:endParaRPr sz="2400"/>
          </a:p>
        </p:txBody>
      </p:sp>
      <p:pic>
        <p:nvPicPr>
          <p:cNvPr id="502" name="Google Shape;502;p63"/>
          <p:cNvPicPr preferRelativeResize="0"/>
          <p:nvPr/>
        </p:nvPicPr>
        <p:blipFill>
          <a:blip r:embed="rId3">
            <a:alphaModFix/>
          </a:blip>
          <a:stretch>
            <a:fillRect/>
          </a:stretch>
        </p:blipFill>
        <p:spPr>
          <a:xfrm>
            <a:off x="2143213" y="1639125"/>
            <a:ext cx="7905576" cy="1749475"/>
          </a:xfrm>
          <a:prstGeom prst="rect">
            <a:avLst/>
          </a:prstGeom>
          <a:noFill/>
          <a:ln>
            <a:noFill/>
          </a:ln>
        </p:spPr>
      </p:pic>
      <p:pic>
        <p:nvPicPr>
          <p:cNvPr id="503" name="Google Shape;503;p63"/>
          <p:cNvPicPr preferRelativeResize="0"/>
          <p:nvPr/>
        </p:nvPicPr>
        <p:blipFill>
          <a:blip r:embed="rId4">
            <a:alphaModFix/>
          </a:blip>
          <a:stretch>
            <a:fillRect/>
          </a:stretch>
        </p:blipFill>
        <p:spPr>
          <a:xfrm>
            <a:off x="549301" y="3142342"/>
            <a:ext cx="3700699" cy="3700699"/>
          </a:xfrm>
          <a:prstGeom prst="rect">
            <a:avLst/>
          </a:prstGeom>
          <a:noFill/>
          <a:ln>
            <a:noFill/>
          </a:ln>
        </p:spPr>
      </p:pic>
      <p:pic>
        <p:nvPicPr>
          <p:cNvPr id="504" name="Google Shape;504;p63"/>
          <p:cNvPicPr preferRelativeResize="0"/>
          <p:nvPr/>
        </p:nvPicPr>
        <p:blipFill>
          <a:blip r:embed="rId5">
            <a:alphaModFix/>
          </a:blip>
          <a:stretch>
            <a:fillRect/>
          </a:stretch>
        </p:blipFill>
        <p:spPr>
          <a:xfrm>
            <a:off x="4282838" y="3142338"/>
            <a:ext cx="3626225" cy="3626225"/>
          </a:xfrm>
          <a:prstGeom prst="rect">
            <a:avLst/>
          </a:prstGeom>
          <a:noFill/>
          <a:ln>
            <a:noFill/>
          </a:ln>
        </p:spPr>
      </p:pic>
      <p:pic>
        <p:nvPicPr>
          <p:cNvPr id="505" name="Google Shape;505;p63"/>
          <p:cNvPicPr preferRelativeResize="0"/>
          <p:nvPr/>
        </p:nvPicPr>
        <p:blipFill>
          <a:blip r:embed="rId6">
            <a:alphaModFix/>
          </a:blip>
          <a:stretch>
            <a:fillRect/>
          </a:stretch>
        </p:blipFill>
        <p:spPr>
          <a:xfrm>
            <a:off x="7941925" y="3610775"/>
            <a:ext cx="2942425" cy="26893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4"/>
          <p:cNvSpPr txBox="1"/>
          <p:nvPr>
            <p:ph type="title"/>
          </p:nvPr>
        </p:nvSpPr>
        <p:spPr>
          <a:xfrm>
            <a:off x="415600" y="627042"/>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Faculty Facilitators</a:t>
            </a:r>
            <a:endParaRPr sz="2400"/>
          </a:p>
        </p:txBody>
      </p:sp>
      <p:sp>
        <p:nvSpPr>
          <p:cNvPr id="512" name="Google Shape;512;p6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p>
            <a:pPr indent="0" lvl="0" marL="0" rtl="0" algn="l">
              <a:spcBef>
                <a:spcPts val="1000"/>
              </a:spcBef>
              <a:spcAft>
                <a:spcPts val="0"/>
              </a:spcAft>
              <a:buNone/>
            </a:pPr>
            <a:r>
              <a:t/>
            </a:r>
            <a:endParaRPr/>
          </a:p>
        </p:txBody>
      </p:sp>
      <p:pic>
        <p:nvPicPr>
          <p:cNvPr id="513" name="Google Shape;513;p64"/>
          <p:cNvPicPr preferRelativeResize="0"/>
          <p:nvPr/>
        </p:nvPicPr>
        <p:blipFill>
          <a:blip r:embed="rId3">
            <a:alphaModFix/>
          </a:blip>
          <a:stretch>
            <a:fillRect/>
          </a:stretch>
        </p:blipFill>
        <p:spPr>
          <a:xfrm>
            <a:off x="781350" y="1536625"/>
            <a:ext cx="4478076" cy="4478076"/>
          </a:xfrm>
          <a:prstGeom prst="rect">
            <a:avLst/>
          </a:prstGeom>
          <a:noFill/>
          <a:ln>
            <a:noFill/>
          </a:ln>
        </p:spPr>
      </p:pic>
      <p:pic>
        <p:nvPicPr>
          <p:cNvPr id="514" name="Google Shape;514;p64"/>
          <p:cNvPicPr preferRelativeResize="0"/>
          <p:nvPr/>
        </p:nvPicPr>
        <p:blipFill>
          <a:blip r:embed="rId4">
            <a:alphaModFix/>
          </a:blip>
          <a:stretch>
            <a:fillRect/>
          </a:stretch>
        </p:blipFill>
        <p:spPr>
          <a:xfrm>
            <a:off x="6034275" y="1575198"/>
            <a:ext cx="4478076" cy="447805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212475" y="699825"/>
            <a:ext cx="10972800" cy="1066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Steps for Growing PD Offerings During COVID</a:t>
            </a:r>
            <a:endParaRPr/>
          </a:p>
        </p:txBody>
      </p:sp>
      <p:sp>
        <p:nvSpPr>
          <p:cNvPr id="124" name="Google Shape;124;p20"/>
          <p:cNvSpPr txBox="1"/>
          <p:nvPr>
            <p:ph idx="1" type="body"/>
          </p:nvPr>
        </p:nvSpPr>
        <p:spPr>
          <a:xfrm>
            <a:off x="122400" y="1650525"/>
            <a:ext cx="11870400" cy="4917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US"/>
              <a:t>Identify the “course(s)” that you want to target growing</a:t>
            </a:r>
            <a:endParaRPr/>
          </a:p>
          <a:p>
            <a:pPr indent="-317500" lvl="0" marL="457200" rtl="0" algn="l">
              <a:spcBef>
                <a:spcPts val="0"/>
              </a:spcBef>
              <a:spcAft>
                <a:spcPts val="0"/>
              </a:spcAft>
              <a:buSzPts val="1400"/>
              <a:buChar char="●"/>
            </a:pPr>
            <a:r>
              <a:rPr lang="en-US"/>
              <a:t>Identify your “current” facilitators and a plan to “grow” them quickly</a:t>
            </a:r>
            <a:endParaRPr/>
          </a:p>
          <a:p>
            <a:pPr indent="-317500" lvl="0" marL="457200" rtl="0" algn="l">
              <a:spcBef>
                <a:spcPts val="0"/>
              </a:spcBef>
              <a:spcAft>
                <a:spcPts val="0"/>
              </a:spcAft>
              <a:buSzPts val="1400"/>
              <a:buChar char="●"/>
            </a:pPr>
            <a:r>
              <a:rPr lang="en-US"/>
              <a:t>Identify funding sources to pay facilitators</a:t>
            </a:r>
            <a:endParaRPr/>
          </a:p>
          <a:p>
            <a:pPr indent="-317500" lvl="0" marL="457200" rtl="0" algn="l">
              <a:spcBef>
                <a:spcPts val="0"/>
              </a:spcBef>
              <a:spcAft>
                <a:spcPts val="0"/>
              </a:spcAft>
              <a:buSzPts val="1400"/>
              <a:buChar char="●"/>
            </a:pPr>
            <a:r>
              <a:rPr lang="en-US"/>
              <a:t>Consider hiring a “QM certified facilitator campus faculty associate” who can serve to mentor/track/ communicate with the facilitators &amp; students &amp; QM organization</a:t>
            </a:r>
            <a:endParaRPr/>
          </a:p>
          <a:p>
            <a:pPr indent="-317500" lvl="0" marL="457200" rtl="0" algn="l">
              <a:spcBef>
                <a:spcPts val="0"/>
              </a:spcBef>
              <a:spcAft>
                <a:spcPts val="0"/>
              </a:spcAft>
              <a:buSzPts val="1400"/>
              <a:buChar char="●"/>
            </a:pPr>
            <a:r>
              <a:rPr lang="en-US"/>
              <a:t>Advertise and spread the word</a:t>
            </a:r>
            <a:endParaRPr/>
          </a:p>
          <a:p>
            <a:pPr indent="-317500" lvl="0" marL="457200" rtl="0" algn="l">
              <a:spcBef>
                <a:spcPts val="0"/>
              </a:spcBef>
              <a:spcAft>
                <a:spcPts val="0"/>
              </a:spcAft>
              <a:buSzPts val="1400"/>
              <a:buChar char="●"/>
            </a:pPr>
            <a:r>
              <a:rPr lang="en-US"/>
              <a:t>Manage the registrations and enrollment into the course sections (organize by campus groups)</a:t>
            </a:r>
            <a:endParaRPr/>
          </a:p>
          <a:p>
            <a:pPr indent="-317500" lvl="0" marL="457200" rtl="0" algn="l">
              <a:spcBef>
                <a:spcPts val="0"/>
              </a:spcBef>
              <a:spcAft>
                <a:spcPts val="0"/>
              </a:spcAft>
              <a:buSzPts val="1400"/>
              <a:buChar char="●"/>
            </a:pPr>
            <a:r>
              <a:rPr lang="en-US"/>
              <a:t>Recognition efforts for facilitators</a:t>
            </a:r>
            <a:endParaRPr/>
          </a:p>
          <a:p>
            <a:pPr indent="-317500" lvl="0" marL="457200" rtl="0" algn="l">
              <a:spcBef>
                <a:spcPts val="0"/>
              </a:spcBef>
              <a:spcAft>
                <a:spcPts val="0"/>
              </a:spcAft>
              <a:buSzPts val="1400"/>
              <a:buChar char="●"/>
            </a:pPr>
            <a:r>
              <a:rPr lang="en-US"/>
              <a:t>Recognition for instructors completing the course and survey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5"/>
          <p:cNvSpPr txBox="1"/>
          <p:nvPr>
            <p:ph type="title"/>
          </p:nvPr>
        </p:nvSpPr>
        <p:spPr>
          <a:xfrm>
            <a:off x="415600" y="593367"/>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Overall QA Trainings at Fresno State Summer 2020 </a:t>
            </a:r>
            <a:endParaRPr sz="2400"/>
          </a:p>
        </p:txBody>
      </p:sp>
      <p:pic>
        <p:nvPicPr>
          <p:cNvPr id="521" name="Google Shape;521;p65"/>
          <p:cNvPicPr preferRelativeResize="0"/>
          <p:nvPr/>
        </p:nvPicPr>
        <p:blipFill>
          <a:blip r:embed="rId3">
            <a:alphaModFix/>
          </a:blip>
          <a:stretch>
            <a:fillRect/>
          </a:stretch>
        </p:blipFill>
        <p:spPr>
          <a:xfrm>
            <a:off x="2001513" y="1927692"/>
            <a:ext cx="8188875" cy="38468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6"/>
          <p:cNvSpPr txBox="1"/>
          <p:nvPr>
            <p:ph type="title"/>
          </p:nvPr>
        </p:nvSpPr>
        <p:spPr>
          <a:xfrm>
            <a:off x="838200" y="539783"/>
            <a:ext cx="86859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The Takeaway FVI and SVI</a:t>
            </a:r>
            <a:endParaRPr/>
          </a:p>
        </p:txBody>
      </p:sp>
      <p:sp>
        <p:nvSpPr>
          <p:cNvPr id="528" name="Google Shape;528;p66"/>
          <p:cNvSpPr txBox="1"/>
          <p:nvPr>
            <p:ph idx="1" type="body"/>
          </p:nvPr>
        </p:nvSpPr>
        <p:spPr>
          <a:xfrm>
            <a:off x="838200" y="1959187"/>
            <a:ext cx="10515600" cy="43512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b="1" i="1" lang="en-US" sz="2100">
                <a:highlight>
                  <a:srgbClr val="FFFFFF"/>
                </a:highlight>
              </a:rPr>
              <a:t>"You can't just take your material you've provided in class and put it online, as one teacher in the study said. We must adapt our instruction for the online format, choosing our content carefully and then building rich activities that keep students engaged while they're working on their own."</a:t>
            </a:r>
            <a:endParaRPr b="1" i="1" sz="2100">
              <a:highlight>
                <a:srgbClr val="FFFFFF"/>
              </a:highlight>
            </a:endParaRPr>
          </a:p>
          <a:p>
            <a:pPr indent="-342900" lvl="0" marL="457200" rtl="0" algn="l">
              <a:lnSpc>
                <a:spcPct val="115000"/>
              </a:lnSpc>
              <a:spcBef>
                <a:spcPts val="1200"/>
              </a:spcBef>
              <a:spcAft>
                <a:spcPts val="0"/>
              </a:spcAft>
              <a:buSzPts val="1800"/>
              <a:buFont typeface="Calibri"/>
              <a:buChar char="●"/>
            </a:pPr>
            <a:r>
              <a:rPr lang="en-US" sz="1900"/>
              <a:t>What stood out for you in creating a week of learning for your course?</a:t>
            </a:r>
            <a:endParaRPr sz="1900"/>
          </a:p>
          <a:p>
            <a:pPr indent="-342900" lvl="0" marL="457200" rtl="0" algn="l">
              <a:lnSpc>
                <a:spcPct val="115000"/>
              </a:lnSpc>
              <a:spcBef>
                <a:spcPts val="0"/>
              </a:spcBef>
              <a:spcAft>
                <a:spcPts val="0"/>
              </a:spcAft>
              <a:buSzPts val="1800"/>
              <a:buFont typeface="Calibri"/>
              <a:buChar char="●"/>
            </a:pPr>
            <a:r>
              <a:rPr lang="en-US" sz="1900">
                <a:highlight>
                  <a:srgbClr val="FFFFFF"/>
                </a:highlight>
              </a:rPr>
              <a:t>Were you able to glean any UDL best practices to incorporate in your course(s)?</a:t>
            </a:r>
            <a:endParaRPr sz="1900">
              <a:highlight>
                <a:srgbClr val="FFFFFF"/>
              </a:highlight>
            </a:endParaRPr>
          </a:p>
          <a:p>
            <a:pPr indent="-342900" lvl="0" marL="457200" rtl="0" algn="l">
              <a:lnSpc>
                <a:spcPct val="115000"/>
              </a:lnSpc>
              <a:spcBef>
                <a:spcPts val="0"/>
              </a:spcBef>
              <a:spcAft>
                <a:spcPts val="0"/>
              </a:spcAft>
              <a:buSzPts val="1800"/>
              <a:buFont typeface="Calibri"/>
              <a:buChar char="●"/>
            </a:pPr>
            <a:r>
              <a:rPr lang="en-US" sz="1900">
                <a:highlight>
                  <a:srgbClr val="FFFFFF"/>
                </a:highlight>
              </a:rPr>
              <a:t>In what ways might some of the ideas around "presence" be woven into your course?</a:t>
            </a:r>
            <a:endParaRPr sz="1900">
              <a:highlight>
                <a:srgbClr val="FFFFFF"/>
              </a:highlight>
            </a:endParaRPr>
          </a:p>
          <a:p>
            <a:pPr indent="-342900" lvl="0" marL="457200" rtl="0" algn="l">
              <a:lnSpc>
                <a:spcPct val="115000"/>
              </a:lnSpc>
              <a:spcBef>
                <a:spcPts val="0"/>
              </a:spcBef>
              <a:spcAft>
                <a:spcPts val="0"/>
              </a:spcAft>
              <a:buSzPts val="1800"/>
              <a:buFont typeface="Calibri"/>
              <a:buChar char="●"/>
            </a:pPr>
            <a:r>
              <a:rPr lang="en-US" sz="1900">
                <a:highlight>
                  <a:srgbClr val="FFFFFF"/>
                </a:highlight>
              </a:rPr>
              <a:t>How do you plan on addressing issues of equity and culture in your course? </a:t>
            </a:r>
            <a:endParaRPr sz="1900">
              <a:highlight>
                <a:srgbClr val="FFFFFF"/>
              </a:highlight>
            </a:endParaRPr>
          </a:p>
          <a:p>
            <a:pPr indent="-342900" lvl="0" marL="457200" rtl="0" algn="l">
              <a:lnSpc>
                <a:spcPct val="115000"/>
              </a:lnSpc>
              <a:spcBef>
                <a:spcPts val="0"/>
              </a:spcBef>
              <a:spcAft>
                <a:spcPts val="0"/>
              </a:spcAft>
              <a:buSzPts val="1800"/>
              <a:buFont typeface="Calibri"/>
              <a:buChar char="●"/>
            </a:pPr>
            <a:r>
              <a:rPr lang="en-US" sz="1900">
                <a:highlight>
                  <a:srgbClr val="FFFFFF"/>
                </a:highlight>
              </a:rPr>
              <a:t>What did you learn from creating your 1-minute video? Did your experience align with your expectations?</a:t>
            </a:r>
            <a:endParaRPr sz="1900">
              <a:highlight>
                <a:srgbClr val="FFFFFF"/>
              </a:highlight>
            </a:endParaRPr>
          </a:p>
          <a:p>
            <a:pPr indent="-342900" lvl="0" marL="457200" rtl="0" algn="l">
              <a:lnSpc>
                <a:spcPct val="115000"/>
              </a:lnSpc>
              <a:spcBef>
                <a:spcPts val="0"/>
              </a:spcBef>
              <a:spcAft>
                <a:spcPts val="0"/>
              </a:spcAft>
              <a:buSzPts val="1800"/>
              <a:buFont typeface="Calibri"/>
              <a:buChar char="●"/>
            </a:pPr>
            <a:r>
              <a:rPr lang="en-US" sz="1900">
                <a:highlight>
                  <a:srgbClr val="FFFFFF"/>
                </a:highlight>
              </a:rPr>
              <a:t>What tech tools will you focus on exploring for your virtual course?</a:t>
            </a:r>
            <a:endParaRPr sz="1900">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900">
              <a:highlight>
                <a:srgbClr val="FFFFFF"/>
              </a:highlight>
            </a:endParaRPr>
          </a:p>
          <a:p>
            <a:pPr indent="0" lvl="0" marL="0" rtl="0" algn="l">
              <a:spcBef>
                <a:spcPts val="120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67"/>
          <p:cNvPicPr preferRelativeResize="0"/>
          <p:nvPr/>
        </p:nvPicPr>
        <p:blipFill>
          <a:blip r:embed="rId3">
            <a:alphaModFix/>
          </a:blip>
          <a:stretch>
            <a:fillRect/>
          </a:stretch>
        </p:blipFill>
        <p:spPr>
          <a:xfrm>
            <a:off x="2649450" y="152400"/>
            <a:ext cx="6893085" cy="655319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8"/>
          <p:cNvSpPr txBox="1"/>
          <p:nvPr>
            <p:ph type="title"/>
          </p:nvPr>
        </p:nvSpPr>
        <p:spPr>
          <a:xfrm>
            <a:off x="838200" y="529509"/>
            <a:ext cx="754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400"/>
              <a:t>Other Training Opportunities </a:t>
            </a:r>
            <a:endParaRPr sz="2400"/>
          </a:p>
        </p:txBody>
      </p:sp>
      <p:sp>
        <p:nvSpPr>
          <p:cNvPr id="541" name="Google Shape;541;p68"/>
          <p:cNvSpPr txBox="1"/>
          <p:nvPr>
            <p:ph idx="1" type="body"/>
          </p:nvPr>
        </p:nvSpPr>
        <p:spPr>
          <a:xfrm>
            <a:off x="838200" y="1615036"/>
            <a:ext cx="5181600" cy="43512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SzPts val="2000"/>
              <a:buFont typeface="Calibri"/>
              <a:buChar char="•"/>
            </a:pPr>
            <a:r>
              <a:rPr lang="en-US" sz="2400"/>
              <a:t>Canvas Training</a:t>
            </a:r>
            <a:endParaRPr sz="2400"/>
          </a:p>
          <a:p>
            <a:pPr indent="-355600" lvl="0" marL="457200" rtl="0" algn="l">
              <a:spcBef>
                <a:spcPts val="0"/>
              </a:spcBef>
              <a:spcAft>
                <a:spcPts val="0"/>
              </a:spcAft>
              <a:buSzPts val="2000"/>
              <a:buFont typeface="Calibri"/>
              <a:buChar char="•"/>
            </a:pPr>
            <a:r>
              <a:rPr lang="en-US" sz="2400"/>
              <a:t>GSuite Training</a:t>
            </a:r>
            <a:endParaRPr sz="2400"/>
          </a:p>
          <a:p>
            <a:pPr indent="-355600" lvl="0" marL="457200" rtl="0" algn="l">
              <a:spcBef>
                <a:spcPts val="0"/>
              </a:spcBef>
              <a:spcAft>
                <a:spcPts val="0"/>
              </a:spcAft>
              <a:buSzPts val="2000"/>
              <a:buFont typeface="Calibri"/>
              <a:buChar char="•"/>
            </a:pPr>
            <a:r>
              <a:rPr lang="en-US" sz="2400"/>
              <a:t>Just in Time Videos</a:t>
            </a:r>
            <a:endParaRPr sz="2400"/>
          </a:p>
          <a:p>
            <a:pPr indent="-355600" lvl="0" marL="457200" rtl="0" algn="l">
              <a:spcBef>
                <a:spcPts val="0"/>
              </a:spcBef>
              <a:spcAft>
                <a:spcPts val="0"/>
              </a:spcAft>
              <a:buSzPts val="2000"/>
              <a:buFont typeface="Calibri"/>
              <a:buChar char="•"/>
            </a:pPr>
            <a:r>
              <a:rPr lang="en-US" sz="2400"/>
              <a:t>Mini Learning Modules in Canvas</a:t>
            </a:r>
            <a:endParaRPr sz="2400"/>
          </a:p>
          <a:p>
            <a:pPr indent="-355600" lvl="0" marL="457200" rtl="0" algn="l">
              <a:spcBef>
                <a:spcPts val="0"/>
              </a:spcBef>
              <a:spcAft>
                <a:spcPts val="0"/>
              </a:spcAft>
              <a:buSzPts val="2000"/>
              <a:buFont typeface="Calibri"/>
              <a:buChar char="•"/>
            </a:pPr>
            <a:r>
              <a:rPr lang="en-US" sz="2400"/>
              <a:t>Faculty Led Synchronous Workshops - Spring Seminars</a:t>
            </a:r>
            <a:endParaRPr sz="2400"/>
          </a:p>
          <a:p>
            <a:pPr indent="-355600" lvl="0" marL="457200" rtl="0" algn="l">
              <a:spcBef>
                <a:spcPts val="0"/>
              </a:spcBef>
              <a:spcAft>
                <a:spcPts val="0"/>
              </a:spcAft>
              <a:buSzPts val="2000"/>
              <a:buFont typeface="Calibri"/>
              <a:buChar char="•"/>
            </a:pPr>
            <a:r>
              <a:rPr lang="en-US" sz="2400"/>
              <a:t>ACUE Effective Online Teaching Practices</a:t>
            </a:r>
            <a:endParaRPr sz="2400"/>
          </a:p>
          <a:p>
            <a:pPr indent="0" lvl="0" marL="457200" rtl="0" algn="l">
              <a:spcBef>
                <a:spcPts val="1000"/>
              </a:spcBef>
              <a:spcAft>
                <a:spcPts val="0"/>
              </a:spcAft>
              <a:buNone/>
            </a:pPr>
            <a:r>
              <a:t/>
            </a:r>
            <a:endParaRPr/>
          </a:p>
        </p:txBody>
      </p:sp>
      <p:sp>
        <p:nvSpPr>
          <p:cNvPr id="542" name="Google Shape;542;p68"/>
          <p:cNvSpPr txBox="1"/>
          <p:nvPr>
            <p:ph idx="2" type="body"/>
          </p:nvPr>
        </p:nvSpPr>
        <p:spPr>
          <a:xfrm>
            <a:off x="6172200" y="1969461"/>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543" name="Google Shape;543;p68"/>
          <p:cNvPicPr preferRelativeResize="0"/>
          <p:nvPr/>
        </p:nvPicPr>
        <p:blipFill>
          <a:blip r:embed="rId3">
            <a:alphaModFix/>
          </a:blip>
          <a:stretch>
            <a:fillRect/>
          </a:stretch>
        </p:blipFill>
        <p:spPr>
          <a:xfrm>
            <a:off x="5640850" y="2096132"/>
            <a:ext cx="6019800" cy="3727492"/>
          </a:xfrm>
          <a:prstGeom prst="rect">
            <a:avLst/>
          </a:prstGeom>
          <a:noFill/>
          <a:ln>
            <a:noFill/>
          </a:ln>
        </p:spPr>
      </p:pic>
      <p:pic>
        <p:nvPicPr>
          <p:cNvPr id="544" name="Google Shape;544;p68"/>
          <p:cNvPicPr preferRelativeResize="0"/>
          <p:nvPr/>
        </p:nvPicPr>
        <p:blipFill>
          <a:blip r:embed="rId4">
            <a:alphaModFix/>
          </a:blip>
          <a:stretch>
            <a:fillRect/>
          </a:stretch>
        </p:blipFill>
        <p:spPr>
          <a:xfrm>
            <a:off x="3239525" y="4954375"/>
            <a:ext cx="1742125" cy="1742125"/>
          </a:xfrm>
          <a:prstGeom prst="rect">
            <a:avLst/>
          </a:prstGeom>
          <a:noFill/>
          <a:ln>
            <a:noFill/>
          </a:ln>
        </p:spPr>
      </p:pic>
      <p:pic>
        <p:nvPicPr>
          <p:cNvPr id="545" name="Google Shape;545;p68"/>
          <p:cNvPicPr preferRelativeResize="0"/>
          <p:nvPr/>
        </p:nvPicPr>
        <p:blipFill>
          <a:blip r:embed="rId5">
            <a:alphaModFix/>
          </a:blip>
          <a:stretch>
            <a:fillRect/>
          </a:stretch>
        </p:blipFill>
        <p:spPr>
          <a:xfrm>
            <a:off x="838200" y="4954375"/>
            <a:ext cx="1742125" cy="17421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9"/>
          <p:cNvSpPr txBox="1"/>
          <p:nvPr>
            <p:ph type="title"/>
          </p:nvPr>
        </p:nvSpPr>
        <p:spPr>
          <a:xfrm>
            <a:off x="838200" y="529509"/>
            <a:ext cx="754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400"/>
              <a:t>Provost Forum: Best Practices for Virtual Instruction</a:t>
            </a:r>
            <a:endParaRPr sz="2400"/>
          </a:p>
        </p:txBody>
      </p:sp>
      <p:sp>
        <p:nvSpPr>
          <p:cNvPr id="552" name="Google Shape;552;p69"/>
          <p:cNvSpPr txBox="1"/>
          <p:nvPr>
            <p:ph idx="1" type="body"/>
          </p:nvPr>
        </p:nvSpPr>
        <p:spPr>
          <a:xfrm>
            <a:off x="838200" y="1969461"/>
            <a:ext cx="5181600" cy="43512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Font typeface="Calibri"/>
              <a:buChar char="•"/>
            </a:pPr>
            <a:r>
              <a:rPr lang="en-US" sz="2300"/>
              <a:t>Fishbowl Discussions</a:t>
            </a:r>
            <a:endParaRPr sz="2300"/>
          </a:p>
          <a:p>
            <a:pPr indent="-381000" lvl="0" marL="457200" rtl="0" algn="l">
              <a:spcBef>
                <a:spcPts val="0"/>
              </a:spcBef>
              <a:spcAft>
                <a:spcPts val="0"/>
              </a:spcAft>
              <a:buSzPts val="2400"/>
              <a:buFont typeface="Calibri"/>
              <a:buChar char="•"/>
            </a:pPr>
            <a:r>
              <a:rPr lang="en-US" sz="2300"/>
              <a:t>Developing my Pedagogy in the Coronapocalypse</a:t>
            </a:r>
            <a:endParaRPr sz="2300"/>
          </a:p>
          <a:p>
            <a:pPr indent="-381000" lvl="0" marL="457200" rtl="0" algn="l">
              <a:spcBef>
                <a:spcPts val="0"/>
              </a:spcBef>
              <a:spcAft>
                <a:spcPts val="0"/>
              </a:spcAft>
              <a:buSzPts val="2400"/>
              <a:buFont typeface="Calibri"/>
              <a:buChar char="•"/>
            </a:pPr>
            <a:r>
              <a:rPr lang="en-US" sz="2300"/>
              <a:t>Using Panopto Video with Quiz Feature</a:t>
            </a:r>
            <a:endParaRPr sz="2300"/>
          </a:p>
          <a:p>
            <a:pPr indent="-381000" lvl="0" marL="457200" rtl="0" algn="l">
              <a:spcBef>
                <a:spcPts val="0"/>
              </a:spcBef>
              <a:spcAft>
                <a:spcPts val="0"/>
              </a:spcAft>
              <a:buSzPts val="2400"/>
              <a:buFont typeface="Calibri"/>
              <a:buChar char="•"/>
            </a:pPr>
            <a:r>
              <a:rPr lang="en-US" sz="2300"/>
              <a:t>Using Flipgrid and Online Media to Teach to the Moment</a:t>
            </a:r>
            <a:endParaRPr sz="2300"/>
          </a:p>
          <a:p>
            <a:pPr indent="-381000" lvl="0" marL="457200" rtl="0" algn="l">
              <a:spcBef>
                <a:spcPts val="0"/>
              </a:spcBef>
              <a:spcAft>
                <a:spcPts val="0"/>
              </a:spcAft>
              <a:buSzPts val="2400"/>
              <a:buFont typeface="Calibri"/>
              <a:buChar char="•"/>
            </a:pPr>
            <a:r>
              <a:rPr lang="en-US" sz="2300"/>
              <a:t>Service Learning</a:t>
            </a:r>
            <a:endParaRPr sz="2300"/>
          </a:p>
          <a:p>
            <a:pPr indent="-381000" lvl="0" marL="457200" rtl="0" algn="l">
              <a:spcBef>
                <a:spcPts val="0"/>
              </a:spcBef>
              <a:spcAft>
                <a:spcPts val="0"/>
              </a:spcAft>
              <a:buSzPts val="2400"/>
              <a:buChar char="•"/>
            </a:pPr>
            <a:r>
              <a:rPr lang="en-US" sz="2300"/>
              <a:t>Student Video Tutorials</a:t>
            </a:r>
            <a:endParaRPr sz="2300"/>
          </a:p>
          <a:p>
            <a:pPr indent="0" lvl="0" marL="457200" rtl="0" algn="l">
              <a:spcBef>
                <a:spcPts val="1000"/>
              </a:spcBef>
              <a:spcAft>
                <a:spcPts val="0"/>
              </a:spcAft>
              <a:buNone/>
            </a:pPr>
            <a:r>
              <a:t/>
            </a:r>
            <a:endParaRPr sz="2300"/>
          </a:p>
        </p:txBody>
      </p:sp>
      <p:sp>
        <p:nvSpPr>
          <p:cNvPr id="553" name="Google Shape;553;p69"/>
          <p:cNvSpPr txBox="1"/>
          <p:nvPr>
            <p:ph idx="2" type="body"/>
          </p:nvPr>
        </p:nvSpPr>
        <p:spPr>
          <a:xfrm>
            <a:off x="6172200" y="1969461"/>
            <a:ext cx="5181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554" name="Google Shape;554;p69"/>
          <p:cNvPicPr preferRelativeResize="0"/>
          <p:nvPr/>
        </p:nvPicPr>
        <p:blipFill>
          <a:blip r:embed="rId3">
            <a:alphaModFix/>
          </a:blip>
          <a:stretch>
            <a:fillRect/>
          </a:stretch>
        </p:blipFill>
        <p:spPr>
          <a:xfrm>
            <a:off x="6172200" y="2097650"/>
            <a:ext cx="5332650" cy="33238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70"/>
          <p:cNvSpPr txBox="1"/>
          <p:nvPr>
            <p:ph type="title"/>
          </p:nvPr>
        </p:nvSpPr>
        <p:spPr>
          <a:xfrm>
            <a:off x="415600" y="593367"/>
            <a:ext cx="11360700" cy="763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t>Ongoing Support</a:t>
            </a:r>
            <a:endParaRPr sz="2400"/>
          </a:p>
        </p:txBody>
      </p:sp>
      <p:pic>
        <p:nvPicPr>
          <p:cNvPr id="561" name="Google Shape;561;p70"/>
          <p:cNvPicPr preferRelativeResize="0"/>
          <p:nvPr/>
        </p:nvPicPr>
        <p:blipFill>
          <a:blip r:embed="rId3">
            <a:alphaModFix/>
          </a:blip>
          <a:stretch>
            <a:fillRect/>
          </a:stretch>
        </p:blipFill>
        <p:spPr>
          <a:xfrm>
            <a:off x="943150" y="2332950"/>
            <a:ext cx="9698851" cy="25096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1"/>
          <p:cNvSpPr txBox="1"/>
          <p:nvPr>
            <p:ph idx="1" type="body"/>
          </p:nvPr>
        </p:nvSpPr>
        <p:spPr>
          <a:xfrm>
            <a:off x="415600" y="1504500"/>
            <a:ext cx="11360700" cy="4587300"/>
          </a:xfrm>
          <a:prstGeom prst="rect">
            <a:avLst/>
          </a:prstGeom>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b="1" lang="en-US" sz="2400">
                <a:latin typeface="Arial"/>
                <a:ea typeface="Arial"/>
                <a:cs typeface="Arial"/>
                <a:sym typeface="Arial"/>
              </a:rPr>
              <a:t>Hypotheses #1</a:t>
            </a:r>
            <a:r>
              <a:rPr lang="en-US" sz="2400">
                <a:latin typeface="Arial"/>
                <a:ea typeface="Arial"/>
                <a:cs typeface="Arial"/>
                <a:sym typeface="Arial"/>
              </a:rPr>
              <a:t>:  </a:t>
            </a:r>
            <a:r>
              <a:rPr i="1" lang="en-US" sz="2400">
                <a:latin typeface="Arial"/>
                <a:ea typeface="Arial"/>
                <a:cs typeface="Arial"/>
                <a:sym typeface="Arial"/>
              </a:rPr>
              <a:t>“Instructors completing CSU QA professional development are able (than non-trained peers) to design and deliver online courses more effectively”</a:t>
            </a:r>
            <a:endParaRPr i="1" sz="2400">
              <a:latin typeface="Arial"/>
              <a:ea typeface="Arial"/>
              <a:cs typeface="Arial"/>
              <a:sym typeface="Arial"/>
            </a:endParaRPr>
          </a:p>
          <a:p>
            <a:pPr indent="0" lvl="0" marL="0" rtl="0" algn="l">
              <a:spcBef>
                <a:spcPts val="1000"/>
              </a:spcBef>
              <a:spcAft>
                <a:spcPts val="0"/>
              </a:spcAft>
              <a:buNone/>
            </a:pPr>
            <a:r>
              <a:t/>
            </a:r>
            <a:endParaRPr/>
          </a:p>
          <a:p>
            <a:pPr indent="-381000" lvl="0" marL="457200" rtl="0" algn="l">
              <a:lnSpc>
                <a:spcPct val="115000"/>
              </a:lnSpc>
              <a:spcBef>
                <a:spcPts val="0"/>
              </a:spcBef>
              <a:spcAft>
                <a:spcPts val="0"/>
              </a:spcAft>
              <a:buClr>
                <a:srgbClr val="222222"/>
              </a:buClr>
              <a:buSzPts val="2400"/>
              <a:buFont typeface="Arial"/>
              <a:buChar char="•"/>
            </a:pPr>
            <a:r>
              <a:rPr lang="en-US" sz="2400">
                <a:solidFill>
                  <a:srgbClr val="222222"/>
                </a:solidFill>
                <a:highlight>
                  <a:srgbClr val="FFFFFF"/>
                </a:highlight>
                <a:latin typeface="Arial"/>
                <a:ea typeface="Arial"/>
                <a:cs typeface="Arial"/>
                <a:sym typeface="Arial"/>
              </a:rPr>
              <a:t>“This training really helps especially in a time like this! I would feel much more stressed right now if it was not for taking this course.”</a:t>
            </a:r>
            <a:br>
              <a:rPr lang="en-US" sz="2400">
                <a:solidFill>
                  <a:srgbClr val="222222"/>
                </a:solidFill>
                <a:highlight>
                  <a:srgbClr val="FFFFFF"/>
                </a:highlight>
                <a:latin typeface="Arial"/>
                <a:ea typeface="Arial"/>
                <a:cs typeface="Arial"/>
                <a:sym typeface="Arial"/>
              </a:rPr>
            </a:br>
            <a:endParaRPr sz="2400">
              <a:solidFill>
                <a:srgbClr val="222222"/>
              </a:solidFill>
              <a:highlight>
                <a:srgbClr val="FFFFFF"/>
              </a:highlight>
              <a:latin typeface="Arial"/>
              <a:ea typeface="Arial"/>
              <a:cs typeface="Arial"/>
              <a:sym typeface="Arial"/>
            </a:endParaRPr>
          </a:p>
          <a:p>
            <a:pPr indent="-381000" lvl="0" marL="457200" rtl="0" algn="l">
              <a:lnSpc>
                <a:spcPct val="115000"/>
              </a:lnSpc>
              <a:spcBef>
                <a:spcPts val="0"/>
              </a:spcBef>
              <a:spcAft>
                <a:spcPts val="0"/>
              </a:spcAft>
              <a:buSzPts val="2400"/>
              <a:buChar char="•"/>
            </a:pPr>
            <a:r>
              <a:rPr lang="en-US" sz="2400">
                <a:solidFill>
                  <a:srgbClr val="222222"/>
                </a:solidFill>
                <a:highlight>
                  <a:srgbClr val="FFFFFF"/>
                </a:highlight>
                <a:latin typeface="Arial"/>
                <a:ea typeface="Arial"/>
                <a:cs typeface="Arial"/>
                <a:sym typeface="Arial"/>
              </a:rPr>
              <a:t>“</a:t>
            </a:r>
            <a:r>
              <a:rPr lang="en-US" sz="2400">
                <a:solidFill>
                  <a:srgbClr val="444444"/>
                </a:solidFill>
                <a:highlight>
                  <a:srgbClr val="FFFFFF"/>
                </a:highlight>
                <a:latin typeface="Lato"/>
                <a:ea typeface="Lato"/>
                <a:cs typeface="Lato"/>
                <a:sym typeface="Lato"/>
              </a:rPr>
              <a:t>All of a sudden, it all became very real, and so I am "feeling" the Q1 and Q2 work in a more urgent and immediate way.  I will say this: watching so many of my colleagues panic at the prospect of a new online reality has made me grateful for the training I have received and eager to share it with others" </a:t>
            </a:r>
            <a:endParaRPr sz="2400">
              <a:solidFill>
                <a:srgbClr val="444444"/>
              </a:solidFill>
              <a:highlight>
                <a:srgbClr val="FFFFFF"/>
              </a:highlight>
              <a:latin typeface="Lato"/>
              <a:ea typeface="Lato"/>
              <a:cs typeface="Lato"/>
              <a:sym typeface="Lato"/>
            </a:endParaRPr>
          </a:p>
          <a:p>
            <a:pPr indent="0" lvl="0" marL="0" rtl="0" algn="l">
              <a:spcBef>
                <a:spcPts val="1000"/>
              </a:spcBef>
              <a:spcAft>
                <a:spcPts val="0"/>
              </a:spcAft>
              <a:buNone/>
            </a:pPr>
            <a:r>
              <a:t/>
            </a:r>
            <a:endParaRPr sz="24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2"/>
          <p:cNvSpPr txBox="1"/>
          <p:nvPr>
            <p:ph type="title"/>
          </p:nvPr>
        </p:nvSpPr>
        <p:spPr>
          <a:xfrm>
            <a:off x="296150" y="293834"/>
            <a:ext cx="754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Closing - Contact</a:t>
            </a:r>
            <a:r>
              <a:rPr lang="en-US"/>
              <a:t>s</a:t>
            </a:r>
            <a:endParaRPr/>
          </a:p>
        </p:txBody>
      </p:sp>
      <p:sp>
        <p:nvSpPr>
          <p:cNvPr id="573" name="Google Shape;573;p72"/>
          <p:cNvSpPr txBox="1"/>
          <p:nvPr>
            <p:ph idx="1" type="body"/>
          </p:nvPr>
        </p:nvSpPr>
        <p:spPr>
          <a:xfrm>
            <a:off x="677700" y="1619525"/>
            <a:ext cx="110397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Ashley Skylar, CSU Office of the Chancellor, </a:t>
            </a:r>
            <a:r>
              <a:rPr lang="en-US" u="sng">
                <a:solidFill>
                  <a:schemeClr val="hlink"/>
                </a:solidFill>
                <a:hlinkClick r:id="rId3"/>
              </a:rPr>
              <a:t>askylar@calstate.edu</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Mary Bennett, Fresno State, </a:t>
            </a:r>
            <a:r>
              <a:rPr lang="en-US" u="sng">
                <a:solidFill>
                  <a:schemeClr val="hlink"/>
                </a:solidFill>
                <a:hlinkClick r:id="rId4"/>
              </a:rPr>
              <a:t>mbennett@mail.fresnostate.edu</a:t>
            </a:r>
            <a:r>
              <a:rPr lang="en-US"/>
              <a:t>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Jianjun Wang, CSU Bakersfield, </a:t>
            </a:r>
            <a:r>
              <a:rPr lang="en-US" u="sng">
                <a:solidFill>
                  <a:schemeClr val="hlink"/>
                </a:solidFill>
                <a:hlinkClick r:id="rId5"/>
              </a:rPr>
              <a:t>jwang@csub.edu</a:t>
            </a:r>
            <a:r>
              <a:rPr lang="en-US"/>
              <a:t> </a:t>
            </a:r>
            <a:endParaRPr/>
          </a:p>
          <a:p>
            <a:pPr indent="0" lvl="0" marL="0" rtl="0" algn="l">
              <a:lnSpc>
                <a:spcPct val="90000"/>
              </a:lnSpc>
              <a:spcBef>
                <a:spcPts val="0"/>
              </a:spcBef>
              <a:spcAft>
                <a:spcPts val="0"/>
              </a:spcAft>
              <a:buClr>
                <a:schemeClr val="dk1"/>
              </a:buClr>
              <a:buSzPts val="2800"/>
              <a:buNone/>
            </a:pPr>
            <a:r>
              <a:t/>
            </a:r>
            <a:endParaRPr/>
          </a:p>
          <a:p>
            <a:pPr indent="0" lvl="0" marL="0" rtl="0" algn="ctr">
              <a:spcBef>
                <a:spcPts val="0"/>
              </a:spcBef>
              <a:spcAft>
                <a:spcPts val="0"/>
              </a:spcAft>
              <a:buClr>
                <a:schemeClr val="dk1"/>
              </a:buClr>
              <a:buSzPts val="2800"/>
              <a:buNone/>
            </a:pPr>
            <a:r>
              <a:rPr lang="en-US" sz="3600" u="sng">
                <a:solidFill>
                  <a:schemeClr val="hlink"/>
                </a:solidFill>
                <a:hlinkClick r:id="rId6"/>
              </a:rPr>
              <a:t>http://qa.csuprojects.org</a:t>
            </a:r>
            <a:endParaRPr sz="3600"/>
          </a:p>
          <a:p>
            <a:pPr indent="0" lvl="0" marL="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503350" y="2537825"/>
            <a:ext cx="10972800" cy="1066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CSU Quality Assurance COVID Survey (29 items)</a:t>
            </a:r>
            <a:endParaRPr/>
          </a:p>
          <a:p>
            <a:pPr indent="0" lvl="0" marL="0" rtl="0" algn="ctr">
              <a:spcBef>
                <a:spcPts val="0"/>
              </a:spcBef>
              <a:spcAft>
                <a:spcPts val="0"/>
              </a:spcAft>
              <a:buNone/>
            </a:pPr>
            <a:r>
              <a:rPr lang="en-US"/>
              <a:t>820+ submissions </a:t>
            </a:r>
            <a:endParaRPr/>
          </a:p>
        </p:txBody>
      </p:sp>
      <p:sp>
        <p:nvSpPr>
          <p:cNvPr id="131" name="Google Shape;131;p21"/>
          <p:cNvSpPr txBox="1"/>
          <p:nvPr/>
        </p:nvSpPr>
        <p:spPr>
          <a:xfrm>
            <a:off x="2791750" y="3604325"/>
            <a:ext cx="6979500" cy="24798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SzPts val="2600"/>
              <a:buChar char="●"/>
            </a:pPr>
            <a:r>
              <a:rPr i="1" lang="en-US" sz="2600"/>
              <a:t>Faculty Demographics (9 items)</a:t>
            </a:r>
            <a:endParaRPr i="1" sz="2600"/>
          </a:p>
          <a:p>
            <a:pPr indent="-393700" lvl="0" marL="457200" rtl="0" algn="l">
              <a:spcBef>
                <a:spcPts val="0"/>
              </a:spcBef>
              <a:spcAft>
                <a:spcPts val="0"/>
              </a:spcAft>
              <a:buSzPts val="2600"/>
              <a:buChar char="●"/>
            </a:pPr>
            <a:r>
              <a:rPr i="1" lang="en-US" sz="2600"/>
              <a:t>COVID Items (8 items)</a:t>
            </a:r>
            <a:endParaRPr i="1" sz="2600"/>
          </a:p>
          <a:p>
            <a:pPr indent="-393700" lvl="0" marL="457200" rtl="0" algn="l">
              <a:spcBef>
                <a:spcPts val="0"/>
              </a:spcBef>
              <a:spcAft>
                <a:spcPts val="0"/>
              </a:spcAft>
              <a:buSzPts val="2600"/>
              <a:buChar char="●"/>
            </a:pPr>
            <a:r>
              <a:rPr i="1" lang="en-US" sz="2600"/>
              <a:t>Training Course Specific Items</a:t>
            </a:r>
            <a:r>
              <a:rPr i="1" lang="en-US" sz="2600"/>
              <a:t> (12 items)</a:t>
            </a:r>
            <a:endParaRPr i="1" sz="2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2"/>
          <p:cNvPicPr preferRelativeResize="0"/>
          <p:nvPr/>
        </p:nvPicPr>
        <p:blipFill>
          <a:blip r:embed="rId3">
            <a:alphaModFix/>
          </a:blip>
          <a:stretch>
            <a:fillRect/>
          </a:stretch>
        </p:blipFill>
        <p:spPr>
          <a:xfrm>
            <a:off x="6194275" y="1641425"/>
            <a:ext cx="5997725" cy="3814600"/>
          </a:xfrm>
          <a:prstGeom prst="rect">
            <a:avLst/>
          </a:prstGeom>
          <a:noFill/>
          <a:ln>
            <a:noFill/>
          </a:ln>
        </p:spPr>
      </p:pic>
      <p:pic>
        <p:nvPicPr>
          <p:cNvPr id="138" name="Google Shape;138;p22"/>
          <p:cNvPicPr preferRelativeResize="0"/>
          <p:nvPr/>
        </p:nvPicPr>
        <p:blipFill>
          <a:blip r:embed="rId4">
            <a:alphaModFix/>
          </a:blip>
          <a:stretch>
            <a:fillRect/>
          </a:stretch>
        </p:blipFill>
        <p:spPr>
          <a:xfrm>
            <a:off x="196550" y="1533766"/>
            <a:ext cx="5997724" cy="3487061"/>
          </a:xfrm>
          <a:prstGeom prst="rect">
            <a:avLst/>
          </a:prstGeom>
          <a:noFill/>
          <a:ln>
            <a:noFill/>
          </a:ln>
        </p:spPr>
      </p:pic>
      <p:sp>
        <p:nvSpPr>
          <p:cNvPr id="139" name="Google Shape;139;p22"/>
          <p:cNvSpPr txBox="1"/>
          <p:nvPr/>
        </p:nvSpPr>
        <p:spPr>
          <a:xfrm>
            <a:off x="1065850" y="5318450"/>
            <a:ext cx="3961800" cy="6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81</a:t>
            </a:r>
            <a:r>
              <a:rPr i="1" lang="en-US"/>
              <a:t>% have not taught online and up to 1 yr experience teaching online</a:t>
            </a:r>
            <a:endParaRPr i="1"/>
          </a:p>
        </p:txBody>
      </p:sp>
      <p:sp>
        <p:nvSpPr>
          <p:cNvPr id="140" name="Google Shape;140;p22"/>
          <p:cNvSpPr txBox="1"/>
          <p:nvPr/>
        </p:nvSpPr>
        <p:spPr>
          <a:xfrm>
            <a:off x="7439350" y="5377700"/>
            <a:ext cx="3090000" cy="5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59% submissions are from lecturers and assistant professors</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3"/>
          <p:cNvPicPr preferRelativeResize="0"/>
          <p:nvPr/>
        </p:nvPicPr>
        <p:blipFill rotWithShape="1">
          <a:blip r:embed="rId3">
            <a:alphaModFix/>
          </a:blip>
          <a:srcRect b="0" l="0" r="714" t="-735"/>
          <a:stretch/>
        </p:blipFill>
        <p:spPr>
          <a:xfrm>
            <a:off x="38750" y="1578900"/>
            <a:ext cx="5839349" cy="4021474"/>
          </a:xfrm>
          <a:prstGeom prst="rect">
            <a:avLst/>
          </a:prstGeom>
          <a:noFill/>
          <a:ln>
            <a:noFill/>
          </a:ln>
        </p:spPr>
      </p:pic>
      <p:pic>
        <p:nvPicPr>
          <p:cNvPr id="147" name="Google Shape;147;p23"/>
          <p:cNvPicPr preferRelativeResize="0"/>
          <p:nvPr/>
        </p:nvPicPr>
        <p:blipFill>
          <a:blip r:embed="rId4">
            <a:alphaModFix/>
          </a:blip>
          <a:stretch>
            <a:fillRect/>
          </a:stretch>
        </p:blipFill>
        <p:spPr>
          <a:xfrm>
            <a:off x="6130300" y="1804920"/>
            <a:ext cx="5839349" cy="3422517"/>
          </a:xfrm>
          <a:prstGeom prst="rect">
            <a:avLst/>
          </a:prstGeom>
          <a:noFill/>
          <a:ln>
            <a:noFill/>
          </a:ln>
        </p:spPr>
      </p:pic>
      <p:sp>
        <p:nvSpPr>
          <p:cNvPr id="148" name="Google Shape;148;p23"/>
          <p:cNvSpPr txBox="1"/>
          <p:nvPr/>
        </p:nvSpPr>
        <p:spPr>
          <a:xfrm>
            <a:off x="1345750" y="5684500"/>
            <a:ext cx="4220400" cy="67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66%of the courses have a typical enrollment between 21-45 students</a:t>
            </a:r>
            <a:endParaRPr i="1"/>
          </a:p>
        </p:txBody>
      </p:sp>
      <p:sp>
        <p:nvSpPr>
          <p:cNvPr id="149" name="Google Shape;149;p23"/>
          <p:cNvSpPr txBox="1"/>
          <p:nvPr/>
        </p:nvSpPr>
        <p:spPr>
          <a:xfrm>
            <a:off x="7213275" y="5600375"/>
            <a:ext cx="4026600" cy="72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t>86% of the courses taught by faculty are lecture,  followed by 44% seminar, followed by 37% discussion</a:t>
            </a:r>
            <a:endParaRPr i="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4"/>
          <p:cNvPicPr preferRelativeResize="0"/>
          <p:nvPr/>
        </p:nvPicPr>
        <p:blipFill>
          <a:blip r:embed="rId3">
            <a:alphaModFix/>
          </a:blip>
          <a:stretch>
            <a:fillRect/>
          </a:stretch>
        </p:blipFill>
        <p:spPr>
          <a:xfrm>
            <a:off x="38750" y="1972093"/>
            <a:ext cx="6128326" cy="3622308"/>
          </a:xfrm>
          <a:prstGeom prst="rect">
            <a:avLst/>
          </a:prstGeom>
          <a:noFill/>
          <a:ln>
            <a:noFill/>
          </a:ln>
        </p:spPr>
      </p:pic>
      <p:pic>
        <p:nvPicPr>
          <p:cNvPr id="156" name="Google Shape;156;p24"/>
          <p:cNvPicPr preferRelativeResize="0"/>
          <p:nvPr/>
        </p:nvPicPr>
        <p:blipFill>
          <a:blip r:embed="rId4">
            <a:alphaModFix/>
          </a:blip>
          <a:stretch>
            <a:fillRect/>
          </a:stretch>
        </p:blipFill>
        <p:spPr>
          <a:xfrm>
            <a:off x="6167075" y="1904775"/>
            <a:ext cx="6063749" cy="3911899"/>
          </a:xfrm>
          <a:prstGeom prst="rect">
            <a:avLst/>
          </a:prstGeom>
          <a:noFill/>
          <a:ln>
            <a:noFill/>
          </a:ln>
        </p:spPr>
      </p:pic>
      <p:sp>
        <p:nvSpPr>
          <p:cNvPr id="157" name="Google Shape;157;p24"/>
          <p:cNvSpPr txBox="1"/>
          <p:nvPr/>
        </p:nvSpPr>
        <p:spPr>
          <a:xfrm>
            <a:off x="1270400" y="5759850"/>
            <a:ext cx="3509700" cy="6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t>82% of the faculty enrolled have only taught F2fF; 8% teach primarily F2F</a:t>
            </a:r>
            <a:endParaRPr i="1"/>
          </a:p>
        </p:txBody>
      </p:sp>
      <p:sp>
        <p:nvSpPr>
          <p:cNvPr id="158" name="Google Shape;158;p24"/>
          <p:cNvSpPr txBox="1"/>
          <p:nvPr/>
        </p:nvSpPr>
        <p:spPr>
          <a:xfrm>
            <a:off x="7662425" y="5759850"/>
            <a:ext cx="4084800" cy="45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After transition: 49% taught courses combination; 30% teach 100% synchronous; 20% teach asynchronous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