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8" r:id="rId6"/>
    <p:sldId id="257" r:id="rId7"/>
    <p:sldId id="271" r:id="rId8"/>
    <p:sldId id="267" r:id="rId9"/>
    <p:sldId id="260" r:id="rId10"/>
    <p:sldId id="263" r:id="rId11"/>
    <p:sldId id="274" r:id="rId12"/>
    <p:sldId id="276" r:id="rId13"/>
    <p:sldId id="275" r:id="rId14"/>
    <p:sldId id="265" r:id="rId15"/>
    <p:sldId id="279" r:id="rId16"/>
    <p:sldId id="281" r:id="rId17"/>
    <p:sldId id="261" r:id="rId18"/>
    <p:sldId id="26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81B"/>
    <a:srgbClr val="004F9D"/>
    <a:srgbClr val="B5882D"/>
    <a:srgbClr val="102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0" autoAdjust="0"/>
    <p:restoredTop sz="48584"/>
  </p:normalViewPr>
  <p:slideViewPr>
    <p:cSldViewPr snapToGrid="0">
      <p:cViewPr varScale="1">
        <p:scale>
          <a:sx n="48" d="100"/>
          <a:sy n="48" d="100"/>
        </p:scale>
        <p:origin x="3200"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04477-B9D4-E24B-893D-DE90F3DBFD27}" type="datetimeFigureOut">
              <a:rPr lang="en-US" smtClean="0"/>
              <a:t>4/18/20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54B09-E5D5-684D-B8B3-F824F5CD2926}" type="slidenum">
              <a:rPr lang="en-US" smtClean="0"/>
              <a:t>‹#›</a:t>
            </a:fld>
            <a:endParaRPr lang="en-US"/>
          </a:p>
        </p:txBody>
      </p:sp>
    </p:spTree>
    <p:extLst>
      <p:ext uri="{BB962C8B-B14F-4D97-AF65-F5344CB8AC3E}">
        <p14:creationId xmlns:p14="http://schemas.microsoft.com/office/powerpoint/2010/main" val="40929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1</a:t>
            </a:fld>
            <a:endParaRPr lang="en-US"/>
          </a:p>
        </p:txBody>
      </p:sp>
    </p:spTree>
    <p:extLst>
      <p:ext uri="{BB962C8B-B14F-4D97-AF65-F5344CB8AC3E}">
        <p14:creationId xmlns:p14="http://schemas.microsoft.com/office/powerpoint/2010/main" val="2029121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10</a:t>
            </a:fld>
            <a:endParaRPr lang="en-US"/>
          </a:p>
        </p:txBody>
      </p:sp>
    </p:spTree>
    <p:extLst>
      <p:ext uri="{BB962C8B-B14F-4D97-AF65-F5344CB8AC3E}">
        <p14:creationId xmlns:p14="http://schemas.microsoft.com/office/powerpoint/2010/main" val="194902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7354B09-E5D5-684D-B8B3-F824F5CD2926}" type="slidenum">
              <a:rPr lang="en-US" smtClean="0"/>
              <a:t>11</a:t>
            </a:fld>
            <a:endParaRPr lang="en-US"/>
          </a:p>
        </p:txBody>
      </p:sp>
    </p:spTree>
    <p:extLst>
      <p:ext uri="{BB962C8B-B14F-4D97-AF65-F5344CB8AC3E}">
        <p14:creationId xmlns:p14="http://schemas.microsoft.com/office/powerpoint/2010/main" val="138114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12</a:t>
            </a:fld>
            <a:endParaRPr lang="en-US"/>
          </a:p>
        </p:txBody>
      </p:sp>
    </p:spTree>
    <p:extLst>
      <p:ext uri="{BB962C8B-B14F-4D97-AF65-F5344CB8AC3E}">
        <p14:creationId xmlns:p14="http://schemas.microsoft.com/office/powerpoint/2010/main" val="1226211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13</a:t>
            </a:fld>
            <a:endParaRPr lang="en-US"/>
          </a:p>
        </p:txBody>
      </p:sp>
    </p:spTree>
    <p:extLst>
      <p:ext uri="{BB962C8B-B14F-4D97-AF65-F5344CB8AC3E}">
        <p14:creationId xmlns:p14="http://schemas.microsoft.com/office/powerpoint/2010/main" val="4117740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14</a:t>
            </a:fld>
            <a:endParaRPr lang="en-US"/>
          </a:p>
        </p:txBody>
      </p:sp>
    </p:spTree>
    <p:extLst>
      <p:ext uri="{BB962C8B-B14F-4D97-AF65-F5344CB8AC3E}">
        <p14:creationId xmlns:p14="http://schemas.microsoft.com/office/powerpoint/2010/main" val="230952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15</a:t>
            </a:fld>
            <a:endParaRPr lang="en-US"/>
          </a:p>
        </p:txBody>
      </p:sp>
    </p:spTree>
    <p:extLst>
      <p:ext uri="{BB962C8B-B14F-4D97-AF65-F5344CB8AC3E}">
        <p14:creationId xmlns:p14="http://schemas.microsoft.com/office/powerpoint/2010/main" val="3809010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16</a:t>
            </a:fld>
            <a:endParaRPr lang="en-US"/>
          </a:p>
        </p:txBody>
      </p:sp>
    </p:spTree>
    <p:extLst>
      <p:ext uri="{BB962C8B-B14F-4D97-AF65-F5344CB8AC3E}">
        <p14:creationId xmlns:p14="http://schemas.microsoft.com/office/powerpoint/2010/main" val="108381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2</a:t>
            </a:fld>
            <a:endParaRPr lang="en-US"/>
          </a:p>
        </p:txBody>
      </p:sp>
    </p:spTree>
    <p:extLst>
      <p:ext uri="{BB962C8B-B14F-4D97-AF65-F5344CB8AC3E}">
        <p14:creationId xmlns:p14="http://schemas.microsoft.com/office/powerpoint/2010/main" val="232998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3</a:t>
            </a:fld>
            <a:endParaRPr lang="en-US"/>
          </a:p>
        </p:txBody>
      </p:sp>
    </p:spTree>
    <p:extLst>
      <p:ext uri="{BB962C8B-B14F-4D97-AF65-F5344CB8AC3E}">
        <p14:creationId xmlns:p14="http://schemas.microsoft.com/office/powerpoint/2010/main" val="115756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4</a:t>
            </a:fld>
            <a:endParaRPr lang="en-US"/>
          </a:p>
        </p:txBody>
      </p:sp>
    </p:spTree>
    <p:extLst>
      <p:ext uri="{BB962C8B-B14F-4D97-AF65-F5344CB8AC3E}">
        <p14:creationId xmlns:p14="http://schemas.microsoft.com/office/powerpoint/2010/main" val="140717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5</a:t>
            </a:fld>
            <a:endParaRPr lang="en-US"/>
          </a:p>
        </p:txBody>
      </p:sp>
    </p:spTree>
    <p:extLst>
      <p:ext uri="{BB962C8B-B14F-4D97-AF65-F5344CB8AC3E}">
        <p14:creationId xmlns:p14="http://schemas.microsoft.com/office/powerpoint/2010/main" val="33022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6</a:t>
            </a:fld>
            <a:endParaRPr lang="en-US"/>
          </a:p>
        </p:txBody>
      </p:sp>
    </p:spTree>
    <p:extLst>
      <p:ext uri="{BB962C8B-B14F-4D97-AF65-F5344CB8AC3E}">
        <p14:creationId xmlns:p14="http://schemas.microsoft.com/office/powerpoint/2010/main" val="88809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7</a:t>
            </a:fld>
            <a:endParaRPr lang="en-US"/>
          </a:p>
        </p:txBody>
      </p:sp>
    </p:spTree>
    <p:extLst>
      <p:ext uri="{BB962C8B-B14F-4D97-AF65-F5344CB8AC3E}">
        <p14:creationId xmlns:p14="http://schemas.microsoft.com/office/powerpoint/2010/main" val="305285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8</a:t>
            </a:fld>
            <a:endParaRPr lang="en-US"/>
          </a:p>
        </p:txBody>
      </p:sp>
    </p:spTree>
    <p:extLst>
      <p:ext uri="{BB962C8B-B14F-4D97-AF65-F5344CB8AC3E}">
        <p14:creationId xmlns:p14="http://schemas.microsoft.com/office/powerpoint/2010/main" val="53764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C7354B09-E5D5-684D-B8B3-F824F5CD2926}" type="slidenum">
              <a:rPr lang="en-US" smtClean="0"/>
              <a:t>9</a:t>
            </a:fld>
            <a:endParaRPr lang="en-US"/>
          </a:p>
        </p:txBody>
      </p:sp>
    </p:spTree>
    <p:extLst>
      <p:ext uri="{BB962C8B-B14F-4D97-AF65-F5344CB8AC3E}">
        <p14:creationId xmlns:p14="http://schemas.microsoft.com/office/powerpoint/2010/main" val="2457573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8125" y="1412082"/>
            <a:ext cx="9144000" cy="2387600"/>
          </a:xfrm>
        </p:spPr>
        <p:txBody>
          <a:bodyPr anchor="b"/>
          <a:lstStyle>
            <a:lvl1pPr algn="l">
              <a:defRPr sz="6000" b="1">
                <a:solidFill>
                  <a:schemeClr val="bg1"/>
                </a:solidFill>
              </a:defRPr>
            </a:lvl1pPr>
          </a:lstStyle>
          <a:p>
            <a:r>
              <a:rPr lang="en-US" dirty="0"/>
              <a:t>Course</a:t>
            </a:r>
          </a:p>
        </p:txBody>
      </p:sp>
      <p:sp>
        <p:nvSpPr>
          <p:cNvPr id="3" name="Subtitle 2"/>
          <p:cNvSpPr>
            <a:spLocks noGrp="1"/>
          </p:cNvSpPr>
          <p:nvPr>
            <p:ph type="subTitle" idx="1" hasCustomPrompt="1"/>
          </p:nvPr>
        </p:nvSpPr>
        <p:spPr>
          <a:xfrm>
            <a:off x="266700" y="4790279"/>
            <a:ext cx="9144000" cy="80962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Faculty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625913" y="5742529"/>
            <a:ext cx="2155361" cy="974832"/>
          </a:xfrm>
          <a:prstGeom prst="rect">
            <a:avLst/>
          </a:prstGeom>
        </p:spPr>
      </p:pic>
      <p:sp>
        <p:nvSpPr>
          <p:cNvPr id="13" name="Text Placeholder 12"/>
          <p:cNvSpPr>
            <a:spLocks noGrp="1"/>
          </p:cNvSpPr>
          <p:nvPr>
            <p:ph type="body" sz="quarter" idx="10" hasCustomPrompt="1"/>
          </p:nvPr>
        </p:nvSpPr>
        <p:spPr>
          <a:xfrm>
            <a:off x="238125" y="431009"/>
            <a:ext cx="3905250" cy="838200"/>
          </a:xfrm>
        </p:spPr>
        <p:txBody>
          <a:bodyPr/>
          <a:lstStyle>
            <a:lvl1pPr marL="0" indent="0">
              <a:buNone/>
              <a:defRPr b="1">
                <a:solidFill>
                  <a:srgbClr val="FDB8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PROGRAM</a:t>
            </a:r>
          </a:p>
        </p:txBody>
      </p:sp>
      <p:sp>
        <p:nvSpPr>
          <p:cNvPr id="7" name="TextBox 6">
            <a:extLst>
              <a:ext uri="{FF2B5EF4-FFF2-40B4-BE49-F238E27FC236}">
                <a16:creationId xmlns:a16="http://schemas.microsoft.com/office/drawing/2014/main" id="{EDD7BF36-3928-A941-B175-4B4C78099E5C}"/>
              </a:ext>
            </a:extLst>
          </p:cNvPr>
          <p:cNvSpPr txBox="1"/>
          <p:nvPr userDrawn="1"/>
        </p:nvSpPr>
        <p:spPr>
          <a:xfrm>
            <a:off x="266700" y="3954162"/>
            <a:ext cx="2538284" cy="584775"/>
          </a:xfrm>
          <a:prstGeom prst="rect">
            <a:avLst/>
          </a:prstGeom>
          <a:noFill/>
        </p:spPr>
        <p:txBody>
          <a:bodyPr wrap="square" rtlCol="0">
            <a:spAutoFit/>
          </a:bodyPr>
          <a:lstStyle/>
          <a:p>
            <a:r>
              <a:rPr lang="en-US" sz="3200" b="1" i="0" dirty="0">
                <a:solidFill>
                  <a:srgbClr val="FDB81B"/>
                </a:solidFill>
                <a:latin typeface="Rubik Black" pitchFamily="2" charset="-79"/>
                <a:cs typeface="Rubik Black" pitchFamily="2" charset="-79"/>
              </a:rPr>
              <a:t>&gt; &gt; &gt; </a:t>
            </a:r>
          </a:p>
        </p:txBody>
      </p:sp>
    </p:spTree>
    <p:extLst>
      <p:ext uri="{BB962C8B-B14F-4D97-AF65-F5344CB8AC3E}">
        <p14:creationId xmlns:p14="http://schemas.microsoft.com/office/powerpoint/2010/main" val="268950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4F9D"/>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p:cNvCxnSpPr/>
          <p:nvPr userDrawn="1"/>
        </p:nvCxnSpPr>
        <p:spPr>
          <a:xfrm>
            <a:off x="838200" y="2057400"/>
            <a:ext cx="3933825"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6EFE997-DD0F-4B4C-8A79-DEF3CF8E7F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25913" y="5742529"/>
            <a:ext cx="2155361" cy="974832"/>
          </a:xfrm>
          <a:prstGeom prst="rect">
            <a:avLst/>
          </a:prstGeom>
        </p:spPr>
      </p:pic>
      <p:sp>
        <p:nvSpPr>
          <p:cNvPr id="9" name="Rectangle 8">
            <a:extLst>
              <a:ext uri="{FF2B5EF4-FFF2-40B4-BE49-F238E27FC236}">
                <a16:creationId xmlns:a16="http://schemas.microsoft.com/office/drawing/2014/main" id="{8820078B-440A-A047-9477-75CB1640AF41}"/>
              </a:ext>
            </a:extLst>
          </p:cNvPr>
          <p:cNvSpPr/>
          <p:nvPr userDrawn="1"/>
        </p:nvSpPr>
        <p:spPr>
          <a:xfrm>
            <a:off x="9452919"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13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F9D"/>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10515600"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CC68A3D-E026-B54E-A221-462DCE91EE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25913" y="5742529"/>
            <a:ext cx="2155361" cy="974832"/>
          </a:xfrm>
          <a:prstGeom prst="rect">
            <a:avLst/>
          </a:prstGeom>
        </p:spPr>
      </p:pic>
      <p:sp>
        <p:nvSpPr>
          <p:cNvPr id="9" name="Rectangle 8">
            <a:extLst>
              <a:ext uri="{FF2B5EF4-FFF2-40B4-BE49-F238E27FC236}">
                <a16:creationId xmlns:a16="http://schemas.microsoft.com/office/drawing/2014/main" id="{44D0D19F-39DE-644F-ACA5-C3C70AF8F6D3}"/>
              </a:ext>
            </a:extLst>
          </p:cNvPr>
          <p:cNvSpPr/>
          <p:nvPr userDrawn="1"/>
        </p:nvSpPr>
        <p:spPr>
          <a:xfrm>
            <a:off x="9452919"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309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4F9D"/>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V="1">
            <a:off x="8677275" y="365126"/>
            <a:ext cx="0" cy="5811837"/>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8970FA5-F98F-2541-AFAE-AA2789FD6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25913" y="5742529"/>
            <a:ext cx="2155361" cy="974832"/>
          </a:xfrm>
          <a:prstGeom prst="rect">
            <a:avLst/>
          </a:prstGeom>
        </p:spPr>
      </p:pic>
      <p:sp>
        <p:nvSpPr>
          <p:cNvPr id="11" name="Rectangle 10">
            <a:extLst>
              <a:ext uri="{FF2B5EF4-FFF2-40B4-BE49-F238E27FC236}">
                <a16:creationId xmlns:a16="http://schemas.microsoft.com/office/drawing/2014/main" id="{6B0E09A5-46BE-9041-8D05-708A172F6BF3}"/>
              </a:ext>
            </a:extLst>
          </p:cNvPr>
          <p:cNvSpPr/>
          <p:nvPr userDrawn="1"/>
        </p:nvSpPr>
        <p:spPr>
          <a:xfrm>
            <a:off x="9452919"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699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F9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838200" y="1690688"/>
            <a:ext cx="10515600"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0E43914-6053-F048-8BED-B4BDDAE23B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2425" y="5921570"/>
            <a:ext cx="1790085" cy="809624"/>
          </a:xfrm>
          <a:prstGeom prst="rect">
            <a:avLst/>
          </a:prstGeom>
        </p:spPr>
      </p:pic>
      <p:sp>
        <p:nvSpPr>
          <p:cNvPr id="7" name="Rectangle 6">
            <a:extLst>
              <a:ext uri="{FF2B5EF4-FFF2-40B4-BE49-F238E27FC236}">
                <a16:creationId xmlns:a16="http://schemas.microsoft.com/office/drawing/2014/main" id="{6A964E48-9280-464F-8080-94E57A6F7852}"/>
              </a:ext>
            </a:extLst>
          </p:cNvPr>
          <p:cNvSpPr/>
          <p:nvPr userDrawn="1"/>
        </p:nvSpPr>
        <p:spPr>
          <a:xfrm>
            <a:off x="0"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366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4F9D"/>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userDrawn="1"/>
        </p:nvCxnSpPr>
        <p:spPr>
          <a:xfrm>
            <a:off x="838200" y="4570413"/>
            <a:ext cx="10515600"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762A8B8-AD0A-3F4E-9790-6D89F37104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2425" y="5921570"/>
            <a:ext cx="1790085" cy="809624"/>
          </a:xfrm>
          <a:prstGeom prst="rect">
            <a:avLst/>
          </a:prstGeom>
        </p:spPr>
      </p:pic>
      <p:sp>
        <p:nvSpPr>
          <p:cNvPr id="9" name="Rectangle 8">
            <a:extLst>
              <a:ext uri="{FF2B5EF4-FFF2-40B4-BE49-F238E27FC236}">
                <a16:creationId xmlns:a16="http://schemas.microsoft.com/office/drawing/2014/main" id="{5D759654-527E-CA4E-9740-3CC4C666A0D3}"/>
              </a:ext>
            </a:extLst>
          </p:cNvPr>
          <p:cNvSpPr/>
          <p:nvPr userDrawn="1"/>
        </p:nvSpPr>
        <p:spPr>
          <a:xfrm>
            <a:off x="0"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959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F9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838200" y="1690688"/>
            <a:ext cx="10515600"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846BBD1-E836-B24F-8E34-49D591FE39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2425" y="5921570"/>
            <a:ext cx="1790085" cy="809624"/>
          </a:xfrm>
          <a:prstGeom prst="rect">
            <a:avLst/>
          </a:prstGeom>
        </p:spPr>
      </p:pic>
      <p:sp>
        <p:nvSpPr>
          <p:cNvPr id="10" name="Rectangle 9">
            <a:extLst>
              <a:ext uri="{FF2B5EF4-FFF2-40B4-BE49-F238E27FC236}">
                <a16:creationId xmlns:a16="http://schemas.microsoft.com/office/drawing/2014/main" id="{F3D6BFA5-E309-634C-BCEF-6E9FD4B1FB78}"/>
              </a:ext>
            </a:extLst>
          </p:cNvPr>
          <p:cNvSpPr/>
          <p:nvPr userDrawn="1"/>
        </p:nvSpPr>
        <p:spPr>
          <a:xfrm>
            <a:off x="0"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920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4F9D"/>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838200" y="1690688"/>
            <a:ext cx="10515600"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4ACBF5-85DE-E745-90B5-270EB82633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2425" y="5921570"/>
            <a:ext cx="1790085" cy="809624"/>
          </a:xfrm>
          <a:prstGeom prst="rect">
            <a:avLst/>
          </a:prstGeom>
        </p:spPr>
      </p:pic>
      <p:sp>
        <p:nvSpPr>
          <p:cNvPr id="12" name="Rectangle 11">
            <a:extLst>
              <a:ext uri="{FF2B5EF4-FFF2-40B4-BE49-F238E27FC236}">
                <a16:creationId xmlns:a16="http://schemas.microsoft.com/office/drawing/2014/main" id="{7CFC2CE4-C56E-0D48-8CB3-9C5A10FF994C}"/>
              </a:ext>
            </a:extLst>
          </p:cNvPr>
          <p:cNvSpPr/>
          <p:nvPr userDrawn="1"/>
        </p:nvSpPr>
        <p:spPr>
          <a:xfrm>
            <a:off x="0"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107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59"/>
          </a:xfrm>
        </p:spPr>
        <p:txBody>
          <a:bodyPr/>
          <a:lstStyle>
            <a:lvl1pPr>
              <a:defRPr>
                <a:solidFill>
                  <a:srgbClr val="004F9D"/>
                </a:solidFill>
              </a:defRPr>
            </a:lvl1pPr>
          </a:lstStyle>
          <a:p>
            <a:r>
              <a:rPr lang="en-US"/>
              <a:t>Click to edit Master title style</a:t>
            </a:r>
            <a:endParaRPr lang="en-US" dirty="0"/>
          </a:p>
        </p:txBody>
      </p:sp>
      <p:cxnSp>
        <p:nvCxnSpPr>
          <p:cNvPr id="6" name="Straight Connector 5"/>
          <p:cNvCxnSpPr/>
          <p:nvPr userDrawn="1"/>
        </p:nvCxnSpPr>
        <p:spPr>
          <a:xfrm>
            <a:off x="838200" y="1690688"/>
            <a:ext cx="10515600"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B00C4F9-5EEE-BA45-8618-7595FB064A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2425" y="5921570"/>
            <a:ext cx="1790085" cy="809624"/>
          </a:xfrm>
          <a:prstGeom prst="rect">
            <a:avLst/>
          </a:prstGeom>
        </p:spPr>
      </p:pic>
      <p:sp>
        <p:nvSpPr>
          <p:cNvPr id="8" name="Rectangle 7">
            <a:extLst>
              <a:ext uri="{FF2B5EF4-FFF2-40B4-BE49-F238E27FC236}">
                <a16:creationId xmlns:a16="http://schemas.microsoft.com/office/drawing/2014/main" id="{E2A75314-12F4-4146-BB30-0810B835E956}"/>
              </a:ext>
            </a:extLst>
          </p:cNvPr>
          <p:cNvSpPr/>
          <p:nvPr userDrawn="1"/>
        </p:nvSpPr>
        <p:spPr>
          <a:xfrm>
            <a:off x="0"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90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FF5C5B-8378-4140-9B6D-AD87244FF5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2425" y="5921570"/>
            <a:ext cx="1790085" cy="809624"/>
          </a:xfrm>
          <a:prstGeom prst="rect">
            <a:avLst/>
          </a:prstGeom>
        </p:spPr>
      </p:pic>
      <p:sp>
        <p:nvSpPr>
          <p:cNvPr id="3" name="Rectangle 2">
            <a:extLst>
              <a:ext uri="{FF2B5EF4-FFF2-40B4-BE49-F238E27FC236}">
                <a16:creationId xmlns:a16="http://schemas.microsoft.com/office/drawing/2014/main" id="{64700AF8-2610-E94C-B90A-7DE0B14AAA73}"/>
              </a:ext>
            </a:extLst>
          </p:cNvPr>
          <p:cNvSpPr/>
          <p:nvPr userDrawn="1"/>
        </p:nvSpPr>
        <p:spPr>
          <a:xfrm>
            <a:off x="0"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089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4F9D"/>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p:cNvCxnSpPr/>
          <p:nvPr userDrawn="1"/>
        </p:nvCxnSpPr>
        <p:spPr>
          <a:xfrm>
            <a:off x="838200" y="2052638"/>
            <a:ext cx="3933825"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5D53B34-77E0-BE40-9586-7680C88BFF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2425" y="5921570"/>
            <a:ext cx="1790085" cy="809624"/>
          </a:xfrm>
          <a:prstGeom prst="rect">
            <a:avLst/>
          </a:prstGeom>
        </p:spPr>
      </p:pic>
      <p:sp>
        <p:nvSpPr>
          <p:cNvPr id="10" name="Rectangle 9">
            <a:extLst>
              <a:ext uri="{FF2B5EF4-FFF2-40B4-BE49-F238E27FC236}">
                <a16:creationId xmlns:a16="http://schemas.microsoft.com/office/drawing/2014/main" id="{B73B0728-41E2-A045-A772-5E5DEFA92E9F}"/>
              </a:ext>
            </a:extLst>
          </p:cNvPr>
          <p:cNvSpPr/>
          <p:nvPr userDrawn="1"/>
        </p:nvSpPr>
        <p:spPr>
          <a:xfrm>
            <a:off x="0"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02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8125" y="1412082"/>
            <a:ext cx="9144000" cy="2387600"/>
          </a:xfrm>
        </p:spPr>
        <p:txBody>
          <a:bodyPr anchor="b"/>
          <a:lstStyle>
            <a:lvl1pPr algn="l">
              <a:defRPr sz="6000" b="1">
                <a:solidFill>
                  <a:schemeClr val="bg1"/>
                </a:solidFill>
              </a:defRPr>
            </a:lvl1pPr>
          </a:lstStyle>
          <a:p>
            <a:r>
              <a:rPr lang="en-US" dirty="0"/>
              <a:t>Course</a:t>
            </a:r>
          </a:p>
        </p:txBody>
      </p:sp>
      <p:sp>
        <p:nvSpPr>
          <p:cNvPr id="3" name="Subtitle 2"/>
          <p:cNvSpPr>
            <a:spLocks noGrp="1"/>
          </p:cNvSpPr>
          <p:nvPr>
            <p:ph type="subTitle" idx="1" hasCustomPrompt="1"/>
          </p:nvPr>
        </p:nvSpPr>
        <p:spPr>
          <a:xfrm>
            <a:off x="266700" y="4790279"/>
            <a:ext cx="9144000" cy="80962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Faculty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2425" y="5921570"/>
            <a:ext cx="1790085" cy="809624"/>
          </a:xfrm>
          <a:prstGeom prst="rect">
            <a:avLst/>
          </a:prstGeom>
        </p:spPr>
      </p:pic>
      <p:sp>
        <p:nvSpPr>
          <p:cNvPr id="13" name="Text Placeholder 12"/>
          <p:cNvSpPr>
            <a:spLocks noGrp="1"/>
          </p:cNvSpPr>
          <p:nvPr>
            <p:ph type="body" sz="quarter" idx="10" hasCustomPrompt="1"/>
          </p:nvPr>
        </p:nvSpPr>
        <p:spPr>
          <a:xfrm>
            <a:off x="238125" y="431009"/>
            <a:ext cx="3905250" cy="838200"/>
          </a:xfrm>
        </p:spPr>
        <p:txBody>
          <a:bodyPr/>
          <a:lstStyle>
            <a:lvl1pPr marL="0" indent="0">
              <a:buNone/>
              <a:defRPr b="1">
                <a:solidFill>
                  <a:srgbClr val="FDB81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PROGRAM</a:t>
            </a:r>
          </a:p>
        </p:txBody>
      </p:sp>
      <p:sp>
        <p:nvSpPr>
          <p:cNvPr id="4" name="TextBox 3">
            <a:extLst>
              <a:ext uri="{FF2B5EF4-FFF2-40B4-BE49-F238E27FC236}">
                <a16:creationId xmlns:a16="http://schemas.microsoft.com/office/drawing/2014/main" id="{5A41C3DB-6FAD-0940-BEF3-40CD66CA580C}"/>
              </a:ext>
            </a:extLst>
          </p:cNvPr>
          <p:cNvSpPr txBox="1"/>
          <p:nvPr userDrawn="1"/>
        </p:nvSpPr>
        <p:spPr>
          <a:xfrm>
            <a:off x="266700" y="3954162"/>
            <a:ext cx="2538284" cy="584775"/>
          </a:xfrm>
          <a:prstGeom prst="rect">
            <a:avLst/>
          </a:prstGeom>
          <a:noFill/>
        </p:spPr>
        <p:txBody>
          <a:bodyPr wrap="square" rtlCol="0">
            <a:spAutoFit/>
          </a:bodyPr>
          <a:lstStyle/>
          <a:p>
            <a:r>
              <a:rPr lang="en-US" sz="3200" b="1" i="0" dirty="0">
                <a:solidFill>
                  <a:srgbClr val="FDB81B"/>
                </a:solidFill>
                <a:latin typeface="Rubik Black" pitchFamily="2" charset="-79"/>
                <a:cs typeface="Rubik Black" pitchFamily="2" charset="-79"/>
              </a:rPr>
              <a:t>&gt; &gt; &gt; </a:t>
            </a:r>
          </a:p>
        </p:txBody>
      </p:sp>
    </p:spTree>
    <p:extLst>
      <p:ext uri="{BB962C8B-B14F-4D97-AF65-F5344CB8AC3E}">
        <p14:creationId xmlns:p14="http://schemas.microsoft.com/office/powerpoint/2010/main" val="960775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4F9D"/>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p:cNvCxnSpPr/>
          <p:nvPr userDrawn="1"/>
        </p:nvCxnSpPr>
        <p:spPr>
          <a:xfrm>
            <a:off x="838200" y="2057400"/>
            <a:ext cx="3933825"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7F04134-F7B9-A949-A8BA-BDF3489C6A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2425" y="5921570"/>
            <a:ext cx="1790085" cy="809624"/>
          </a:xfrm>
          <a:prstGeom prst="rect">
            <a:avLst/>
          </a:prstGeom>
        </p:spPr>
      </p:pic>
      <p:sp>
        <p:nvSpPr>
          <p:cNvPr id="10" name="Rectangle 9">
            <a:extLst>
              <a:ext uri="{FF2B5EF4-FFF2-40B4-BE49-F238E27FC236}">
                <a16:creationId xmlns:a16="http://schemas.microsoft.com/office/drawing/2014/main" id="{FAAE903F-2F20-4E41-8B61-09D90E934B6B}"/>
              </a:ext>
            </a:extLst>
          </p:cNvPr>
          <p:cNvSpPr/>
          <p:nvPr userDrawn="1"/>
        </p:nvSpPr>
        <p:spPr>
          <a:xfrm>
            <a:off x="0"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92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F9D"/>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838200" y="1690688"/>
            <a:ext cx="10515600"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B065970-B18F-3B44-9AD8-FD53FABEF8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2425" y="5921570"/>
            <a:ext cx="1790085" cy="809624"/>
          </a:xfrm>
          <a:prstGeom prst="rect">
            <a:avLst/>
          </a:prstGeom>
        </p:spPr>
      </p:pic>
      <p:sp>
        <p:nvSpPr>
          <p:cNvPr id="9" name="Rectangle 8">
            <a:extLst>
              <a:ext uri="{FF2B5EF4-FFF2-40B4-BE49-F238E27FC236}">
                <a16:creationId xmlns:a16="http://schemas.microsoft.com/office/drawing/2014/main" id="{0AF652E0-23CA-1245-AC3C-124D2A79AE5E}"/>
              </a:ext>
            </a:extLst>
          </p:cNvPr>
          <p:cNvSpPr/>
          <p:nvPr userDrawn="1"/>
        </p:nvSpPr>
        <p:spPr>
          <a:xfrm>
            <a:off x="0"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39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4F9D"/>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V="1">
            <a:off x="8677275" y="365126"/>
            <a:ext cx="0" cy="5811837"/>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12272C3-F4F6-3746-8A59-017F35C23A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2425" y="5921570"/>
            <a:ext cx="1790085" cy="809624"/>
          </a:xfrm>
          <a:prstGeom prst="rect">
            <a:avLst/>
          </a:prstGeom>
        </p:spPr>
      </p:pic>
      <p:sp>
        <p:nvSpPr>
          <p:cNvPr id="9" name="Rectangle 8">
            <a:extLst>
              <a:ext uri="{FF2B5EF4-FFF2-40B4-BE49-F238E27FC236}">
                <a16:creationId xmlns:a16="http://schemas.microsoft.com/office/drawing/2014/main" id="{CB6BAE21-734B-F745-8131-FB5FC9E2B9A8}"/>
              </a:ext>
            </a:extLst>
          </p:cNvPr>
          <p:cNvSpPr/>
          <p:nvPr userDrawn="1"/>
        </p:nvSpPr>
        <p:spPr>
          <a:xfrm>
            <a:off x="0"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33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F9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838200" y="1690688"/>
            <a:ext cx="10515600"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3AEB962-E05B-AF46-9611-961FE013D9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25913" y="5742529"/>
            <a:ext cx="2155361" cy="974832"/>
          </a:xfrm>
          <a:prstGeom prst="rect">
            <a:avLst/>
          </a:prstGeom>
        </p:spPr>
      </p:pic>
      <p:sp>
        <p:nvSpPr>
          <p:cNvPr id="4" name="Rectangle 3">
            <a:extLst>
              <a:ext uri="{FF2B5EF4-FFF2-40B4-BE49-F238E27FC236}">
                <a16:creationId xmlns:a16="http://schemas.microsoft.com/office/drawing/2014/main" id="{51794A8B-286D-2D4C-9670-85002C7D7F48}"/>
              </a:ext>
            </a:extLst>
          </p:cNvPr>
          <p:cNvSpPr/>
          <p:nvPr userDrawn="1"/>
        </p:nvSpPr>
        <p:spPr>
          <a:xfrm>
            <a:off x="9452919"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8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4F9D"/>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userDrawn="1"/>
        </p:nvCxnSpPr>
        <p:spPr>
          <a:xfrm>
            <a:off x="838200" y="4570413"/>
            <a:ext cx="10515600"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E004421-20D8-4945-B2C9-F4451E725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25913" y="5742529"/>
            <a:ext cx="2155361" cy="974832"/>
          </a:xfrm>
          <a:prstGeom prst="rect">
            <a:avLst/>
          </a:prstGeom>
        </p:spPr>
      </p:pic>
      <p:sp>
        <p:nvSpPr>
          <p:cNvPr id="9" name="Rectangle 8">
            <a:extLst>
              <a:ext uri="{FF2B5EF4-FFF2-40B4-BE49-F238E27FC236}">
                <a16:creationId xmlns:a16="http://schemas.microsoft.com/office/drawing/2014/main" id="{6032257E-9D15-6348-9A71-F95E6643D748}"/>
              </a:ext>
            </a:extLst>
          </p:cNvPr>
          <p:cNvSpPr/>
          <p:nvPr userDrawn="1"/>
        </p:nvSpPr>
        <p:spPr>
          <a:xfrm>
            <a:off x="9452919"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3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F9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838200" y="1690688"/>
            <a:ext cx="10515600"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2EC4340-E91F-5442-8F65-5CBBF3ABF1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25913" y="5742529"/>
            <a:ext cx="2155361" cy="974832"/>
          </a:xfrm>
          <a:prstGeom prst="rect">
            <a:avLst/>
          </a:prstGeom>
        </p:spPr>
      </p:pic>
      <p:sp>
        <p:nvSpPr>
          <p:cNvPr id="10" name="Rectangle 9">
            <a:extLst>
              <a:ext uri="{FF2B5EF4-FFF2-40B4-BE49-F238E27FC236}">
                <a16:creationId xmlns:a16="http://schemas.microsoft.com/office/drawing/2014/main" id="{CBE14AB6-1C92-B741-95D0-493589DC21C5}"/>
              </a:ext>
            </a:extLst>
          </p:cNvPr>
          <p:cNvSpPr/>
          <p:nvPr userDrawn="1"/>
        </p:nvSpPr>
        <p:spPr>
          <a:xfrm>
            <a:off x="9452919"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72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4F9D"/>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838200" y="1690688"/>
            <a:ext cx="10515600"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6B8C945-C1D3-8E40-8640-21C550451F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25913" y="5742529"/>
            <a:ext cx="2155361" cy="974832"/>
          </a:xfrm>
          <a:prstGeom prst="rect">
            <a:avLst/>
          </a:prstGeom>
        </p:spPr>
      </p:pic>
      <p:sp>
        <p:nvSpPr>
          <p:cNvPr id="14" name="Rectangle 13">
            <a:extLst>
              <a:ext uri="{FF2B5EF4-FFF2-40B4-BE49-F238E27FC236}">
                <a16:creationId xmlns:a16="http://schemas.microsoft.com/office/drawing/2014/main" id="{910DAD83-B139-4B4D-93AA-870F3A93D07F}"/>
              </a:ext>
            </a:extLst>
          </p:cNvPr>
          <p:cNvSpPr/>
          <p:nvPr userDrawn="1"/>
        </p:nvSpPr>
        <p:spPr>
          <a:xfrm>
            <a:off x="9452919"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49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F9D"/>
                </a:solidFill>
              </a:defRPr>
            </a:lvl1pPr>
          </a:lstStyle>
          <a:p>
            <a:r>
              <a:rPr lang="en-US"/>
              <a:t>Click to edit Master title style</a:t>
            </a:r>
            <a:endParaRPr lang="en-US" dirty="0"/>
          </a:p>
        </p:txBody>
      </p:sp>
      <p:cxnSp>
        <p:nvCxnSpPr>
          <p:cNvPr id="6" name="Straight Connector 5"/>
          <p:cNvCxnSpPr/>
          <p:nvPr userDrawn="1"/>
        </p:nvCxnSpPr>
        <p:spPr>
          <a:xfrm>
            <a:off x="838200" y="1690688"/>
            <a:ext cx="10515600"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82CADAF-5823-D648-9F09-FB891168D0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25913" y="5742529"/>
            <a:ext cx="2155361" cy="974832"/>
          </a:xfrm>
          <a:prstGeom prst="rect">
            <a:avLst/>
          </a:prstGeom>
        </p:spPr>
      </p:pic>
      <p:sp>
        <p:nvSpPr>
          <p:cNvPr id="8" name="Rectangle 7">
            <a:extLst>
              <a:ext uri="{FF2B5EF4-FFF2-40B4-BE49-F238E27FC236}">
                <a16:creationId xmlns:a16="http://schemas.microsoft.com/office/drawing/2014/main" id="{69B8D398-35E3-664D-BADB-0A93F0C9FC57}"/>
              </a:ext>
            </a:extLst>
          </p:cNvPr>
          <p:cNvSpPr/>
          <p:nvPr userDrawn="1"/>
        </p:nvSpPr>
        <p:spPr>
          <a:xfrm>
            <a:off x="9452919"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77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1A398C-3E48-D04F-92D2-E587348A3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25913" y="5742529"/>
            <a:ext cx="2155361" cy="974832"/>
          </a:xfrm>
          <a:prstGeom prst="rect">
            <a:avLst/>
          </a:prstGeom>
        </p:spPr>
      </p:pic>
      <p:sp>
        <p:nvSpPr>
          <p:cNvPr id="4" name="Rectangle 3">
            <a:extLst>
              <a:ext uri="{FF2B5EF4-FFF2-40B4-BE49-F238E27FC236}">
                <a16:creationId xmlns:a16="http://schemas.microsoft.com/office/drawing/2014/main" id="{CCED05FA-D698-B345-ACE2-B7297BBC951A}"/>
              </a:ext>
            </a:extLst>
          </p:cNvPr>
          <p:cNvSpPr/>
          <p:nvPr userDrawn="1"/>
        </p:nvSpPr>
        <p:spPr>
          <a:xfrm>
            <a:off x="9452919"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099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4F9D"/>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p:cNvCxnSpPr/>
          <p:nvPr userDrawn="1"/>
        </p:nvCxnSpPr>
        <p:spPr>
          <a:xfrm>
            <a:off x="838200" y="2052638"/>
            <a:ext cx="3933825" cy="0"/>
          </a:xfrm>
          <a:prstGeom prst="line">
            <a:avLst/>
          </a:prstGeom>
          <a:ln>
            <a:solidFill>
              <a:srgbClr val="FDB81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3F98883-C7F7-DB4A-8D1A-7B33796032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25913" y="5742529"/>
            <a:ext cx="2155361" cy="974832"/>
          </a:xfrm>
          <a:prstGeom prst="rect">
            <a:avLst/>
          </a:prstGeom>
        </p:spPr>
      </p:pic>
      <p:sp>
        <p:nvSpPr>
          <p:cNvPr id="9" name="Rectangle 8">
            <a:extLst>
              <a:ext uri="{FF2B5EF4-FFF2-40B4-BE49-F238E27FC236}">
                <a16:creationId xmlns:a16="http://schemas.microsoft.com/office/drawing/2014/main" id="{895B896E-3A6E-A64A-8060-6E130D182BBD}"/>
              </a:ext>
            </a:extLst>
          </p:cNvPr>
          <p:cNvSpPr/>
          <p:nvPr userDrawn="1"/>
        </p:nvSpPr>
        <p:spPr>
          <a:xfrm>
            <a:off x="9452919" y="5634681"/>
            <a:ext cx="2739081" cy="122331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27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75194-0879-4E5E-BD06-76AF9DAC3AEF}" type="datetimeFigureOut">
              <a:rPr lang="en-US" smtClean="0"/>
              <a:t>4/18/20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6C0CF-3C75-4CA8-86B5-6D9474E2D498}" type="slidenum">
              <a:rPr lang="en-US" smtClean="0"/>
              <a:t>‹#›</a:t>
            </a:fld>
            <a:endParaRPr lang="en-US"/>
          </a:p>
        </p:txBody>
      </p:sp>
    </p:spTree>
    <p:extLst>
      <p:ext uri="{BB962C8B-B14F-4D97-AF65-F5344CB8AC3E}">
        <p14:creationId xmlns:p14="http://schemas.microsoft.com/office/powerpoint/2010/main" val="41580380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000" b="1" i="0" kern="1200">
          <a:solidFill>
            <a:schemeClr val="tx1"/>
          </a:solidFill>
          <a:latin typeface="Rubik" pitchFamily="2" charset="-79"/>
          <a:ea typeface="+mj-ea"/>
          <a:cs typeface="Rubik"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uiowa.edu/services/office-dean/policies/syllabus-checklis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bfrey@pointpark.ed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mailto:ram199@pitt.edu"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https://www.youtube.com/embed/6SnXBKEfr2s" TargetMode="Externa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077EFD-BC84-1748-B095-E45A1C758E55}"/>
              </a:ext>
            </a:extLst>
          </p:cNvPr>
          <p:cNvSpPr>
            <a:spLocks noGrp="1"/>
          </p:cNvSpPr>
          <p:nvPr>
            <p:ph type="ctrTitle"/>
          </p:nvPr>
        </p:nvSpPr>
        <p:spPr>
          <a:xfrm>
            <a:off x="303441" y="1412082"/>
            <a:ext cx="9144000" cy="2387600"/>
          </a:xfrm>
        </p:spPr>
        <p:txBody>
          <a:bodyPr>
            <a:normAutofit fontScale="90000"/>
          </a:bodyPr>
          <a:lstStyle/>
          <a:p>
            <a:r>
              <a:rPr lang="en-US" dirty="0"/>
              <a:t>Enhancing Inclusiveness within the Quality Matters Framework</a:t>
            </a:r>
          </a:p>
        </p:txBody>
      </p:sp>
      <p:sp>
        <p:nvSpPr>
          <p:cNvPr id="6" name="Subtitle 5">
            <a:extLst>
              <a:ext uri="{FF2B5EF4-FFF2-40B4-BE49-F238E27FC236}">
                <a16:creationId xmlns:a16="http://schemas.microsoft.com/office/drawing/2014/main" id="{A9EA190D-EFFF-A54A-BD75-C8A2546A57F3}"/>
              </a:ext>
            </a:extLst>
          </p:cNvPr>
          <p:cNvSpPr>
            <a:spLocks noGrp="1"/>
          </p:cNvSpPr>
          <p:nvPr>
            <p:ph type="subTitle" idx="1"/>
          </p:nvPr>
        </p:nvSpPr>
        <p:spPr>
          <a:xfrm>
            <a:off x="315687" y="4790279"/>
            <a:ext cx="9144000" cy="809625"/>
          </a:xfrm>
        </p:spPr>
        <p:txBody>
          <a:bodyPr/>
          <a:lstStyle/>
          <a:p>
            <a:r>
              <a:rPr lang="en-US" dirty="0"/>
              <a:t>Dr. Barbara Frey, Dr. Rae </a:t>
            </a:r>
            <a:r>
              <a:rPr lang="en-US" dirty="0" err="1"/>
              <a:t>Mancilla</a:t>
            </a:r>
            <a:r>
              <a:rPr lang="en-US" dirty="0"/>
              <a:t>, Dr. Charline Rowland</a:t>
            </a:r>
          </a:p>
        </p:txBody>
      </p:sp>
      <p:sp>
        <p:nvSpPr>
          <p:cNvPr id="7" name="Text Placeholder 6">
            <a:extLst>
              <a:ext uri="{FF2B5EF4-FFF2-40B4-BE49-F238E27FC236}">
                <a16:creationId xmlns:a16="http://schemas.microsoft.com/office/drawing/2014/main" id="{40C66BC3-92A2-6140-90F4-CD4E7D9C0A8B}"/>
              </a:ext>
            </a:extLst>
          </p:cNvPr>
          <p:cNvSpPr>
            <a:spLocks noGrp="1"/>
          </p:cNvSpPr>
          <p:nvPr>
            <p:ph type="body" sz="quarter" idx="10"/>
          </p:nvPr>
        </p:nvSpPr>
        <p:spPr>
          <a:xfrm>
            <a:off x="287112" y="431009"/>
            <a:ext cx="3905250" cy="838200"/>
          </a:xfrm>
        </p:spPr>
        <p:txBody>
          <a:bodyPr/>
          <a:lstStyle/>
          <a:p>
            <a:r>
              <a:rPr lang="en-US" dirty="0"/>
              <a:t>April 24, 2020</a:t>
            </a:r>
          </a:p>
        </p:txBody>
      </p:sp>
      <p:pic>
        <p:nvPicPr>
          <p:cNvPr id="1028" name="Picture 4" descr="University Logos | Point Park University | Pittsburgh, PA">
            <a:extLst>
              <a:ext uri="{FF2B5EF4-FFF2-40B4-BE49-F238E27FC236}">
                <a16:creationId xmlns:a16="http://schemas.microsoft.com/office/drawing/2014/main" id="{68293B78-E5D8-2246-91BF-90DCEC1CF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74" y="5968214"/>
            <a:ext cx="3001618" cy="62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5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D54B-3B94-5149-BD2A-3BD2E40D7116}"/>
              </a:ext>
            </a:extLst>
          </p:cNvPr>
          <p:cNvSpPr>
            <a:spLocks noGrp="1"/>
          </p:cNvSpPr>
          <p:nvPr>
            <p:ph type="title"/>
          </p:nvPr>
        </p:nvSpPr>
        <p:spPr/>
        <p:txBody>
          <a:bodyPr/>
          <a:lstStyle/>
          <a:p>
            <a:r>
              <a:rPr lang="en-US" dirty="0"/>
              <a:t>Example Diversity Statement </a:t>
            </a:r>
          </a:p>
        </p:txBody>
      </p:sp>
      <p:sp>
        <p:nvSpPr>
          <p:cNvPr id="3" name="Content Placeholder 2">
            <a:extLst>
              <a:ext uri="{FF2B5EF4-FFF2-40B4-BE49-F238E27FC236}">
                <a16:creationId xmlns:a16="http://schemas.microsoft.com/office/drawing/2014/main" id="{14B7E754-BBFB-6045-818C-40BFF43F4599}"/>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b="0" dirty="0">
                <a:latin typeface="Open Sans"/>
              </a:rPr>
              <a:t>It is my intent that students from all diverse backgrounds and perspectives be well served by this course, that students’ learning needs be addressed both in and out of class, and that the diversity that students bring to this class be viewed as a resource, strength, and benefit. </a:t>
            </a:r>
            <a:endParaRPr lang="en-US" b="0" dirty="0"/>
          </a:p>
          <a:p>
            <a:pPr marL="0" indent="0">
              <a:buNone/>
            </a:pPr>
            <a:r>
              <a:rPr lang="en-US" b="0" dirty="0"/>
              <a:t>It is my intent to present materials and activities that are respectful of diversity: gender, sexuality, disability, age, socioeconomic status, ethnicity, race, and culture. Your suggestions are encouraged and appreciated. </a:t>
            </a:r>
          </a:p>
          <a:p>
            <a:pPr marL="0" indent="0">
              <a:buNone/>
            </a:pPr>
            <a:r>
              <a:rPr lang="en-US" b="0" dirty="0"/>
              <a:t>Please let me know ways to improve the effectiveness of the course for you personally or for other students or student groups. </a:t>
            </a:r>
          </a:p>
          <a:p>
            <a:pPr marL="0" indent="0">
              <a:buNone/>
            </a:pPr>
            <a:r>
              <a:rPr lang="en-US" b="0" dirty="0">
                <a:latin typeface="Open Sans"/>
              </a:rPr>
              <a:t>In addition, if any of our class meetings conflict with your religious events, please let me know so that we can make arrangements for you.</a:t>
            </a:r>
          </a:p>
          <a:p>
            <a:pPr marL="0" indent="0">
              <a:buNone/>
            </a:pPr>
            <a:endParaRPr lang="en-US" b="0" dirty="0"/>
          </a:p>
          <a:p>
            <a:pPr marL="0" indent="0">
              <a:buNone/>
            </a:pPr>
            <a:r>
              <a:rPr lang="en-US" b="0" dirty="0"/>
              <a:t>Source: </a:t>
            </a:r>
            <a:r>
              <a:rPr lang="en-US" b="0" dirty="0">
                <a:hlinkClick r:id="rId3"/>
              </a:rPr>
              <a:t>University of Iowa College of Education</a:t>
            </a:r>
            <a:endParaRPr lang="en-US" b="0" dirty="0"/>
          </a:p>
        </p:txBody>
      </p:sp>
    </p:spTree>
    <p:extLst>
      <p:ext uri="{BB962C8B-B14F-4D97-AF65-F5344CB8AC3E}">
        <p14:creationId xmlns:p14="http://schemas.microsoft.com/office/powerpoint/2010/main" val="102254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98414-4934-DC4E-848D-2F890E242D41}"/>
              </a:ext>
            </a:extLst>
          </p:cNvPr>
          <p:cNvSpPr>
            <a:spLocks noGrp="1"/>
          </p:cNvSpPr>
          <p:nvPr>
            <p:ph type="title"/>
          </p:nvPr>
        </p:nvSpPr>
        <p:spPr/>
        <p:txBody>
          <a:bodyPr/>
          <a:lstStyle/>
          <a:p>
            <a:r>
              <a:rPr lang="en-US" dirty="0"/>
              <a:t>Case Study Activity</a:t>
            </a:r>
          </a:p>
        </p:txBody>
      </p:sp>
      <p:sp>
        <p:nvSpPr>
          <p:cNvPr id="6" name="Content Placeholder 5">
            <a:extLst>
              <a:ext uri="{FF2B5EF4-FFF2-40B4-BE49-F238E27FC236}">
                <a16:creationId xmlns:a16="http://schemas.microsoft.com/office/drawing/2014/main" id="{5E6CB8A6-937E-A94A-8A34-0D71DDBA93C7}"/>
              </a:ext>
            </a:extLst>
          </p:cNvPr>
          <p:cNvSpPr>
            <a:spLocks noGrp="1"/>
          </p:cNvSpPr>
          <p:nvPr>
            <p:ph idx="1"/>
          </p:nvPr>
        </p:nvSpPr>
        <p:spPr/>
        <p:txBody>
          <a:bodyPr>
            <a:normAutofit/>
          </a:bodyPr>
          <a:lstStyle/>
          <a:p>
            <a:pPr lvl="0"/>
            <a:r>
              <a:rPr lang="en-US" b="0" dirty="0"/>
              <a:t>Instructions:</a:t>
            </a:r>
          </a:p>
          <a:p>
            <a:pPr lvl="1"/>
            <a:r>
              <a:rPr lang="en-US" dirty="0"/>
              <a:t>Open the case study activity document</a:t>
            </a:r>
          </a:p>
          <a:p>
            <a:pPr lvl="1"/>
            <a:r>
              <a:rPr lang="en-US" dirty="0"/>
              <a:t>Read the case study from a faculty perspective</a:t>
            </a:r>
            <a:endParaRPr lang="en-US" dirty="0">
              <a:highlight>
                <a:srgbClr val="FFFF00"/>
              </a:highlight>
            </a:endParaRPr>
          </a:p>
          <a:p>
            <a:pPr lvl="0"/>
            <a:endParaRPr lang="en-US" dirty="0"/>
          </a:p>
          <a:p>
            <a:r>
              <a:rPr lang="en-US" b="0" dirty="0"/>
              <a:t>Focal questions:</a:t>
            </a:r>
          </a:p>
          <a:p>
            <a:pPr lvl="1"/>
            <a:r>
              <a:rPr lang="en-US" b="0" dirty="0"/>
              <a:t>How might Dr Thomas prepare students for sensitive topics?</a:t>
            </a:r>
          </a:p>
          <a:p>
            <a:pPr lvl="1"/>
            <a:r>
              <a:rPr lang="en-US" dirty="0"/>
              <a:t>Do you have any suggestions for Dr. Thomas to enhance inclusiveness in the course assessments?</a:t>
            </a:r>
          </a:p>
          <a:p>
            <a:pPr lvl="1"/>
            <a:r>
              <a:rPr lang="en-US" b="0" dirty="0"/>
              <a:t>What advice do you have for Dr. Thomas as he designs and facilitates respectful online discussions?</a:t>
            </a:r>
          </a:p>
          <a:p>
            <a:pPr lvl="0"/>
            <a:endParaRPr lang="en-US" dirty="0">
              <a:highlight>
                <a:srgbClr val="FFFF00"/>
              </a:highlight>
            </a:endParaRPr>
          </a:p>
          <a:p>
            <a:pPr marL="0" indent="0">
              <a:buNone/>
            </a:pPr>
            <a:endParaRPr lang="en-US" dirty="0"/>
          </a:p>
        </p:txBody>
      </p:sp>
      <p:sp>
        <p:nvSpPr>
          <p:cNvPr id="8" name="TextBox 7">
            <a:extLst>
              <a:ext uri="{FF2B5EF4-FFF2-40B4-BE49-F238E27FC236}">
                <a16:creationId xmlns:a16="http://schemas.microsoft.com/office/drawing/2014/main" id="{85F8D93B-068C-E34B-90D4-2F8C567D0F2A}"/>
              </a:ext>
            </a:extLst>
          </p:cNvPr>
          <p:cNvSpPr txBox="1"/>
          <p:nvPr/>
        </p:nvSpPr>
        <p:spPr>
          <a:xfrm>
            <a:off x="9521687" y="5655365"/>
            <a:ext cx="2425147" cy="1133061"/>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301564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C260-A92B-1643-B7F7-A430D28E2C7B}"/>
              </a:ext>
            </a:extLst>
          </p:cNvPr>
          <p:cNvSpPr>
            <a:spLocks noGrp="1"/>
          </p:cNvSpPr>
          <p:nvPr>
            <p:ph type="title"/>
          </p:nvPr>
        </p:nvSpPr>
        <p:spPr/>
        <p:txBody>
          <a:bodyPr/>
          <a:lstStyle/>
          <a:p>
            <a:r>
              <a:rPr lang="en-US" dirty="0"/>
              <a:t>Example of Discussion Guidelines </a:t>
            </a:r>
          </a:p>
        </p:txBody>
      </p:sp>
      <p:sp>
        <p:nvSpPr>
          <p:cNvPr id="3" name="Content Placeholder 2">
            <a:extLst>
              <a:ext uri="{FF2B5EF4-FFF2-40B4-BE49-F238E27FC236}">
                <a16:creationId xmlns:a16="http://schemas.microsoft.com/office/drawing/2014/main" id="{D680C8AE-FF41-004B-A331-5B94C0B83551}"/>
              </a:ext>
            </a:extLst>
          </p:cNvPr>
          <p:cNvSpPr>
            <a:spLocks noGrp="1"/>
          </p:cNvSpPr>
          <p:nvPr>
            <p:ph idx="1"/>
          </p:nvPr>
        </p:nvSpPr>
        <p:spPr>
          <a:xfrm>
            <a:off x="295940" y="1794647"/>
            <a:ext cx="9390320" cy="4860781"/>
          </a:xfrm>
        </p:spPr>
        <p:txBody>
          <a:bodyPr vert="horz" lIns="91440" tIns="45720" rIns="91440" bIns="45720" rtlCol="0" anchor="t">
            <a:normAutofit fontScale="92500"/>
          </a:bodyPr>
          <a:lstStyle/>
          <a:p>
            <a:r>
              <a:rPr lang="en-US" sz="2700" dirty="0"/>
              <a:t>Be patient: </a:t>
            </a:r>
            <a:r>
              <a:rPr lang="en-US" sz="2700" b="0" dirty="0"/>
              <a:t>Read thoroughly before replying </a:t>
            </a:r>
          </a:p>
          <a:p>
            <a:r>
              <a:rPr lang="en-US" sz="2700" dirty="0"/>
              <a:t>Be brief: </a:t>
            </a:r>
            <a:r>
              <a:rPr lang="en-US" sz="2700" b="0" dirty="0"/>
              <a:t>Be direct and stay on point, avoid overly wordy sentences</a:t>
            </a:r>
          </a:p>
          <a:p>
            <a:r>
              <a:rPr lang="en-US" sz="2700" dirty="0"/>
              <a:t>Cite your sources: </a:t>
            </a:r>
            <a:r>
              <a:rPr lang="en-US" sz="2700" b="0" dirty="0"/>
              <a:t>Give proper attribution to authors</a:t>
            </a:r>
          </a:p>
          <a:p>
            <a:r>
              <a:rPr lang="en-US" sz="2700" dirty="0"/>
              <a:t>Be personal: </a:t>
            </a:r>
            <a:r>
              <a:rPr lang="en-US" sz="2700" b="0" dirty="0"/>
              <a:t>Address peers personally by name</a:t>
            </a:r>
          </a:p>
          <a:p>
            <a:r>
              <a:rPr lang="en-US" sz="2700">
                <a:latin typeface="Open Sans"/>
              </a:rPr>
              <a:t>Be positive: </a:t>
            </a:r>
            <a:r>
              <a:rPr lang="en-US" sz="2700" b="0">
                <a:latin typeface="Open Sans"/>
              </a:rPr>
              <a:t>Ensure language and tone are non-offensive</a:t>
            </a:r>
          </a:p>
          <a:p>
            <a:r>
              <a:rPr lang="en-US" sz="2700" dirty="0"/>
              <a:t>Use humor with caution: </a:t>
            </a:r>
            <a:r>
              <a:rPr lang="en-US" sz="2700" b="0" dirty="0"/>
              <a:t>Emoticons and sarcasm are difficult to interpret</a:t>
            </a:r>
          </a:p>
          <a:p>
            <a:r>
              <a:rPr lang="en-US" sz="2700" dirty="0"/>
              <a:t>Be constructive in feedback: </a:t>
            </a:r>
            <a:r>
              <a:rPr lang="en-US" sz="2700" b="0" dirty="0"/>
              <a:t>Suggestions should be balanced and sensitive</a:t>
            </a:r>
          </a:p>
          <a:p>
            <a:r>
              <a:rPr lang="en-US" sz="2700" dirty="0"/>
              <a:t>Be aware of audience: </a:t>
            </a:r>
            <a:r>
              <a:rPr lang="en-US" sz="2700" b="0" dirty="0"/>
              <a:t>Carefully reread before posting, posts cannot be retracted</a:t>
            </a:r>
          </a:p>
          <a:p>
            <a:endParaRPr lang="en-US" b="0" dirty="0"/>
          </a:p>
        </p:txBody>
      </p:sp>
    </p:spTree>
    <p:extLst>
      <p:ext uri="{BB962C8B-B14F-4D97-AF65-F5344CB8AC3E}">
        <p14:creationId xmlns:p14="http://schemas.microsoft.com/office/powerpoint/2010/main" val="2414766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9FA4-1B6E-B44D-97EE-92CC7DB0290F}"/>
              </a:ext>
            </a:extLst>
          </p:cNvPr>
          <p:cNvSpPr>
            <a:spLocks noGrp="1"/>
          </p:cNvSpPr>
          <p:nvPr>
            <p:ph type="title"/>
          </p:nvPr>
        </p:nvSpPr>
        <p:spPr/>
        <p:txBody>
          <a:bodyPr/>
          <a:lstStyle/>
          <a:p>
            <a:r>
              <a:rPr lang="en-US" dirty="0"/>
              <a:t>QM Standards Final Take </a:t>
            </a:r>
            <a:r>
              <a:rPr lang="en-US" dirty="0" err="1"/>
              <a:t>Aways</a:t>
            </a:r>
            <a:r>
              <a:rPr lang="en-US" dirty="0"/>
              <a:t> </a:t>
            </a:r>
          </a:p>
        </p:txBody>
      </p:sp>
      <p:graphicFrame>
        <p:nvGraphicFramePr>
          <p:cNvPr id="4" name="Table 3">
            <a:extLst>
              <a:ext uri="{FF2B5EF4-FFF2-40B4-BE49-F238E27FC236}">
                <a16:creationId xmlns:a16="http://schemas.microsoft.com/office/drawing/2014/main" id="{F9BFE888-0FBB-B648-A94E-CD472323CB43}"/>
              </a:ext>
            </a:extLst>
          </p:cNvPr>
          <p:cNvGraphicFramePr>
            <a:graphicFrameLocks noGrp="1"/>
          </p:cNvGraphicFramePr>
          <p:nvPr>
            <p:extLst>
              <p:ext uri="{D42A27DB-BD31-4B8C-83A1-F6EECF244321}">
                <p14:modId xmlns:p14="http://schemas.microsoft.com/office/powerpoint/2010/main" val="573511903"/>
              </p:ext>
            </p:extLst>
          </p:nvPr>
        </p:nvGraphicFramePr>
        <p:xfrm>
          <a:off x="463296" y="1815166"/>
          <a:ext cx="11341608" cy="4901898"/>
        </p:xfrm>
        <a:graphic>
          <a:graphicData uri="http://schemas.openxmlformats.org/drawingml/2006/table">
            <a:tbl>
              <a:tblPr firstRow="1" bandRow="1">
                <a:tableStyleId>{5C22544A-7EE6-4342-B048-85BDC9FD1C3A}</a:tableStyleId>
              </a:tblPr>
              <a:tblGrid>
                <a:gridCol w="4696533">
                  <a:extLst>
                    <a:ext uri="{9D8B030D-6E8A-4147-A177-3AD203B41FA5}">
                      <a16:colId xmlns:a16="http://schemas.microsoft.com/office/drawing/2014/main" val="1309688502"/>
                    </a:ext>
                  </a:extLst>
                </a:gridCol>
                <a:gridCol w="6645075">
                  <a:extLst>
                    <a:ext uri="{9D8B030D-6E8A-4147-A177-3AD203B41FA5}">
                      <a16:colId xmlns:a16="http://schemas.microsoft.com/office/drawing/2014/main" val="3989082493"/>
                    </a:ext>
                  </a:extLst>
                </a:gridCol>
              </a:tblGrid>
              <a:tr h="673931">
                <a:tc>
                  <a:txBody>
                    <a:bodyPr/>
                    <a:lstStyle/>
                    <a:p>
                      <a:pPr algn="ctr"/>
                      <a:r>
                        <a:rPr lang="en-US" dirty="0"/>
                        <a:t>Standard</a:t>
                      </a:r>
                    </a:p>
                  </a:txBody>
                  <a:tcPr>
                    <a:solidFill>
                      <a:srgbClr val="002060"/>
                    </a:solidFill>
                  </a:tcPr>
                </a:tc>
                <a:tc>
                  <a:txBody>
                    <a:bodyPr/>
                    <a:lstStyle/>
                    <a:p>
                      <a:pPr algn="ctr"/>
                      <a:r>
                        <a:rPr lang="en-US" dirty="0"/>
                        <a:t>Additional Strategies</a:t>
                      </a:r>
                    </a:p>
                  </a:txBody>
                  <a:tcPr>
                    <a:solidFill>
                      <a:srgbClr val="002060"/>
                    </a:solidFill>
                  </a:tcPr>
                </a:tc>
                <a:extLst>
                  <a:ext uri="{0D108BD9-81ED-4DB2-BD59-A6C34878D82A}">
                    <a16:rowId xmlns:a16="http://schemas.microsoft.com/office/drawing/2014/main" val="2284475234"/>
                  </a:ext>
                </a:extLst>
              </a:tr>
              <a:tr h="646762">
                <a:tc>
                  <a:txBody>
                    <a:bodyPr/>
                    <a:lstStyle/>
                    <a:p>
                      <a:r>
                        <a:rPr lang="en-US" dirty="0"/>
                        <a:t>1: Course Overview and Introduction</a:t>
                      </a:r>
                    </a:p>
                  </a:txBody>
                  <a:tcPr/>
                </a:tc>
                <a:tc>
                  <a:txBody>
                    <a:bodyPr/>
                    <a:lstStyle/>
                    <a:p>
                      <a:r>
                        <a:rPr lang="en-US" dirty="0"/>
                        <a:t>Consider a diversity icebreaker as part of the learner introductions (e.g., Implicit Association Tests)</a:t>
                      </a:r>
                    </a:p>
                  </a:txBody>
                  <a:tcPr/>
                </a:tc>
                <a:extLst>
                  <a:ext uri="{0D108BD9-81ED-4DB2-BD59-A6C34878D82A}">
                    <a16:rowId xmlns:a16="http://schemas.microsoft.com/office/drawing/2014/main" val="1112268496"/>
                  </a:ext>
                </a:extLst>
              </a:tr>
              <a:tr h="646762">
                <a:tc>
                  <a:txBody>
                    <a:bodyPr/>
                    <a:lstStyle/>
                    <a:p>
                      <a:r>
                        <a:rPr lang="en-US" dirty="0"/>
                        <a:t>3: Assessment and Measurement </a:t>
                      </a:r>
                    </a:p>
                  </a:txBody>
                  <a:tcPr/>
                </a:tc>
                <a:tc>
                  <a:txBody>
                    <a:bodyPr/>
                    <a:lstStyle/>
                    <a:p>
                      <a:r>
                        <a:rPr lang="en-US" dirty="0"/>
                        <a:t>Provide resources on plagiarism; Explain purpose of peer reviews  </a:t>
                      </a:r>
                    </a:p>
                  </a:txBody>
                  <a:tcPr/>
                </a:tc>
                <a:extLst>
                  <a:ext uri="{0D108BD9-81ED-4DB2-BD59-A6C34878D82A}">
                    <a16:rowId xmlns:a16="http://schemas.microsoft.com/office/drawing/2014/main" val="1931547576"/>
                  </a:ext>
                </a:extLst>
              </a:tr>
              <a:tr h="646762">
                <a:tc>
                  <a:txBody>
                    <a:bodyPr/>
                    <a:lstStyle/>
                    <a:p>
                      <a:r>
                        <a:rPr lang="en-US" dirty="0"/>
                        <a:t>4: Instructional Materials</a:t>
                      </a:r>
                    </a:p>
                  </a:txBody>
                  <a:tcPr/>
                </a:tc>
                <a:tc>
                  <a:txBody>
                    <a:bodyPr/>
                    <a:lstStyle/>
                    <a:p>
                      <a:r>
                        <a:rPr lang="en-US" dirty="0"/>
                        <a:t>Consider diverse ethnicities, cultures, and races when selecting materials (ex. Images, videos, readings)</a:t>
                      </a:r>
                    </a:p>
                  </a:txBody>
                  <a:tcPr/>
                </a:tc>
                <a:extLst>
                  <a:ext uri="{0D108BD9-81ED-4DB2-BD59-A6C34878D82A}">
                    <a16:rowId xmlns:a16="http://schemas.microsoft.com/office/drawing/2014/main" val="1907568667"/>
                  </a:ext>
                </a:extLst>
              </a:tr>
              <a:tr h="726519">
                <a:tc>
                  <a:txBody>
                    <a:bodyPr/>
                    <a:lstStyle/>
                    <a:p>
                      <a:r>
                        <a:rPr lang="en-US" dirty="0"/>
                        <a:t>5: Learning Activities and Interaction</a:t>
                      </a:r>
                    </a:p>
                  </a:txBody>
                  <a:tcPr/>
                </a:tc>
                <a:tc>
                  <a:txBody>
                    <a:bodyPr/>
                    <a:lstStyle/>
                    <a:p>
                      <a:r>
                        <a:rPr lang="en-US" dirty="0"/>
                        <a:t>Provide guidelines for inclusive student interactions in group projects; Assign groups and shuffle groups </a:t>
                      </a:r>
                    </a:p>
                  </a:txBody>
                  <a:tcPr/>
                </a:tc>
                <a:extLst>
                  <a:ext uri="{0D108BD9-81ED-4DB2-BD59-A6C34878D82A}">
                    <a16:rowId xmlns:a16="http://schemas.microsoft.com/office/drawing/2014/main" val="3577014776"/>
                  </a:ext>
                </a:extLst>
              </a:tr>
              <a:tr h="658368">
                <a:tc>
                  <a:txBody>
                    <a:bodyPr/>
                    <a:lstStyle/>
                    <a:p>
                      <a:r>
                        <a:rPr lang="en-US" dirty="0"/>
                        <a:t>7: Learner Support </a:t>
                      </a:r>
                    </a:p>
                  </a:txBody>
                  <a:tcPr/>
                </a:tc>
                <a:tc>
                  <a:txBody>
                    <a:bodyPr/>
                    <a:lstStyle/>
                    <a:p>
                      <a:r>
                        <a:rPr lang="en-US" dirty="0"/>
                        <a:t>Share resources for tutoring services, writing centers, math centers, technology workshops, international students, Veteran services</a:t>
                      </a:r>
                    </a:p>
                  </a:txBody>
                  <a:tcPr/>
                </a:tc>
                <a:extLst>
                  <a:ext uri="{0D108BD9-81ED-4DB2-BD59-A6C34878D82A}">
                    <a16:rowId xmlns:a16="http://schemas.microsoft.com/office/drawing/2014/main" val="1783836970"/>
                  </a:ext>
                </a:extLst>
              </a:tr>
              <a:tr h="646762">
                <a:tc>
                  <a:txBody>
                    <a:bodyPr/>
                    <a:lstStyle/>
                    <a:p>
                      <a:r>
                        <a:rPr lang="en-US" dirty="0"/>
                        <a:t>8: Accessibility and Usability </a:t>
                      </a:r>
                    </a:p>
                  </a:txBody>
                  <a:tcPr/>
                </a:tc>
                <a:tc>
                  <a:txBody>
                    <a:bodyPr/>
                    <a:lstStyle/>
                    <a:p>
                      <a:r>
                        <a:rPr lang="en-US" dirty="0"/>
                        <a:t>Use Universal Design for Learning principles: Include transcripts or closed-captions</a:t>
                      </a:r>
                    </a:p>
                  </a:txBody>
                  <a:tcPr/>
                </a:tc>
                <a:extLst>
                  <a:ext uri="{0D108BD9-81ED-4DB2-BD59-A6C34878D82A}">
                    <a16:rowId xmlns:a16="http://schemas.microsoft.com/office/drawing/2014/main" val="417843176"/>
                  </a:ext>
                </a:extLst>
              </a:tr>
            </a:tbl>
          </a:graphicData>
        </a:graphic>
      </p:graphicFrame>
    </p:spTree>
    <p:extLst>
      <p:ext uri="{BB962C8B-B14F-4D97-AF65-F5344CB8AC3E}">
        <p14:creationId xmlns:p14="http://schemas.microsoft.com/office/powerpoint/2010/main" val="96914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98414-4934-DC4E-848D-2F890E242D41}"/>
              </a:ext>
            </a:extLst>
          </p:cNvPr>
          <p:cNvSpPr>
            <a:spLocks noGrp="1"/>
          </p:cNvSpPr>
          <p:nvPr>
            <p:ph type="title"/>
          </p:nvPr>
        </p:nvSpPr>
        <p:spPr/>
        <p:txBody>
          <a:bodyPr/>
          <a:lstStyle/>
          <a:p>
            <a:r>
              <a:rPr lang="en-US" dirty="0"/>
              <a:t>Questions?</a:t>
            </a:r>
          </a:p>
        </p:txBody>
      </p:sp>
      <p:sp>
        <p:nvSpPr>
          <p:cNvPr id="6" name="Content Placeholder 5">
            <a:extLst>
              <a:ext uri="{FF2B5EF4-FFF2-40B4-BE49-F238E27FC236}">
                <a16:creationId xmlns:a16="http://schemas.microsoft.com/office/drawing/2014/main" id="{5E6CB8A6-937E-A94A-8A34-0D71DDBA93C7}"/>
              </a:ext>
            </a:extLst>
          </p:cNvPr>
          <p:cNvSpPr>
            <a:spLocks noGrp="1"/>
          </p:cNvSpPr>
          <p:nvPr>
            <p:ph idx="1"/>
          </p:nvPr>
        </p:nvSpPr>
        <p:spPr/>
        <p:txBody>
          <a:bodyPr/>
          <a:lstStyle/>
          <a:p>
            <a:pPr marL="0" indent="0">
              <a:buNone/>
            </a:pPr>
            <a:r>
              <a:rPr lang="en-US" b="0" dirty="0"/>
              <a:t>Please type your questions in the chat box.</a:t>
            </a:r>
          </a:p>
        </p:txBody>
      </p:sp>
      <p:sp>
        <p:nvSpPr>
          <p:cNvPr id="8" name="TextBox 7">
            <a:extLst>
              <a:ext uri="{FF2B5EF4-FFF2-40B4-BE49-F238E27FC236}">
                <a16:creationId xmlns:a16="http://schemas.microsoft.com/office/drawing/2014/main" id="{85F8D93B-068C-E34B-90D4-2F8C567D0F2A}"/>
              </a:ext>
            </a:extLst>
          </p:cNvPr>
          <p:cNvSpPr txBox="1"/>
          <p:nvPr/>
        </p:nvSpPr>
        <p:spPr>
          <a:xfrm>
            <a:off x="9521687" y="5655365"/>
            <a:ext cx="2425147" cy="1133061"/>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167421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98414-4934-DC4E-848D-2F890E242D41}"/>
              </a:ext>
            </a:extLst>
          </p:cNvPr>
          <p:cNvSpPr>
            <a:spLocks noGrp="1"/>
          </p:cNvSpPr>
          <p:nvPr>
            <p:ph type="title"/>
          </p:nvPr>
        </p:nvSpPr>
        <p:spPr/>
        <p:txBody>
          <a:bodyPr/>
          <a:lstStyle/>
          <a:p>
            <a:r>
              <a:rPr lang="en-US" dirty="0"/>
              <a:t>Contact Us</a:t>
            </a:r>
          </a:p>
        </p:txBody>
      </p:sp>
      <p:sp>
        <p:nvSpPr>
          <p:cNvPr id="6" name="Content Placeholder 5">
            <a:extLst>
              <a:ext uri="{FF2B5EF4-FFF2-40B4-BE49-F238E27FC236}">
                <a16:creationId xmlns:a16="http://schemas.microsoft.com/office/drawing/2014/main" id="{5E6CB8A6-937E-A94A-8A34-0D71DDBA93C7}"/>
              </a:ext>
            </a:extLst>
          </p:cNvPr>
          <p:cNvSpPr>
            <a:spLocks noGrp="1"/>
          </p:cNvSpPr>
          <p:nvPr>
            <p:ph idx="1"/>
          </p:nvPr>
        </p:nvSpPr>
        <p:spPr/>
        <p:txBody>
          <a:bodyPr/>
          <a:lstStyle/>
          <a:p>
            <a:pPr marL="0" indent="0">
              <a:buNone/>
            </a:pPr>
            <a:r>
              <a:rPr lang="en-US" b="0" dirty="0"/>
              <a:t>Barbara Frey, </a:t>
            </a:r>
            <a:r>
              <a:rPr lang="en-US" b="0" dirty="0">
                <a:hlinkClick r:id="rId3"/>
              </a:rPr>
              <a:t>bfrey@pointpark.edu</a:t>
            </a:r>
            <a:endParaRPr lang="en-US" b="0" dirty="0"/>
          </a:p>
          <a:p>
            <a:pPr marL="0" indent="0">
              <a:buNone/>
            </a:pPr>
            <a:endParaRPr lang="en-US" b="0" dirty="0"/>
          </a:p>
          <a:p>
            <a:pPr marL="0" indent="0">
              <a:buNone/>
            </a:pPr>
            <a:r>
              <a:rPr lang="en-US" b="0" dirty="0"/>
              <a:t>Rae </a:t>
            </a:r>
            <a:r>
              <a:rPr lang="en-US" b="0" dirty="0" err="1"/>
              <a:t>Mancilla</a:t>
            </a:r>
            <a:r>
              <a:rPr lang="en-US" b="0" dirty="0"/>
              <a:t>, </a:t>
            </a:r>
            <a:r>
              <a:rPr lang="en-US" b="0" dirty="0">
                <a:hlinkClick r:id="rId4"/>
              </a:rPr>
              <a:t>ram199@pitt.edu</a:t>
            </a:r>
            <a:endParaRPr lang="en-US" b="0" dirty="0"/>
          </a:p>
          <a:p>
            <a:pPr marL="0" indent="0">
              <a:buNone/>
            </a:pPr>
            <a:endParaRPr lang="en-US" dirty="0"/>
          </a:p>
          <a:p>
            <a:pPr marL="0" indent="0">
              <a:buNone/>
            </a:pPr>
            <a:endParaRPr lang="en-US" dirty="0"/>
          </a:p>
          <a:p>
            <a:pPr marL="0" indent="0">
              <a:buNone/>
            </a:pPr>
            <a:endParaRPr lang="en-US" dirty="0"/>
          </a:p>
        </p:txBody>
      </p:sp>
      <p:sp>
        <p:nvSpPr>
          <p:cNvPr id="8" name="TextBox 7">
            <a:extLst>
              <a:ext uri="{FF2B5EF4-FFF2-40B4-BE49-F238E27FC236}">
                <a16:creationId xmlns:a16="http://schemas.microsoft.com/office/drawing/2014/main" id="{85F8D93B-068C-E34B-90D4-2F8C567D0F2A}"/>
              </a:ext>
            </a:extLst>
          </p:cNvPr>
          <p:cNvSpPr txBox="1"/>
          <p:nvPr/>
        </p:nvSpPr>
        <p:spPr>
          <a:xfrm>
            <a:off x="9521687" y="5655365"/>
            <a:ext cx="2425147" cy="1133061"/>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358824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98414-4934-DC4E-848D-2F890E242D41}"/>
              </a:ext>
            </a:extLst>
          </p:cNvPr>
          <p:cNvSpPr>
            <a:spLocks noGrp="1"/>
          </p:cNvSpPr>
          <p:nvPr>
            <p:ph type="title"/>
          </p:nvPr>
        </p:nvSpPr>
        <p:spPr/>
        <p:txBody>
          <a:bodyPr/>
          <a:lstStyle/>
          <a:p>
            <a:r>
              <a:rPr lang="en-US" dirty="0"/>
              <a:t>Conclusion</a:t>
            </a:r>
          </a:p>
        </p:txBody>
      </p:sp>
      <p:sp>
        <p:nvSpPr>
          <p:cNvPr id="8" name="TextBox 7">
            <a:extLst>
              <a:ext uri="{FF2B5EF4-FFF2-40B4-BE49-F238E27FC236}">
                <a16:creationId xmlns:a16="http://schemas.microsoft.com/office/drawing/2014/main" id="{85F8D93B-068C-E34B-90D4-2F8C567D0F2A}"/>
              </a:ext>
            </a:extLst>
          </p:cNvPr>
          <p:cNvSpPr txBox="1"/>
          <p:nvPr/>
        </p:nvSpPr>
        <p:spPr>
          <a:xfrm>
            <a:off x="9521687" y="5655365"/>
            <a:ext cx="2425147" cy="1133061"/>
          </a:xfrm>
          <a:prstGeom prst="rect">
            <a:avLst/>
          </a:prstGeom>
          <a:solidFill>
            <a:schemeClr val="bg1"/>
          </a:solidFill>
          <a:ln>
            <a:solidFill>
              <a:schemeClr val="bg1"/>
            </a:solidFill>
          </a:ln>
        </p:spPr>
        <p:txBody>
          <a:bodyPr wrap="square" rtlCol="0">
            <a:spAutoFit/>
          </a:bodyPr>
          <a:lstStyle/>
          <a:p>
            <a:endParaRPr lang="en-US" dirty="0"/>
          </a:p>
        </p:txBody>
      </p:sp>
      <p:pic>
        <p:nvPicPr>
          <p:cNvPr id="6" name="6SnXBKEfr2s">
            <a:hlinkClick r:id="" action="ppaction://media"/>
            <a:extLst>
              <a:ext uri="{FF2B5EF4-FFF2-40B4-BE49-F238E27FC236}">
                <a16:creationId xmlns:a16="http://schemas.microsoft.com/office/drawing/2014/main" id="{3AB4AF25-8419-D340-A7EA-6C0D2E0EF07C}"/>
              </a:ext>
            </a:extLst>
          </p:cNvPr>
          <p:cNvPicPr>
            <a:picLocks noRot="1" noChangeAspect="1"/>
          </p:cNvPicPr>
          <p:nvPr>
            <a:videoFile r:link="rId1"/>
          </p:nvPr>
        </p:nvPicPr>
        <p:blipFill>
          <a:blip r:embed="rId4"/>
          <a:stretch>
            <a:fillRect/>
          </a:stretch>
        </p:blipFill>
        <p:spPr>
          <a:xfrm>
            <a:off x="3023616" y="1843346"/>
            <a:ext cx="5962651" cy="4471988"/>
          </a:xfrm>
          <a:prstGeom prst="rect">
            <a:avLst/>
          </a:prstGeom>
        </p:spPr>
      </p:pic>
    </p:spTree>
    <p:extLst>
      <p:ext uri="{BB962C8B-B14F-4D97-AF65-F5344CB8AC3E}">
        <p14:creationId xmlns:p14="http://schemas.microsoft.com/office/powerpoint/2010/main" val="2319257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98414-4934-DC4E-848D-2F890E242D41}"/>
              </a:ext>
            </a:extLst>
          </p:cNvPr>
          <p:cNvSpPr>
            <a:spLocks noGrp="1"/>
          </p:cNvSpPr>
          <p:nvPr>
            <p:ph type="title"/>
          </p:nvPr>
        </p:nvSpPr>
        <p:spPr/>
        <p:txBody>
          <a:bodyPr/>
          <a:lstStyle/>
          <a:p>
            <a:r>
              <a:rPr lang="en-US" dirty="0"/>
              <a:t>Presenters</a:t>
            </a:r>
          </a:p>
        </p:txBody>
      </p:sp>
      <p:pic>
        <p:nvPicPr>
          <p:cNvPr id="3" name="Content Placeholder 2" descr="A person wearing a red shirt&#10;&#10;Description automatically generated">
            <a:extLst>
              <a:ext uri="{FF2B5EF4-FFF2-40B4-BE49-F238E27FC236}">
                <a16:creationId xmlns:a16="http://schemas.microsoft.com/office/drawing/2014/main" id="{1F182336-3068-2447-9B9C-7A4728BF0D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4187" y="2189282"/>
            <a:ext cx="2857500" cy="381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85F8D93B-068C-E34B-90D4-2F8C567D0F2A}"/>
              </a:ext>
            </a:extLst>
          </p:cNvPr>
          <p:cNvSpPr txBox="1"/>
          <p:nvPr/>
        </p:nvSpPr>
        <p:spPr>
          <a:xfrm>
            <a:off x="9521687" y="5655365"/>
            <a:ext cx="2425147" cy="1133061"/>
          </a:xfrm>
          <a:prstGeom prst="rect">
            <a:avLst/>
          </a:prstGeom>
          <a:solidFill>
            <a:schemeClr val="bg1"/>
          </a:solidFill>
          <a:ln>
            <a:solidFill>
              <a:schemeClr val="bg1"/>
            </a:solidFill>
          </a:ln>
        </p:spPr>
        <p:txBody>
          <a:bodyPr wrap="square" rtlCol="0">
            <a:spAutoFit/>
          </a:bodyPr>
          <a:lstStyle/>
          <a:p>
            <a:endParaRPr lang="en-US" dirty="0"/>
          </a:p>
        </p:txBody>
      </p:sp>
      <p:pic>
        <p:nvPicPr>
          <p:cNvPr id="7" name="Picture 6" descr="A picture containing person, yellow, young, boy&#10;&#10;Description automatically generated">
            <a:extLst>
              <a:ext uri="{FF2B5EF4-FFF2-40B4-BE49-F238E27FC236}">
                <a16:creationId xmlns:a16="http://schemas.microsoft.com/office/drawing/2014/main" id="{28926981-3DF0-CE48-9F66-90FF533A097F}"/>
              </a:ext>
            </a:extLst>
          </p:cNvPr>
          <p:cNvPicPr>
            <a:picLocks noChangeAspect="1"/>
          </p:cNvPicPr>
          <p:nvPr/>
        </p:nvPicPr>
        <p:blipFill rotWithShape="1">
          <a:blip r:embed="rId4">
            <a:extLst>
              <a:ext uri="{28A0092B-C50C-407E-A947-70E740481C1C}">
                <a14:useLocalDpi xmlns:a14="http://schemas.microsoft.com/office/drawing/2010/main" val="0"/>
              </a:ext>
            </a:extLst>
          </a:blip>
          <a:srcRect b="12234"/>
          <a:stretch/>
        </p:blipFill>
        <p:spPr>
          <a:xfrm>
            <a:off x="2134917" y="2189282"/>
            <a:ext cx="2948664" cy="381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B32DABEE-CB42-DA45-8A92-FF6D010AAC57}"/>
              </a:ext>
            </a:extLst>
          </p:cNvPr>
          <p:cNvSpPr txBox="1"/>
          <p:nvPr/>
        </p:nvSpPr>
        <p:spPr>
          <a:xfrm>
            <a:off x="1990191" y="6153959"/>
            <a:ext cx="3773510" cy="369332"/>
          </a:xfrm>
          <a:prstGeom prst="rect">
            <a:avLst/>
          </a:prstGeom>
          <a:noFill/>
        </p:spPr>
        <p:txBody>
          <a:bodyPr wrap="square" rtlCol="0">
            <a:spAutoFit/>
          </a:bodyPr>
          <a:lstStyle/>
          <a:p>
            <a:r>
              <a:rPr lang="en-US" dirty="0"/>
              <a:t>Barbara Frey, Assistant Professor</a:t>
            </a:r>
          </a:p>
        </p:txBody>
      </p:sp>
      <p:sp>
        <p:nvSpPr>
          <p:cNvPr id="10" name="TextBox 9">
            <a:extLst>
              <a:ext uri="{FF2B5EF4-FFF2-40B4-BE49-F238E27FC236}">
                <a16:creationId xmlns:a16="http://schemas.microsoft.com/office/drawing/2014/main" id="{292AFF94-69B1-D647-8042-78785AD265EB}"/>
              </a:ext>
            </a:extLst>
          </p:cNvPr>
          <p:cNvSpPr txBox="1"/>
          <p:nvPr/>
        </p:nvSpPr>
        <p:spPr>
          <a:xfrm>
            <a:off x="6664187" y="6177574"/>
            <a:ext cx="4876801" cy="369332"/>
          </a:xfrm>
          <a:prstGeom prst="rect">
            <a:avLst/>
          </a:prstGeom>
          <a:noFill/>
        </p:spPr>
        <p:txBody>
          <a:bodyPr wrap="square" rtlCol="0">
            <a:spAutoFit/>
          </a:bodyPr>
          <a:lstStyle/>
          <a:p>
            <a:r>
              <a:rPr lang="en-US" dirty="0"/>
              <a:t>Rae </a:t>
            </a:r>
            <a:r>
              <a:rPr lang="en-US" dirty="0" err="1"/>
              <a:t>Mancilla</a:t>
            </a:r>
            <a:r>
              <a:rPr lang="en-US" dirty="0"/>
              <a:t>, Senior Instructional Designer</a:t>
            </a:r>
          </a:p>
        </p:txBody>
      </p:sp>
    </p:spTree>
    <p:extLst>
      <p:ext uri="{BB962C8B-B14F-4D97-AF65-F5344CB8AC3E}">
        <p14:creationId xmlns:p14="http://schemas.microsoft.com/office/powerpoint/2010/main" val="188741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98414-4934-DC4E-848D-2F890E242D41}"/>
              </a:ext>
            </a:extLst>
          </p:cNvPr>
          <p:cNvSpPr>
            <a:spLocks noGrp="1"/>
          </p:cNvSpPr>
          <p:nvPr>
            <p:ph type="title"/>
          </p:nvPr>
        </p:nvSpPr>
        <p:spPr/>
        <p:txBody>
          <a:bodyPr/>
          <a:lstStyle/>
          <a:p>
            <a:r>
              <a:rPr lang="en-US" dirty="0"/>
              <a:t>Session Goals</a:t>
            </a:r>
          </a:p>
        </p:txBody>
      </p:sp>
      <p:sp>
        <p:nvSpPr>
          <p:cNvPr id="6" name="Content Placeholder 5">
            <a:extLst>
              <a:ext uri="{FF2B5EF4-FFF2-40B4-BE49-F238E27FC236}">
                <a16:creationId xmlns:a16="http://schemas.microsoft.com/office/drawing/2014/main" id="{5E6CB8A6-937E-A94A-8A34-0D71DDBA93C7}"/>
              </a:ext>
            </a:extLst>
          </p:cNvPr>
          <p:cNvSpPr>
            <a:spLocks noGrp="1"/>
          </p:cNvSpPr>
          <p:nvPr>
            <p:ph idx="1"/>
          </p:nvPr>
        </p:nvSpPr>
        <p:spPr/>
        <p:txBody>
          <a:bodyPr/>
          <a:lstStyle/>
          <a:p>
            <a:pPr lvl="0"/>
            <a:r>
              <a:rPr lang="en-US" b="0" dirty="0"/>
              <a:t>Differentiate between key terms such as diversity, inclusion, segregation, and integration.</a:t>
            </a:r>
          </a:p>
          <a:p>
            <a:pPr lvl="0"/>
            <a:r>
              <a:rPr lang="en-US" b="0" dirty="0"/>
              <a:t>Analyze the inclusiveness of course materials and teaching practices.</a:t>
            </a:r>
          </a:p>
          <a:p>
            <a:pPr lvl="0"/>
            <a:r>
              <a:rPr lang="en-US" b="0" dirty="0"/>
              <a:t>Identify Quality Matters standards that bolster inclusive course design</a:t>
            </a:r>
          </a:p>
          <a:p>
            <a:pPr lvl="0"/>
            <a:r>
              <a:rPr lang="en-US" b="0" dirty="0"/>
              <a:t>Develop strategies that support Quality Matters standards and enhance inclusiveness.</a:t>
            </a:r>
          </a:p>
          <a:p>
            <a:pPr marL="0" indent="0">
              <a:buNone/>
            </a:pPr>
            <a:endParaRPr lang="en-US" dirty="0"/>
          </a:p>
        </p:txBody>
      </p:sp>
      <p:sp>
        <p:nvSpPr>
          <p:cNvPr id="8" name="TextBox 7">
            <a:extLst>
              <a:ext uri="{FF2B5EF4-FFF2-40B4-BE49-F238E27FC236}">
                <a16:creationId xmlns:a16="http://schemas.microsoft.com/office/drawing/2014/main" id="{85F8D93B-068C-E34B-90D4-2F8C567D0F2A}"/>
              </a:ext>
            </a:extLst>
          </p:cNvPr>
          <p:cNvSpPr txBox="1"/>
          <p:nvPr/>
        </p:nvSpPr>
        <p:spPr>
          <a:xfrm>
            <a:off x="9521687" y="5655365"/>
            <a:ext cx="2425147" cy="1133061"/>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8531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9FA4-1B6E-B44D-97EE-92CC7DB0290F}"/>
              </a:ext>
            </a:extLst>
          </p:cNvPr>
          <p:cNvSpPr>
            <a:spLocks noGrp="1"/>
          </p:cNvSpPr>
          <p:nvPr>
            <p:ph type="title"/>
          </p:nvPr>
        </p:nvSpPr>
        <p:spPr/>
        <p:txBody>
          <a:bodyPr/>
          <a:lstStyle/>
          <a:p>
            <a:r>
              <a:rPr lang="en-US" dirty="0"/>
              <a:t>QM Standards Addressing Inclusivity  </a:t>
            </a:r>
          </a:p>
        </p:txBody>
      </p:sp>
      <p:graphicFrame>
        <p:nvGraphicFramePr>
          <p:cNvPr id="4" name="Table 3">
            <a:extLst>
              <a:ext uri="{FF2B5EF4-FFF2-40B4-BE49-F238E27FC236}">
                <a16:creationId xmlns:a16="http://schemas.microsoft.com/office/drawing/2014/main" id="{F9BFE888-0FBB-B648-A94E-CD472323CB43}"/>
              </a:ext>
            </a:extLst>
          </p:cNvPr>
          <p:cNvGraphicFramePr>
            <a:graphicFrameLocks noGrp="1"/>
          </p:cNvGraphicFramePr>
          <p:nvPr>
            <p:extLst>
              <p:ext uri="{D42A27DB-BD31-4B8C-83A1-F6EECF244321}">
                <p14:modId xmlns:p14="http://schemas.microsoft.com/office/powerpoint/2010/main" val="3511508020"/>
              </p:ext>
            </p:extLst>
          </p:nvPr>
        </p:nvGraphicFramePr>
        <p:xfrm>
          <a:off x="463296" y="2109088"/>
          <a:ext cx="11341608" cy="4645866"/>
        </p:xfrm>
        <a:graphic>
          <a:graphicData uri="http://schemas.openxmlformats.org/drawingml/2006/table">
            <a:tbl>
              <a:tblPr firstRow="1" bandRow="1">
                <a:tableStyleId>{5C22544A-7EE6-4342-B048-85BDC9FD1C3A}</a:tableStyleId>
              </a:tblPr>
              <a:tblGrid>
                <a:gridCol w="5670804">
                  <a:extLst>
                    <a:ext uri="{9D8B030D-6E8A-4147-A177-3AD203B41FA5}">
                      <a16:colId xmlns:a16="http://schemas.microsoft.com/office/drawing/2014/main" val="1309688502"/>
                    </a:ext>
                  </a:extLst>
                </a:gridCol>
                <a:gridCol w="5670804">
                  <a:extLst>
                    <a:ext uri="{9D8B030D-6E8A-4147-A177-3AD203B41FA5}">
                      <a16:colId xmlns:a16="http://schemas.microsoft.com/office/drawing/2014/main" val="3989082493"/>
                    </a:ext>
                  </a:extLst>
                </a:gridCol>
              </a:tblGrid>
              <a:tr h="673931">
                <a:tc>
                  <a:txBody>
                    <a:bodyPr/>
                    <a:lstStyle/>
                    <a:p>
                      <a:pPr algn="ctr"/>
                      <a:r>
                        <a:rPr lang="en-US" dirty="0"/>
                        <a:t>Standard</a:t>
                      </a:r>
                    </a:p>
                  </a:txBody>
                  <a:tcPr>
                    <a:solidFill>
                      <a:srgbClr val="002060"/>
                    </a:solidFill>
                  </a:tcPr>
                </a:tc>
                <a:tc>
                  <a:txBody>
                    <a:bodyPr/>
                    <a:lstStyle/>
                    <a:p>
                      <a:pPr algn="ctr"/>
                      <a:r>
                        <a:rPr lang="en-US" dirty="0"/>
                        <a:t>Example</a:t>
                      </a:r>
                    </a:p>
                  </a:txBody>
                  <a:tcPr>
                    <a:solidFill>
                      <a:srgbClr val="002060"/>
                    </a:solidFill>
                  </a:tcPr>
                </a:tc>
                <a:extLst>
                  <a:ext uri="{0D108BD9-81ED-4DB2-BD59-A6C34878D82A}">
                    <a16:rowId xmlns:a16="http://schemas.microsoft.com/office/drawing/2014/main" val="2284475234"/>
                  </a:ext>
                </a:extLst>
              </a:tr>
              <a:tr h="646762">
                <a:tc>
                  <a:txBody>
                    <a:bodyPr/>
                    <a:lstStyle/>
                    <a:p>
                      <a:r>
                        <a:rPr lang="en-US" dirty="0"/>
                        <a:t>1: Course Overview and Introduction</a:t>
                      </a:r>
                    </a:p>
                  </a:txBody>
                  <a:tcPr/>
                </a:tc>
                <a:tc>
                  <a:txBody>
                    <a:bodyPr/>
                    <a:lstStyle/>
                    <a:p>
                      <a:r>
                        <a:rPr lang="en-US" dirty="0"/>
                        <a:t>Communication etiquette</a:t>
                      </a:r>
                    </a:p>
                  </a:txBody>
                  <a:tcPr/>
                </a:tc>
                <a:extLst>
                  <a:ext uri="{0D108BD9-81ED-4DB2-BD59-A6C34878D82A}">
                    <a16:rowId xmlns:a16="http://schemas.microsoft.com/office/drawing/2014/main" val="1112268496"/>
                  </a:ext>
                </a:extLst>
              </a:tr>
              <a:tr h="646762">
                <a:tc>
                  <a:txBody>
                    <a:bodyPr/>
                    <a:lstStyle/>
                    <a:p>
                      <a:r>
                        <a:rPr lang="en-US" dirty="0"/>
                        <a:t>3: Assessment and Measurement </a:t>
                      </a:r>
                    </a:p>
                  </a:txBody>
                  <a:tcPr/>
                </a:tc>
                <a:tc>
                  <a:txBody>
                    <a:bodyPr/>
                    <a:lstStyle/>
                    <a:p>
                      <a:r>
                        <a:rPr lang="en-US" dirty="0"/>
                        <a:t>Multiple and varied assessment strategies </a:t>
                      </a:r>
                    </a:p>
                  </a:txBody>
                  <a:tcPr/>
                </a:tc>
                <a:extLst>
                  <a:ext uri="{0D108BD9-81ED-4DB2-BD59-A6C34878D82A}">
                    <a16:rowId xmlns:a16="http://schemas.microsoft.com/office/drawing/2014/main" val="1931547576"/>
                  </a:ext>
                </a:extLst>
              </a:tr>
              <a:tr h="646762">
                <a:tc>
                  <a:txBody>
                    <a:bodyPr/>
                    <a:lstStyle/>
                    <a:p>
                      <a:r>
                        <a:rPr lang="en-US" dirty="0"/>
                        <a:t>4: Instructional Materials</a:t>
                      </a:r>
                    </a:p>
                  </a:txBody>
                  <a:tcPr/>
                </a:tc>
                <a:tc>
                  <a:txBody>
                    <a:bodyPr/>
                    <a:lstStyle/>
                    <a:p>
                      <a:r>
                        <a:rPr lang="en-US" dirty="0"/>
                        <a:t>Use of open educational resources (OER)</a:t>
                      </a:r>
                    </a:p>
                  </a:txBody>
                  <a:tcPr/>
                </a:tc>
                <a:extLst>
                  <a:ext uri="{0D108BD9-81ED-4DB2-BD59-A6C34878D82A}">
                    <a16:rowId xmlns:a16="http://schemas.microsoft.com/office/drawing/2014/main" val="1907568667"/>
                  </a:ext>
                </a:extLst>
              </a:tr>
              <a:tr h="726519">
                <a:tc>
                  <a:txBody>
                    <a:bodyPr/>
                    <a:lstStyle/>
                    <a:p>
                      <a:r>
                        <a:rPr lang="en-US" dirty="0"/>
                        <a:t>5: Learning Activities and Interaction</a:t>
                      </a:r>
                    </a:p>
                  </a:txBody>
                  <a:tcPr/>
                </a:tc>
                <a:tc>
                  <a:txBody>
                    <a:bodyPr/>
                    <a:lstStyle/>
                    <a:p>
                      <a:r>
                        <a:rPr lang="en-US" dirty="0"/>
                        <a:t>Policies or expectations for instructor interaction</a:t>
                      </a:r>
                    </a:p>
                  </a:txBody>
                  <a:tcPr/>
                </a:tc>
                <a:extLst>
                  <a:ext uri="{0D108BD9-81ED-4DB2-BD59-A6C34878D82A}">
                    <a16:rowId xmlns:a16="http://schemas.microsoft.com/office/drawing/2014/main" val="3577014776"/>
                  </a:ext>
                </a:extLst>
              </a:tr>
              <a:tr h="658368">
                <a:tc>
                  <a:txBody>
                    <a:bodyPr/>
                    <a:lstStyle/>
                    <a:p>
                      <a:r>
                        <a:rPr lang="en-US" dirty="0"/>
                        <a:t>7: Learner Support </a:t>
                      </a:r>
                    </a:p>
                  </a:txBody>
                  <a:tcPr/>
                </a:tc>
                <a:tc>
                  <a:txBody>
                    <a:bodyPr/>
                    <a:lstStyle/>
                    <a:p>
                      <a:r>
                        <a:rPr lang="en-US" dirty="0"/>
                        <a:t>Accessibility policies and accommodation statements </a:t>
                      </a:r>
                    </a:p>
                  </a:txBody>
                  <a:tcPr/>
                </a:tc>
                <a:extLst>
                  <a:ext uri="{0D108BD9-81ED-4DB2-BD59-A6C34878D82A}">
                    <a16:rowId xmlns:a16="http://schemas.microsoft.com/office/drawing/2014/main" val="1783836970"/>
                  </a:ext>
                </a:extLst>
              </a:tr>
              <a:tr h="646762">
                <a:tc>
                  <a:txBody>
                    <a:bodyPr/>
                    <a:lstStyle/>
                    <a:p>
                      <a:r>
                        <a:rPr lang="en-US" dirty="0"/>
                        <a:t>8: Accessibility and Usability </a:t>
                      </a:r>
                    </a:p>
                  </a:txBody>
                  <a:tcPr/>
                </a:tc>
                <a:tc>
                  <a:txBody>
                    <a:bodyPr/>
                    <a:lstStyle/>
                    <a:p>
                      <a:r>
                        <a:rPr lang="en-US" dirty="0"/>
                        <a:t>UDL guidelines (ex: alt text, headings)</a:t>
                      </a:r>
                    </a:p>
                  </a:txBody>
                  <a:tcPr/>
                </a:tc>
                <a:extLst>
                  <a:ext uri="{0D108BD9-81ED-4DB2-BD59-A6C34878D82A}">
                    <a16:rowId xmlns:a16="http://schemas.microsoft.com/office/drawing/2014/main" val="417843176"/>
                  </a:ext>
                </a:extLst>
              </a:tr>
            </a:tbl>
          </a:graphicData>
        </a:graphic>
      </p:graphicFrame>
    </p:spTree>
    <p:extLst>
      <p:ext uri="{BB962C8B-B14F-4D97-AF65-F5344CB8AC3E}">
        <p14:creationId xmlns:p14="http://schemas.microsoft.com/office/powerpoint/2010/main" val="135053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98414-4934-DC4E-848D-2F890E242D41}"/>
              </a:ext>
            </a:extLst>
          </p:cNvPr>
          <p:cNvSpPr>
            <a:spLocks noGrp="1"/>
          </p:cNvSpPr>
          <p:nvPr>
            <p:ph type="title"/>
          </p:nvPr>
        </p:nvSpPr>
        <p:spPr/>
        <p:txBody>
          <a:bodyPr/>
          <a:lstStyle/>
          <a:p>
            <a:r>
              <a:rPr lang="en-US" dirty="0"/>
              <a:t>Diversity Brainstorm</a:t>
            </a:r>
          </a:p>
        </p:txBody>
      </p:sp>
      <p:sp>
        <p:nvSpPr>
          <p:cNvPr id="8" name="TextBox 7">
            <a:extLst>
              <a:ext uri="{FF2B5EF4-FFF2-40B4-BE49-F238E27FC236}">
                <a16:creationId xmlns:a16="http://schemas.microsoft.com/office/drawing/2014/main" id="{85F8D93B-068C-E34B-90D4-2F8C567D0F2A}"/>
              </a:ext>
            </a:extLst>
          </p:cNvPr>
          <p:cNvSpPr txBox="1"/>
          <p:nvPr/>
        </p:nvSpPr>
        <p:spPr>
          <a:xfrm>
            <a:off x="9521687" y="5655365"/>
            <a:ext cx="2425147" cy="1133061"/>
          </a:xfrm>
          <a:prstGeom prst="rect">
            <a:avLst/>
          </a:prstGeom>
          <a:solidFill>
            <a:schemeClr val="bg1"/>
          </a:solidFill>
          <a:ln>
            <a:solidFill>
              <a:schemeClr val="bg1"/>
            </a:solidFill>
          </a:ln>
        </p:spPr>
        <p:txBody>
          <a:bodyPr wrap="square" rtlCol="0">
            <a:spAutoFit/>
          </a:bodyPr>
          <a:lstStyle/>
          <a:p>
            <a:endParaRPr lang="en-US" dirty="0"/>
          </a:p>
        </p:txBody>
      </p:sp>
      <p:pic>
        <p:nvPicPr>
          <p:cNvPr id="11266" name="Picture 2" descr="Why Diversity and Inclusion Driving Innovation is a Matter of Life ...">
            <a:extLst>
              <a:ext uri="{FF2B5EF4-FFF2-40B4-BE49-F238E27FC236}">
                <a16:creationId xmlns:a16="http://schemas.microsoft.com/office/drawing/2014/main" id="{B0152EB4-CE48-9C4D-BCE3-3B9967D68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96" y="1407855"/>
            <a:ext cx="10651046" cy="4925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C0824D-2D68-2149-AB05-B7BD0ADF84AF}"/>
              </a:ext>
            </a:extLst>
          </p:cNvPr>
          <p:cNvSpPr txBox="1"/>
          <p:nvPr/>
        </p:nvSpPr>
        <p:spPr>
          <a:xfrm>
            <a:off x="1102658" y="6332873"/>
            <a:ext cx="3267636" cy="307777"/>
          </a:xfrm>
          <a:prstGeom prst="rect">
            <a:avLst/>
          </a:prstGeom>
          <a:noFill/>
        </p:spPr>
        <p:txBody>
          <a:bodyPr wrap="square" rtlCol="0">
            <a:spAutoFit/>
          </a:bodyPr>
          <a:lstStyle/>
          <a:p>
            <a:r>
              <a:rPr lang="en-US" sz="1400" i="1" dirty="0"/>
              <a:t>Image source: </a:t>
            </a:r>
            <a:r>
              <a:rPr lang="en-US" sz="1400" i="1" dirty="0" err="1"/>
              <a:t>Rocketspace</a:t>
            </a:r>
            <a:endParaRPr lang="en-US" sz="1400" i="1" dirty="0"/>
          </a:p>
        </p:txBody>
      </p:sp>
    </p:spTree>
    <p:extLst>
      <p:ext uri="{BB962C8B-B14F-4D97-AF65-F5344CB8AC3E}">
        <p14:creationId xmlns:p14="http://schemas.microsoft.com/office/powerpoint/2010/main" val="18412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98414-4934-DC4E-848D-2F890E242D41}"/>
              </a:ext>
            </a:extLst>
          </p:cNvPr>
          <p:cNvSpPr>
            <a:spLocks noGrp="1"/>
          </p:cNvSpPr>
          <p:nvPr>
            <p:ph type="title"/>
          </p:nvPr>
        </p:nvSpPr>
        <p:spPr/>
        <p:txBody>
          <a:bodyPr/>
          <a:lstStyle/>
          <a:p>
            <a:r>
              <a:rPr lang="en-US" dirty="0"/>
              <a:t>Key Terminology</a:t>
            </a:r>
          </a:p>
        </p:txBody>
      </p:sp>
      <p:sp>
        <p:nvSpPr>
          <p:cNvPr id="8" name="TextBox 7">
            <a:extLst>
              <a:ext uri="{FF2B5EF4-FFF2-40B4-BE49-F238E27FC236}">
                <a16:creationId xmlns:a16="http://schemas.microsoft.com/office/drawing/2014/main" id="{85F8D93B-068C-E34B-90D4-2F8C567D0F2A}"/>
              </a:ext>
            </a:extLst>
          </p:cNvPr>
          <p:cNvSpPr txBox="1"/>
          <p:nvPr/>
        </p:nvSpPr>
        <p:spPr>
          <a:xfrm>
            <a:off x="9521687" y="5655365"/>
            <a:ext cx="2425147" cy="1133061"/>
          </a:xfrm>
          <a:prstGeom prst="rect">
            <a:avLst/>
          </a:prstGeom>
          <a:solidFill>
            <a:schemeClr val="bg1"/>
          </a:solidFill>
          <a:ln>
            <a:solidFill>
              <a:schemeClr val="bg1"/>
            </a:solidFill>
          </a:ln>
        </p:spPr>
        <p:txBody>
          <a:bodyPr wrap="square" rtlCol="0">
            <a:spAutoFit/>
          </a:bodyPr>
          <a:lstStyle/>
          <a:p>
            <a:endParaRPr lang="en-US" dirty="0"/>
          </a:p>
        </p:txBody>
      </p:sp>
      <p:pic>
        <p:nvPicPr>
          <p:cNvPr id="4100" name="Picture 4">
            <a:extLst>
              <a:ext uri="{FF2B5EF4-FFF2-40B4-BE49-F238E27FC236}">
                <a16:creationId xmlns:a16="http://schemas.microsoft.com/office/drawing/2014/main" id="{06656655-2B3B-F041-BB6F-F28A3BF974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537"/>
          <a:stretch/>
        </p:blipFill>
        <p:spPr bwMode="auto">
          <a:xfrm>
            <a:off x="672353" y="1801906"/>
            <a:ext cx="7180729" cy="48220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253BE1F-5820-D347-A679-622D3865C1A8}"/>
              </a:ext>
            </a:extLst>
          </p:cNvPr>
          <p:cNvSpPr txBox="1"/>
          <p:nvPr/>
        </p:nvSpPr>
        <p:spPr>
          <a:xfrm>
            <a:off x="876299" y="6185098"/>
            <a:ext cx="3267636" cy="307777"/>
          </a:xfrm>
          <a:prstGeom prst="rect">
            <a:avLst/>
          </a:prstGeom>
          <a:noFill/>
        </p:spPr>
        <p:txBody>
          <a:bodyPr wrap="square" rtlCol="0">
            <a:spAutoFit/>
          </a:bodyPr>
          <a:lstStyle/>
          <a:p>
            <a:r>
              <a:rPr lang="en-US" sz="1400" i="1" dirty="0"/>
              <a:t>Image source: </a:t>
            </a:r>
            <a:r>
              <a:rPr lang="en-US" sz="1400" i="1" dirty="0" err="1"/>
              <a:t>AMLE.org</a:t>
            </a:r>
            <a:endParaRPr lang="en-US" sz="1400" i="1" dirty="0"/>
          </a:p>
        </p:txBody>
      </p:sp>
    </p:spTree>
    <p:extLst>
      <p:ext uri="{BB962C8B-B14F-4D97-AF65-F5344CB8AC3E}">
        <p14:creationId xmlns:p14="http://schemas.microsoft.com/office/powerpoint/2010/main" val="164276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98414-4934-DC4E-848D-2F890E242D41}"/>
              </a:ext>
            </a:extLst>
          </p:cNvPr>
          <p:cNvSpPr>
            <a:spLocks noGrp="1"/>
          </p:cNvSpPr>
          <p:nvPr>
            <p:ph type="title"/>
          </p:nvPr>
        </p:nvSpPr>
        <p:spPr/>
        <p:txBody>
          <a:bodyPr/>
          <a:lstStyle/>
          <a:p>
            <a:r>
              <a:rPr lang="en-US" dirty="0"/>
              <a:t>Syllabus Activity</a:t>
            </a:r>
          </a:p>
        </p:txBody>
      </p:sp>
      <p:sp>
        <p:nvSpPr>
          <p:cNvPr id="6" name="Content Placeholder 5">
            <a:extLst>
              <a:ext uri="{FF2B5EF4-FFF2-40B4-BE49-F238E27FC236}">
                <a16:creationId xmlns:a16="http://schemas.microsoft.com/office/drawing/2014/main" id="{5E6CB8A6-937E-A94A-8A34-0D71DDBA93C7}"/>
              </a:ext>
            </a:extLst>
          </p:cNvPr>
          <p:cNvSpPr>
            <a:spLocks noGrp="1"/>
          </p:cNvSpPr>
          <p:nvPr>
            <p:ph idx="1"/>
          </p:nvPr>
        </p:nvSpPr>
        <p:spPr/>
        <p:txBody>
          <a:bodyPr/>
          <a:lstStyle/>
          <a:p>
            <a:pPr lvl="0"/>
            <a:r>
              <a:rPr lang="en-US" b="0" dirty="0"/>
              <a:t>Instructions:</a:t>
            </a:r>
          </a:p>
          <a:p>
            <a:pPr lvl="1"/>
            <a:r>
              <a:rPr lang="en-US" b="0" dirty="0"/>
              <a:t>Open the </a:t>
            </a:r>
            <a:r>
              <a:rPr lang="en-US" dirty="0"/>
              <a:t>course syllabus </a:t>
            </a:r>
            <a:r>
              <a:rPr lang="en-US" b="0" dirty="0"/>
              <a:t>activity document</a:t>
            </a:r>
          </a:p>
          <a:p>
            <a:pPr lvl="1"/>
            <a:r>
              <a:rPr lang="en-US" b="0" dirty="0"/>
              <a:t>Review the </a:t>
            </a:r>
            <a:r>
              <a:rPr lang="en-US" dirty="0"/>
              <a:t>course syllabus </a:t>
            </a:r>
            <a:r>
              <a:rPr lang="en-US" b="0" dirty="0"/>
              <a:t>from a student perspective</a:t>
            </a:r>
          </a:p>
          <a:p>
            <a:pPr marL="457200" lvl="1" indent="0">
              <a:buNone/>
            </a:pPr>
            <a:endParaRPr lang="en-US" b="0" dirty="0"/>
          </a:p>
          <a:p>
            <a:r>
              <a:rPr lang="en-US" b="0" dirty="0"/>
              <a:t>Focal questions:</a:t>
            </a:r>
          </a:p>
          <a:p>
            <a:pPr lvl="1"/>
            <a:r>
              <a:rPr lang="en-US" b="0" dirty="0"/>
              <a:t>What aspects of this document promote inclusivity?</a:t>
            </a:r>
          </a:p>
          <a:p>
            <a:pPr lvl="1"/>
            <a:r>
              <a:rPr lang="en-US" b="0" dirty="0"/>
              <a:t>What aspects are barriers to inclusivity?</a:t>
            </a:r>
          </a:p>
          <a:p>
            <a:pPr marL="0" indent="0">
              <a:buNone/>
            </a:pPr>
            <a:endParaRPr lang="en-US" dirty="0"/>
          </a:p>
        </p:txBody>
      </p:sp>
      <p:sp>
        <p:nvSpPr>
          <p:cNvPr id="8" name="TextBox 7">
            <a:extLst>
              <a:ext uri="{FF2B5EF4-FFF2-40B4-BE49-F238E27FC236}">
                <a16:creationId xmlns:a16="http://schemas.microsoft.com/office/drawing/2014/main" id="{85F8D93B-068C-E34B-90D4-2F8C567D0F2A}"/>
              </a:ext>
            </a:extLst>
          </p:cNvPr>
          <p:cNvSpPr txBox="1"/>
          <p:nvPr/>
        </p:nvSpPr>
        <p:spPr>
          <a:xfrm>
            <a:off x="9521687" y="5655365"/>
            <a:ext cx="2425147" cy="1133061"/>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3412778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98414-4934-DC4E-848D-2F890E242D41}"/>
              </a:ext>
            </a:extLst>
          </p:cNvPr>
          <p:cNvSpPr>
            <a:spLocks noGrp="1"/>
          </p:cNvSpPr>
          <p:nvPr>
            <p:ph type="title"/>
          </p:nvPr>
        </p:nvSpPr>
        <p:spPr/>
        <p:txBody>
          <a:bodyPr/>
          <a:lstStyle/>
          <a:p>
            <a:r>
              <a:rPr lang="en-US" dirty="0"/>
              <a:t>Best Practices for Inclusive Design</a:t>
            </a:r>
          </a:p>
        </p:txBody>
      </p:sp>
      <p:sp>
        <p:nvSpPr>
          <p:cNvPr id="6" name="Content Placeholder 5">
            <a:extLst>
              <a:ext uri="{FF2B5EF4-FFF2-40B4-BE49-F238E27FC236}">
                <a16:creationId xmlns:a16="http://schemas.microsoft.com/office/drawing/2014/main" id="{5E6CB8A6-937E-A94A-8A34-0D71DDBA93C7}"/>
              </a:ext>
            </a:extLst>
          </p:cNvPr>
          <p:cNvSpPr>
            <a:spLocks noGrp="1"/>
          </p:cNvSpPr>
          <p:nvPr>
            <p:ph idx="1"/>
          </p:nvPr>
        </p:nvSpPr>
        <p:spPr>
          <a:xfrm>
            <a:off x="530352" y="1825625"/>
            <a:ext cx="10823448" cy="4748911"/>
          </a:xfrm>
        </p:spPr>
        <p:txBody>
          <a:bodyPr>
            <a:normAutofit lnSpcReduction="10000"/>
          </a:bodyPr>
          <a:lstStyle/>
          <a:p>
            <a:r>
              <a:rPr lang="en-US" b="0" dirty="0"/>
              <a:t>Convenience of office hours and instructor availability </a:t>
            </a:r>
          </a:p>
          <a:p>
            <a:r>
              <a:rPr lang="en-US" b="0" dirty="0"/>
              <a:t>Economic and time demands related to assignments</a:t>
            </a:r>
          </a:p>
          <a:p>
            <a:r>
              <a:rPr lang="en-US" b="0" dirty="0"/>
              <a:t>Variety of authors, perspectives, and texts, include international sources</a:t>
            </a:r>
          </a:p>
          <a:p>
            <a:r>
              <a:rPr lang="en-US" b="0" dirty="0"/>
              <a:t>OER when possible</a:t>
            </a:r>
          </a:p>
          <a:p>
            <a:r>
              <a:rPr lang="en-US" b="0" dirty="0"/>
              <a:t>Variety of assessment types</a:t>
            </a:r>
          </a:p>
          <a:p>
            <a:r>
              <a:rPr lang="en-US" b="0" dirty="0"/>
              <a:t>Discussion guidelines consider linguistic diversity</a:t>
            </a:r>
          </a:p>
          <a:p>
            <a:r>
              <a:rPr lang="en-US" b="0" dirty="0"/>
              <a:t>Concessions for religious observances</a:t>
            </a:r>
          </a:p>
          <a:p>
            <a:r>
              <a:rPr lang="en-US" b="0" dirty="0"/>
              <a:t>Resources for students with disabilities, student-first terminology</a:t>
            </a:r>
          </a:p>
          <a:p>
            <a:r>
              <a:rPr lang="en-US" b="0" dirty="0"/>
              <a:t>Gender neutral terms</a:t>
            </a:r>
          </a:p>
          <a:p>
            <a:r>
              <a:rPr lang="en-US" b="0" dirty="0"/>
              <a:t>Clear and specific course schedule </a:t>
            </a:r>
          </a:p>
          <a:p>
            <a:endParaRPr lang="en-US" b="0" dirty="0"/>
          </a:p>
          <a:p>
            <a:endParaRPr lang="en-US" b="0" dirty="0"/>
          </a:p>
          <a:p>
            <a:endParaRPr lang="en-US" b="0" dirty="0"/>
          </a:p>
        </p:txBody>
      </p:sp>
    </p:spTree>
    <p:extLst>
      <p:ext uri="{BB962C8B-B14F-4D97-AF65-F5344CB8AC3E}">
        <p14:creationId xmlns:p14="http://schemas.microsoft.com/office/powerpoint/2010/main" val="326401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98414-4934-DC4E-848D-2F890E242D41}"/>
              </a:ext>
            </a:extLst>
          </p:cNvPr>
          <p:cNvSpPr>
            <a:spLocks noGrp="1"/>
          </p:cNvSpPr>
          <p:nvPr>
            <p:ph type="title"/>
          </p:nvPr>
        </p:nvSpPr>
        <p:spPr/>
        <p:txBody>
          <a:bodyPr/>
          <a:lstStyle/>
          <a:p>
            <a:r>
              <a:rPr lang="en-US" dirty="0"/>
              <a:t>Guidelines for Diversity Statements</a:t>
            </a:r>
          </a:p>
        </p:txBody>
      </p:sp>
      <p:sp>
        <p:nvSpPr>
          <p:cNvPr id="6" name="Content Placeholder 5">
            <a:extLst>
              <a:ext uri="{FF2B5EF4-FFF2-40B4-BE49-F238E27FC236}">
                <a16:creationId xmlns:a16="http://schemas.microsoft.com/office/drawing/2014/main" id="{5E6CB8A6-937E-A94A-8A34-0D71DDBA93C7}"/>
              </a:ext>
            </a:extLst>
          </p:cNvPr>
          <p:cNvSpPr>
            <a:spLocks noGrp="1"/>
          </p:cNvSpPr>
          <p:nvPr>
            <p:ph idx="1"/>
          </p:nvPr>
        </p:nvSpPr>
        <p:spPr/>
        <p:txBody>
          <a:bodyPr>
            <a:normAutofit/>
          </a:bodyPr>
          <a:lstStyle/>
          <a:p>
            <a:r>
              <a:rPr lang="en-US" b="0" dirty="0"/>
              <a:t>Signals instructor’s commitment to creating an inclusive and supportive climate for all students</a:t>
            </a:r>
          </a:p>
          <a:p>
            <a:r>
              <a:rPr lang="en-US" b="0" dirty="0"/>
              <a:t>Typically found in course syllabus</a:t>
            </a:r>
          </a:p>
          <a:p>
            <a:r>
              <a:rPr lang="en-US" b="0" dirty="0"/>
              <a:t>Personalized to the instructor and discipline</a:t>
            </a:r>
          </a:p>
          <a:p>
            <a:r>
              <a:rPr lang="en-US" b="0" dirty="0"/>
              <a:t>Questions to Consider:</a:t>
            </a:r>
          </a:p>
          <a:p>
            <a:pPr lvl="1"/>
            <a:r>
              <a:rPr lang="en-US" b="0" dirty="0"/>
              <a:t>How do you recognize and value diversity in the online classroom?</a:t>
            </a:r>
          </a:p>
          <a:p>
            <a:pPr lvl="1"/>
            <a:r>
              <a:rPr lang="en-US" b="0" dirty="0"/>
              <a:t>How can diversity be an asset for learning?</a:t>
            </a:r>
          </a:p>
          <a:p>
            <a:pPr lvl="1"/>
            <a:r>
              <a:rPr lang="en-US" b="0" dirty="0"/>
              <a:t>How will issues related to diversity be handled?</a:t>
            </a:r>
          </a:p>
          <a:p>
            <a:pPr lvl="1"/>
            <a:r>
              <a:rPr lang="en-US" dirty="0"/>
              <a:t>How will you monitor student input about the classroom environment?</a:t>
            </a:r>
            <a:endParaRPr lang="en-US" b="0" dirty="0"/>
          </a:p>
          <a:p>
            <a:pPr marL="0" indent="0">
              <a:buNone/>
            </a:pPr>
            <a:endParaRPr lang="en-US" b="0" dirty="0"/>
          </a:p>
          <a:p>
            <a:pPr marL="0" indent="0">
              <a:buNone/>
            </a:pPr>
            <a:endParaRPr lang="en-US" dirty="0"/>
          </a:p>
        </p:txBody>
      </p:sp>
      <p:sp>
        <p:nvSpPr>
          <p:cNvPr id="8" name="TextBox 7">
            <a:extLst>
              <a:ext uri="{FF2B5EF4-FFF2-40B4-BE49-F238E27FC236}">
                <a16:creationId xmlns:a16="http://schemas.microsoft.com/office/drawing/2014/main" id="{85F8D93B-068C-E34B-90D4-2F8C567D0F2A}"/>
              </a:ext>
            </a:extLst>
          </p:cNvPr>
          <p:cNvSpPr txBox="1"/>
          <p:nvPr/>
        </p:nvSpPr>
        <p:spPr>
          <a:xfrm>
            <a:off x="9521687" y="5655365"/>
            <a:ext cx="2425147" cy="1133061"/>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669765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6309BA-207E-AE40-98D9-CA28F754ABA3}" vid="{07B52D59-5E1D-D94E-A02D-CB8434FE21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0D636E9F212248A399DC48F90A4C82" ma:contentTypeVersion="13" ma:contentTypeDescription="Create a new document." ma:contentTypeScope="" ma:versionID="ee70b6f68fdbd6bfee23587789c94b5f">
  <xsd:schema xmlns:xsd="http://www.w3.org/2001/XMLSchema" xmlns:xs="http://www.w3.org/2001/XMLSchema" xmlns:p="http://schemas.microsoft.com/office/2006/metadata/properties" xmlns:ns3="d6aec010-6bd2-4ba6-9f03-2f7138cd0e7c" xmlns:ns4="a6ce8974-1e3c-4fbb-abda-285c367c515a" targetNamespace="http://schemas.microsoft.com/office/2006/metadata/properties" ma:root="true" ma:fieldsID="348bcb18dc79fbfe3d667a4e2cca50fa" ns3:_="" ns4:_="">
    <xsd:import namespace="d6aec010-6bd2-4ba6-9f03-2f7138cd0e7c"/>
    <xsd:import namespace="a6ce8974-1e3c-4fbb-abda-285c367c515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aec010-6bd2-4ba6-9f03-2f7138cd0e7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e8974-1e3c-4fbb-abda-285c367c515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535901-FA3B-4DB6-AECE-B8EB19C6CD5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248D3ED-DDCB-470C-948C-034EE8FB4867}">
  <ds:schemaRefs>
    <ds:schemaRef ds:uri="http://schemas.microsoft.com/sharepoint/v3/contenttype/forms"/>
  </ds:schemaRefs>
</ds:datastoreItem>
</file>

<file path=customXml/itemProps3.xml><?xml version="1.0" encoding="utf-8"?>
<ds:datastoreItem xmlns:ds="http://schemas.openxmlformats.org/officeDocument/2006/customXml" ds:itemID="{DE95F163-577B-4951-BFCA-636D6535D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aec010-6bd2-4ba6-9f03-2f7138cd0e7c"/>
    <ds:schemaRef ds:uri="a6ce8974-1e3c-4fbb-abda-285c367c51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280</TotalTime>
  <Words>832</Words>
  <Application>Microsoft Macintosh PowerPoint</Application>
  <PresentationFormat>Widescreen</PresentationFormat>
  <Paragraphs>125</Paragraphs>
  <Slides>16</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Open Sans</vt:lpstr>
      <vt:lpstr>Rubik</vt:lpstr>
      <vt:lpstr>Rubik Black</vt:lpstr>
      <vt:lpstr>Office Theme</vt:lpstr>
      <vt:lpstr>Enhancing Inclusiveness within the Quality Matters Framework</vt:lpstr>
      <vt:lpstr>Presenters</vt:lpstr>
      <vt:lpstr>Session Goals</vt:lpstr>
      <vt:lpstr>QM Standards Addressing Inclusivity  </vt:lpstr>
      <vt:lpstr>Diversity Brainstorm</vt:lpstr>
      <vt:lpstr>Key Terminology</vt:lpstr>
      <vt:lpstr>Syllabus Activity</vt:lpstr>
      <vt:lpstr>Best Practices for Inclusive Design</vt:lpstr>
      <vt:lpstr>Guidelines for Diversity Statements</vt:lpstr>
      <vt:lpstr>Example Diversity Statement </vt:lpstr>
      <vt:lpstr>Case Study Activity</vt:lpstr>
      <vt:lpstr>Example of Discussion Guidelines </vt:lpstr>
      <vt:lpstr>QM Standards Final Take Aways </vt:lpstr>
      <vt:lpstr>Questions?</vt:lpstr>
      <vt:lpstr>Contact Us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Mancilla, Rae</dc:creator>
  <cp:lastModifiedBy>Frey, Barbara</cp:lastModifiedBy>
  <cp:revision>93</cp:revision>
  <dcterms:created xsi:type="dcterms:W3CDTF">2020-04-03T18:22:08Z</dcterms:created>
  <dcterms:modified xsi:type="dcterms:W3CDTF">2020-04-19T00:55:37Z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0x010100990D636E9F212248A399DC48F90A4C82</vt:lpwstr>
  </property>
</Properties>
</file>