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5" r:id="rId4"/>
    <p:sldId id="266" r:id="rId5"/>
    <p:sldId id="263" r:id="rId6"/>
    <p:sldId id="267" r:id="rId7"/>
    <p:sldId id="268" r:id="rId8"/>
    <p:sldId id="257" r:id="rId9"/>
    <p:sldId id="264" r:id="rId10"/>
    <p:sldId id="258" r:id="rId11"/>
    <p:sldId id="270" r:id="rId12"/>
    <p:sldId id="259" r:id="rId13"/>
    <p:sldId id="260" r:id="rId14"/>
    <p:sldId id="269" r:id="rId15"/>
  </p:sldIdLst>
  <p:sldSz cx="12192000" cy="6858000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Achen" initials="KA" lastIdx="0" clrIdx="0">
    <p:extLst>
      <p:ext uri="{19B8F6BF-5375-455C-9EA6-DF929625EA0E}">
        <p15:presenceInfo xmlns:p15="http://schemas.microsoft.com/office/powerpoint/2012/main" userId="S-1-5-21-4482599-1704525420-1165546522-1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703"/>
    <a:srgbClr val="313133"/>
    <a:srgbClr val="61BFD7"/>
    <a:srgbClr val="2D2E31"/>
    <a:srgbClr val="67D3ED"/>
    <a:srgbClr val="843381"/>
    <a:srgbClr val="D60152"/>
    <a:srgbClr val="F1B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369D5-8628-47D2-BFD3-7AC03ECF8853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55-F4AA-4503-BB2B-B59E72CB5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46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8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3B55-F4AA-4503-BB2B-B59E72CB54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06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8C867-C33D-486D-9973-438A4009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ED2EA9-545B-45AB-A382-127CCF0E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DD949F-1236-4D7A-BEA1-A19B889F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86D61-A96C-4FDB-9FE6-5E773864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059F9-422C-481B-B82C-DCA6B07D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0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5F9EB-4EB7-4CC3-A806-A710169A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7FE089-4884-406B-B3F3-3F072F35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F8656-420C-4D3D-BEFB-6D546DA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9912A-DAC3-4EFA-87EA-19DB7FBF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C9F5AE-4953-49F2-B7B0-0E44B26D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5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0A2A01-22D9-4199-BEAE-FD025F0EC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358C58-34A8-4EF0-80F1-6D82112D4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B3738-FD3E-404C-BAB1-275922FF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A68B9D-0E3B-4C7F-99FC-6112932C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40F6BA-46E1-4744-97D2-A982DB38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5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20C08-02A6-4C59-BD70-F2E23926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9E458-734D-420F-B33D-E787A3AA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1A0C3-8FB6-45A4-AE1D-B5186A39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619C00-E0E3-490F-991E-8A35C40D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4A5FC-ACFD-41A9-91BC-C01321C8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84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EA42E-53D2-4F56-BB38-EFB8220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5F735-5AF5-4403-BF98-9E17F96A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12590-21B4-4FA8-AFEF-30E3CBBC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CCAC9-4461-4E41-A4AB-13B6D704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C3F7FD-E0D2-48E6-81A6-002817C3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D333C-CC89-4D0D-8007-179CE75F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F4401B-50FB-457D-9F41-09B5BE489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F7DDBC-0F12-45C1-A382-9F6BE688C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BDE6D6-77C6-48FC-955D-F7ACE31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8FA16-C2A8-4505-8184-9EC5C82D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79D369-1A72-45A5-89E5-287FA1B6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1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08478-814E-437D-B9C0-FB79AF3D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911B34-3FB8-46BD-AB30-CF4004F9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CEDF35-DBCE-4F42-8491-38DBC143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A25E-746A-49FF-B7F8-9A489EAF5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DC2FCA-E78C-42D6-A836-9B558115F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32F7F9-09B4-4FD4-ACF3-96A35A10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DEA4D7-8112-4146-A799-1F2B7CAE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63D69E-4260-41B9-93B3-4695964A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92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E6D91-1E41-4F59-AD7F-53DCDF7C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1203C5-C80D-4AB7-B8B2-2A109E03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00F7AD-4BE2-4087-AE4F-E561A904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83CC98-748C-459C-8DF8-2BD1189D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4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8750"/>
          <a:stretch/>
        </p:blipFill>
        <p:spPr>
          <a:xfrm>
            <a:off x="0" y="0"/>
            <a:ext cx="12192000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8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88917-6EC6-446A-8C65-7CA3A45F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6279B5-5BD5-4E62-AFE1-1EF8622D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F191AE-B95C-49EF-BE72-CE248EAE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EE48F-191C-4C4B-821C-40D0277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8235C1-E7D0-47BF-9E40-39A496D9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6B8486-10F6-4080-A0A3-AA898A12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3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1D69D-4AD6-4984-B079-0D09C0E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CE82F9-D75F-4777-B654-42B656109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651911-725F-466E-A25E-04ADBBB59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A0151-FFFC-475E-96F8-92E5B1FD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755741-E84C-473B-A7FC-5A32AED3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083600-7948-4099-BB4E-AD3BF9D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  <a:alpha val="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81A76A-952A-4A39-8A22-5E5AB7EF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797E40-393B-42E1-90F4-4CC36C2EA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22949-8087-4E77-AA31-319A39987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0B06-A019-44B7-A1F9-DDEAB39A2A39}" type="datetimeFigureOut">
              <a:rPr lang="fr-FR" smtClean="0"/>
              <a:t>06/07/2020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8BDC7-F461-4840-AE15-09165A1D7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FA2E1-4239-432F-8A2E-18A4D11B7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C9F9-20DE-4F47-93D3-4C968CE7B4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" Target="slide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" Target="slide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constructivism.html" TargetMode="External"/><Relationship Id="rId2" Type="http://schemas.openxmlformats.org/officeDocument/2006/relationships/hyperlink" Target="https://doi.org/10.1080/0261547080264132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qualitymatters.org/sites/default/files/PDFs/StandardsfromtheQMHigherEducationRubric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" Target="slide8.xml"/><Relationship Id="rId5" Type="http://schemas.openxmlformats.org/officeDocument/2006/relationships/tags" Target="../tags/tag9.xml"/><Relationship Id="rId10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91" y="0"/>
            <a:ext cx="3229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5818" y="1823935"/>
            <a:ext cx="517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chemeClr val="bg1"/>
                </a:solidFill>
              </a:rPr>
              <a:t>Students</a:t>
            </a: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i="1" dirty="0">
                <a:solidFill>
                  <a:schemeClr val="bg1"/>
                </a:solidFill>
              </a:rPr>
              <a:t>WANT  </a:t>
            </a:r>
            <a:r>
              <a:rPr lang="fr-FR" sz="3600" b="1" dirty="0">
                <a:solidFill>
                  <a:schemeClr val="bg1"/>
                </a:solidFill>
              </a:rPr>
              <a:t>to Have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17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3029CE0-3E78-4691-AEBE-AA92CF3C502F}"/>
              </a:ext>
            </a:extLst>
          </p:cNvPr>
          <p:cNvGrpSpPr/>
          <p:nvPr/>
        </p:nvGrpSpPr>
        <p:grpSpPr>
          <a:xfrm>
            <a:off x="7886693" y="-1061360"/>
            <a:ext cx="4305307" cy="7919360"/>
            <a:chOff x="7886693" y="-1061360"/>
            <a:chExt cx="4305307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B45E936-347F-4DD4-A16B-E1C5992FDF05}"/>
                </a:ext>
              </a:extLst>
            </p:cNvPr>
            <p:cNvSpPr txBox="1"/>
            <p:nvPr/>
          </p:nvSpPr>
          <p:spPr>
            <a:xfrm>
              <a:off x="10185385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EFE5B3-F87A-4C7C-A25B-27722CEF5AC0}"/>
                </a:ext>
              </a:extLst>
            </p:cNvPr>
            <p:cNvSpPr txBox="1"/>
            <p:nvPr/>
          </p:nvSpPr>
          <p:spPr>
            <a:xfrm>
              <a:off x="10209630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Assessment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Collaborations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D962168-9992-4BE2-A375-F65AF93E3037}"/>
              </a:ext>
            </a:extLst>
          </p:cNvPr>
          <p:cNvGrpSpPr/>
          <p:nvPr/>
        </p:nvGrpSpPr>
        <p:grpSpPr>
          <a:xfrm>
            <a:off x="5587200" y="-1061360"/>
            <a:ext cx="2007401" cy="7919360"/>
            <a:chOff x="5587200" y="-1061360"/>
            <a:chExt cx="2007401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Interactions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4087BF1-FA53-4FF5-A1D9-70B38D4B6FC9}"/>
              </a:ext>
            </a:extLst>
          </p:cNvPr>
          <p:cNvSpPr txBox="1"/>
          <p:nvPr/>
        </p:nvSpPr>
        <p:spPr>
          <a:xfrm>
            <a:off x="20660" y="418746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  <a:p>
            <a:endParaRPr lang="fr-FR" sz="48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DD48DF8-D58D-4CCD-91E2-89D77CCE8456}"/>
              </a:ext>
            </a:extLst>
          </p:cNvPr>
          <p:cNvGrpSpPr/>
          <p:nvPr/>
        </p:nvGrpSpPr>
        <p:grpSpPr>
          <a:xfrm>
            <a:off x="3289300" y="-1061360"/>
            <a:ext cx="2007700" cy="7919360"/>
            <a:chOff x="3289300" y="-1061360"/>
            <a:chExt cx="2007700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C7F2CAD-CF71-478A-B27F-C9BA94430061}"/>
                </a:ext>
              </a:extLst>
            </p:cNvPr>
            <p:cNvSpPr txBox="1"/>
            <p:nvPr/>
          </p:nvSpPr>
          <p:spPr>
            <a:xfrm>
              <a:off x="32904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01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8B78B57-427F-425D-96AB-485C4F06D94B}"/>
                </a:ext>
              </a:extLst>
            </p:cNvPr>
            <p:cNvSpPr txBox="1"/>
            <p:nvPr/>
          </p:nvSpPr>
          <p:spPr>
            <a:xfrm>
              <a:off x="3297600" y="6264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Introductions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58D0B6A-CAC6-4629-963D-F5C830759C47}"/>
              </a:ext>
            </a:extLst>
          </p:cNvPr>
          <p:cNvSpPr/>
          <p:nvPr/>
        </p:nvSpPr>
        <p:spPr>
          <a:xfrm>
            <a:off x="5303101" y="-395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7E5A3770-4095-49A1-8B73-E296B5760A5E}"/>
              </a:ext>
            </a:extLst>
          </p:cNvPr>
          <p:cNvSpPr txBox="1"/>
          <p:nvPr/>
        </p:nvSpPr>
        <p:spPr>
          <a:xfrm>
            <a:off x="5279955" y="966388"/>
            <a:ext cx="3598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Student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created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prompt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based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on a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reading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React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to a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video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picture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wesite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, or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current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event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Roleplay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Research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share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three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ways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to……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Mythbusting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hypothesis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on </a:t>
            </a: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this</a:t>
            </a:r>
            <a:r>
              <a:rPr lang="fr-FR" sz="1600" dirty="0">
                <a:solidFill>
                  <a:schemeClr val="bg1"/>
                </a:solidFill>
                <a:latin typeface="Bariol Regular" panose="02000506040000020003" pitchFamily="50" charset="0"/>
              </a:rPr>
              <a:t> part of an article.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Summarize</a:t>
            </a:r>
            <a:endParaRPr lang="fr-FR" sz="16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70D9DAD9-D057-4961-B5F4-C9BF371F5109}"/>
              </a:ext>
            </a:extLst>
          </p:cNvPr>
          <p:cNvSpPr txBox="1"/>
          <p:nvPr/>
        </p:nvSpPr>
        <p:spPr>
          <a:xfrm>
            <a:off x="8759308" y="4187463"/>
            <a:ext cx="33103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Devil’s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Advocate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Two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-prompt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Small group to large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Rotating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Media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Tool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: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Popplet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144" name="Image 143">
            <a:extLst>
              <a:ext uri="{FF2B5EF4-FFF2-40B4-BE49-F238E27FC236}">
                <a16:creationId xmlns:a16="http://schemas.microsoft.com/office/drawing/2014/main" id="{AA3C7067-B3C2-4D23-A49A-80DDCACC86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09" y="4203650"/>
            <a:ext cx="3072193" cy="2044726"/>
          </a:xfrm>
          <a:prstGeom prst="rect">
            <a:avLst/>
          </a:prstGeom>
        </p:spPr>
      </p:pic>
      <p:sp>
        <p:nvSpPr>
          <p:cNvPr id="150" name="Flèche : pentagone 149">
            <a:extLst>
              <a:ext uri="{FF2B5EF4-FFF2-40B4-BE49-F238E27FC236}">
                <a16:creationId xmlns:a16="http://schemas.microsoft.com/office/drawing/2014/main" id="{645C19D8-7989-4570-9652-28E139E6FD34}"/>
              </a:ext>
            </a:extLst>
          </p:cNvPr>
          <p:cNvSpPr/>
          <p:nvPr/>
        </p:nvSpPr>
        <p:spPr>
          <a:xfrm>
            <a:off x="5280660" y="3684136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AC7235E9-972E-415E-8432-54DB639F41C9}"/>
              </a:ext>
            </a:extLst>
          </p:cNvPr>
          <p:cNvSpPr txBox="1"/>
          <p:nvPr/>
        </p:nvSpPr>
        <p:spPr>
          <a:xfrm>
            <a:off x="5280660" y="3743838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Midweek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Refocus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143" name="Image 142">
            <a:extLst>
              <a:ext uri="{FF2B5EF4-FFF2-40B4-BE49-F238E27FC236}">
                <a16:creationId xmlns:a16="http://schemas.microsoft.com/office/drawing/2014/main" id="{9B6A9936-8590-49D5-AFF4-7DB1277B2B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88" y="1358031"/>
            <a:ext cx="3017418" cy="1805743"/>
          </a:xfrm>
          <a:prstGeom prst="rect">
            <a:avLst/>
          </a:prstGeom>
        </p:spPr>
      </p:pic>
      <p:sp>
        <p:nvSpPr>
          <p:cNvPr id="151" name="Flèche : pentagone 150">
            <a:extLst>
              <a:ext uri="{FF2B5EF4-FFF2-40B4-BE49-F238E27FC236}">
                <a16:creationId xmlns:a16="http://schemas.microsoft.com/office/drawing/2014/main" id="{33FE3B6C-D2A1-4756-957F-47CD5823453C}"/>
              </a:ext>
            </a:extLst>
          </p:cNvPr>
          <p:cNvSpPr/>
          <p:nvPr/>
        </p:nvSpPr>
        <p:spPr>
          <a:xfrm rot="10800000">
            <a:off x="8858984" y="893184"/>
            <a:ext cx="3305965" cy="504648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1C4AA97F-CACD-4DD6-BE33-181F6D04750C}"/>
              </a:ext>
            </a:extLst>
          </p:cNvPr>
          <p:cNvSpPr txBox="1"/>
          <p:nvPr/>
        </p:nvSpPr>
        <p:spPr>
          <a:xfrm>
            <a:off x="10168603" y="100404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Traditional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</a:p>
        </p:txBody>
      </p:sp>
      <p:sp>
        <p:nvSpPr>
          <p:cNvPr id="268" name="Rectangle 267">
            <a:hlinkClick r:id="rId14" action="ppaction://hlinksldjump"/>
            <a:extLst>
              <a:ext uri="{FF2B5EF4-FFF2-40B4-BE49-F238E27FC236}">
                <a16:creationId xmlns:a16="http://schemas.microsoft.com/office/drawing/2014/main" id="{F42FD474-6E9B-409C-A23D-4CFCD4107EA0}"/>
              </a:ext>
            </a:extLst>
          </p:cNvPr>
          <p:cNvSpPr/>
          <p:nvPr/>
        </p:nvSpPr>
        <p:spPr>
          <a:xfrm>
            <a:off x="10483950" y="6353605"/>
            <a:ext cx="1708050" cy="504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Bariol Regular" panose="02000506040000020003" pitchFamily="50" charset="0"/>
              </a:rPr>
              <a:t>BACK TO MENU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59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3919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8854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8" grpId="0"/>
      <p:bldP spid="149" grpId="0"/>
      <p:bldP spid="150" grpId="0" animBg="1"/>
      <p:bldP spid="146" grpId="0"/>
      <p:bldP spid="151" grpId="0" animBg="1"/>
      <p:bldP spid="147" grpId="0"/>
      <p:bldP spid="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798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4" y="125803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STRATEGIES FOR INTERACTION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3896" y="2148467"/>
            <a:ext cx="744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Allow “likes” and create class favorite post incentives.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896" y="1385759"/>
            <a:ext cx="7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Reply to the person above and below.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3895" y="2939438"/>
            <a:ext cx="752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Points awarded for number of posts (3-4) for full points. Posts must be made on different days.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3895" y="4074341"/>
            <a:ext cx="601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Assign student moderators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3895" y="4862449"/>
            <a:ext cx="570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Invite a guest or expert to be part of the discussion or the center of the discussion.</a:t>
            </a:r>
          </a:p>
        </p:txBody>
      </p:sp>
    </p:spTree>
    <p:extLst>
      <p:ext uri="{BB962C8B-B14F-4D97-AF65-F5344CB8AC3E}">
        <p14:creationId xmlns:p14="http://schemas.microsoft.com/office/powerpoint/2010/main" val="30222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C51E854-308E-4047-B87A-CA14795E8F4A}"/>
              </a:ext>
            </a:extLst>
          </p:cNvPr>
          <p:cNvGrpSpPr/>
          <p:nvPr/>
        </p:nvGrpSpPr>
        <p:grpSpPr>
          <a:xfrm>
            <a:off x="10185385" y="-1061360"/>
            <a:ext cx="2006615" cy="7919360"/>
            <a:chOff x="10185385" y="-1061360"/>
            <a:chExt cx="2006615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B45E936-347F-4DD4-A16B-E1C5992FDF05}"/>
                </a:ext>
              </a:extLst>
            </p:cNvPr>
            <p:cNvSpPr txBox="1"/>
            <p:nvPr/>
          </p:nvSpPr>
          <p:spPr>
            <a:xfrm>
              <a:off x="10185385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EFE5B3-F87A-4C7C-A25B-27722CEF5AC0}"/>
                </a:ext>
              </a:extLst>
            </p:cNvPr>
            <p:cNvSpPr txBox="1"/>
            <p:nvPr/>
          </p:nvSpPr>
          <p:spPr>
            <a:xfrm>
              <a:off x="10208828" y="635589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Assessments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F2C7FCC-91D4-4153-9977-7E2BF82F086C}"/>
              </a:ext>
            </a:extLst>
          </p:cNvPr>
          <p:cNvGrpSpPr/>
          <p:nvPr/>
        </p:nvGrpSpPr>
        <p:grpSpPr>
          <a:xfrm>
            <a:off x="7886693" y="-1061360"/>
            <a:ext cx="2030831" cy="7919360"/>
            <a:chOff x="7886693" y="-1061360"/>
            <a:chExt cx="2030831" cy="7919360"/>
          </a:xfrm>
        </p:grpSpPr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Collaborations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4087BF1-FA53-4FF5-A1D9-70B38D4B6FC9}"/>
              </a:ext>
            </a:extLst>
          </p:cNvPr>
          <p:cNvSpPr txBox="1"/>
          <p:nvPr/>
        </p:nvSpPr>
        <p:spPr>
          <a:xfrm>
            <a:off x="20660" y="418746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351ADEE-60EC-45FD-877C-92F8BC2DFA8A}"/>
              </a:ext>
            </a:extLst>
          </p:cNvPr>
          <p:cNvGrpSpPr/>
          <p:nvPr/>
        </p:nvGrpSpPr>
        <p:grpSpPr>
          <a:xfrm>
            <a:off x="3289300" y="-1061360"/>
            <a:ext cx="4328731" cy="7919360"/>
            <a:chOff x="3289300" y="-1061360"/>
            <a:chExt cx="4328731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C7F2CAD-CF71-478A-B27F-C9BA94430061}"/>
                </a:ext>
              </a:extLst>
            </p:cNvPr>
            <p:cNvSpPr txBox="1"/>
            <p:nvPr/>
          </p:nvSpPr>
          <p:spPr>
            <a:xfrm>
              <a:off x="32904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30FE45F-8838-4280-B6C5-FEF694530B0A}"/>
                </a:ext>
              </a:extLst>
            </p:cNvPr>
            <p:cNvSpPr txBox="1"/>
            <p:nvPr/>
          </p:nvSpPr>
          <p:spPr>
            <a:xfrm>
              <a:off x="5635676" y="564257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Interactions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8B78B57-427F-425D-96AB-485C4F06D94B}"/>
                </a:ext>
              </a:extLst>
            </p:cNvPr>
            <p:cNvSpPr txBox="1"/>
            <p:nvPr/>
          </p:nvSpPr>
          <p:spPr>
            <a:xfrm>
              <a:off x="3297600" y="6264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Introductions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268C60F-FD8D-4ADB-B82E-7AD32360E4DB}"/>
              </a:ext>
            </a:extLst>
          </p:cNvPr>
          <p:cNvSpPr/>
          <p:nvPr/>
        </p:nvSpPr>
        <p:spPr>
          <a:xfrm>
            <a:off x="5303101" y="-395"/>
            <a:ext cx="689608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84EAF60-BD81-4375-81C1-7B31896BCBCB}"/>
              </a:ext>
            </a:extLst>
          </p:cNvPr>
          <p:cNvSpPr txBox="1"/>
          <p:nvPr/>
        </p:nvSpPr>
        <p:spPr>
          <a:xfrm>
            <a:off x="5318217" y="828242"/>
            <a:ext cx="688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Team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based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Shared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Knowledge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, Virtual Team Work – all of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these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can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achieved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in an online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environment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the right design,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scaffolding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, monitoring, and feedback. 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Instructors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must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 active in the </a:t>
            </a:r>
            <a:r>
              <a:rPr lang="fr-FR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process</a:t>
            </a:r>
            <a:r>
              <a:rPr lang="fr-FR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1B9692C-1508-46AC-9C18-DB554373869E}"/>
              </a:ext>
            </a:extLst>
          </p:cNvPr>
          <p:cNvSpPr txBox="1"/>
          <p:nvPr/>
        </p:nvSpPr>
        <p:spPr>
          <a:xfrm>
            <a:off x="7669818" y="1950675"/>
            <a:ext cx="4495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As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students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work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together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in teams or groups,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create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sideline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discussion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where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can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discuss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progress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1647FE0-9F6D-416A-A65B-081C091EA572}"/>
              </a:ext>
            </a:extLst>
          </p:cNvPr>
          <p:cNvSpPr txBox="1"/>
          <p:nvPr/>
        </p:nvSpPr>
        <p:spPr>
          <a:xfrm>
            <a:off x="7531059" y="3337221"/>
            <a:ext cx="466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Allow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students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complete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peer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review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using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rubric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comments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within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discussion. 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17339A0-B0FD-4340-8DA2-72ECA65F4E43}"/>
              </a:ext>
            </a:extLst>
          </p:cNvPr>
          <p:cNvSpPr txBox="1"/>
          <p:nvPr/>
        </p:nvSpPr>
        <p:spPr>
          <a:xfrm>
            <a:off x="7485382" y="4445949"/>
            <a:ext cx="481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Use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multimedia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tools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such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as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Padlet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Popplet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Presentation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Software,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FlipGrid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Embed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directly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into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Dicussion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page.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041B170-21C0-49F6-8BF3-909F0FE83369}"/>
              </a:ext>
            </a:extLst>
          </p:cNvPr>
          <p:cNvSpPr txBox="1"/>
          <p:nvPr/>
        </p:nvSpPr>
        <p:spPr>
          <a:xfrm>
            <a:off x="7383365" y="5611588"/>
            <a:ext cx="481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Within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groups,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assign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rotating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roles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complete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tasks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(Data collector,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Checker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Timekeeper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Secretary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Webmaster, etc.)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583CABE-C448-42D0-A608-468162B4125D}"/>
              </a:ext>
            </a:extLst>
          </p:cNvPr>
          <p:cNvGrpSpPr/>
          <p:nvPr/>
        </p:nvGrpSpPr>
        <p:grpSpPr>
          <a:xfrm>
            <a:off x="5318217" y="1940647"/>
            <a:ext cx="2322131" cy="750814"/>
            <a:chOff x="5295900" y="1641089"/>
            <a:chExt cx="2080260" cy="750814"/>
          </a:xfrm>
        </p:grpSpPr>
        <p:sp>
          <p:nvSpPr>
            <p:cNvPr id="5" name="Flèche : pentagone 4">
              <a:extLst>
                <a:ext uri="{FF2B5EF4-FFF2-40B4-BE49-F238E27FC236}">
                  <a16:creationId xmlns:a16="http://schemas.microsoft.com/office/drawing/2014/main" id="{F1E5B03E-2237-42B9-969E-AFB02BFCDB07}"/>
                </a:ext>
              </a:extLst>
            </p:cNvPr>
            <p:cNvSpPr/>
            <p:nvPr/>
          </p:nvSpPr>
          <p:spPr>
            <a:xfrm>
              <a:off x="5295900" y="1641089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8AE32EA2-6F38-4856-B74C-C5938E64937C}"/>
                </a:ext>
              </a:extLst>
            </p:cNvPr>
            <p:cNvSpPr txBox="1"/>
            <p:nvPr/>
          </p:nvSpPr>
          <p:spPr>
            <a:xfrm>
              <a:off x="5295900" y="1684017"/>
              <a:ext cx="1982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Sideline</a:t>
              </a:r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 Discussion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0A23FB0-AFCC-4780-BF7D-4C157E06B3E0}"/>
              </a:ext>
            </a:extLst>
          </p:cNvPr>
          <p:cNvGrpSpPr/>
          <p:nvPr/>
        </p:nvGrpSpPr>
        <p:grpSpPr>
          <a:xfrm>
            <a:off x="5295900" y="3237697"/>
            <a:ext cx="2080260" cy="504648"/>
            <a:chOff x="5295900" y="3003816"/>
            <a:chExt cx="2080260" cy="504648"/>
          </a:xfrm>
        </p:grpSpPr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id="{1F2A8A20-E10E-43A2-BBB6-3B31199A06E2}"/>
                </a:ext>
              </a:extLst>
            </p:cNvPr>
            <p:cNvSpPr/>
            <p:nvPr/>
          </p:nvSpPr>
          <p:spPr>
            <a:xfrm>
              <a:off x="5295900" y="3003816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6B200A6-2E19-45FC-8DD4-037F15EB8FE0}"/>
                </a:ext>
              </a:extLst>
            </p:cNvPr>
            <p:cNvSpPr txBox="1"/>
            <p:nvPr/>
          </p:nvSpPr>
          <p:spPr>
            <a:xfrm>
              <a:off x="5295900" y="305608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Peer </a:t>
              </a:r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Review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13D8BA-8035-4AD6-A31D-18DB3DAE6892}"/>
              </a:ext>
            </a:extLst>
          </p:cNvPr>
          <p:cNvGrpSpPr/>
          <p:nvPr/>
        </p:nvGrpSpPr>
        <p:grpSpPr>
          <a:xfrm>
            <a:off x="5295897" y="4375938"/>
            <a:ext cx="2087460" cy="504648"/>
            <a:chOff x="5295900" y="4372428"/>
            <a:chExt cx="2087460" cy="504648"/>
          </a:xfrm>
        </p:grpSpPr>
        <p:sp>
          <p:nvSpPr>
            <p:cNvPr id="33" name="Flèche : pentagone 32">
              <a:extLst>
                <a:ext uri="{FF2B5EF4-FFF2-40B4-BE49-F238E27FC236}">
                  <a16:creationId xmlns:a16="http://schemas.microsoft.com/office/drawing/2014/main" id="{5287E4F4-5B4F-46C8-842A-F45B8BC0EE3B}"/>
                </a:ext>
              </a:extLst>
            </p:cNvPr>
            <p:cNvSpPr/>
            <p:nvPr/>
          </p:nvSpPr>
          <p:spPr>
            <a:xfrm>
              <a:off x="5295900" y="4372428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DF231BA3-A151-450D-9825-B1123CC86D5A}"/>
                </a:ext>
              </a:extLst>
            </p:cNvPr>
            <p:cNvSpPr txBox="1"/>
            <p:nvPr/>
          </p:nvSpPr>
          <p:spPr>
            <a:xfrm>
              <a:off x="5295900" y="4419060"/>
              <a:ext cx="2087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Share and Compare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9B08EA2-DC30-4899-9F81-AA3FF0725AD6}"/>
              </a:ext>
            </a:extLst>
          </p:cNvPr>
          <p:cNvGrpSpPr/>
          <p:nvPr/>
        </p:nvGrpSpPr>
        <p:grpSpPr>
          <a:xfrm>
            <a:off x="5295900" y="5619888"/>
            <a:ext cx="2080260" cy="504648"/>
            <a:chOff x="5295900" y="5619888"/>
            <a:chExt cx="2080260" cy="504648"/>
          </a:xfrm>
        </p:grpSpPr>
        <p:sp>
          <p:nvSpPr>
            <p:cNvPr id="34" name="Flèche : pentagone 33">
              <a:extLst>
                <a:ext uri="{FF2B5EF4-FFF2-40B4-BE49-F238E27FC236}">
                  <a16:creationId xmlns:a16="http://schemas.microsoft.com/office/drawing/2014/main" id="{F3B179C5-4259-4AEF-B8EC-AD83A02DFA0C}"/>
                </a:ext>
              </a:extLst>
            </p:cNvPr>
            <p:cNvSpPr/>
            <p:nvPr/>
          </p:nvSpPr>
          <p:spPr>
            <a:xfrm>
              <a:off x="5295900" y="5619888"/>
              <a:ext cx="2080260" cy="504648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F4E80F5-07A7-412D-968A-01EF5F76D861}"/>
                </a:ext>
              </a:extLst>
            </p:cNvPr>
            <p:cNvSpPr txBox="1"/>
            <p:nvPr/>
          </p:nvSpPr>
          <p:spPr>
            <a:xfrm>
              <a:off x="5295900" y="5672157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Assigned</a:t>
              </a:r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 </a:t>
              </a:r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Roles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161" name="Rectangle 160">
            <a:hlinkClick r:id="rId12" action="ppaction://hlinksldjump"/>
            <a:extLst>
              <a:ext uri="{FF2B5EF4-FFF2-40B4-BE49-F238E27FC236}">
                <a16:creationId xmlns:a16="http://schemas.microsoft.com/office/drawing/2014/main" id="{4C43FBB3-B8FF-4A71-BD99-2A83248B5C1C}"/>
              </a:ext>
            </a:extLst>
          </p:cNvPr>
          <p:cNvSpPr/>
          <p:nvPr/>
        </p:nvSpPr>
        <p:spPr>
          <a:xfrm>
            <a:off x="10483950" y="6353605"/>
            <a:ext cx="1708050" cy="50400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Bariol Regular" panose="02000506040000020003" pitchFamily="50" charset="0"/>
              </a:rPr>
              <a:t>BACK TO MENU</a:t>
            </a:r>
          </a:p>
        </p:txBody>
      </p:sp>
      <p:sp>
        <p:nvSpPr>
          <p:cNvPr id="162" name="Flèche : pentagone 161">
            <a:extLst>
              <a:ext uri="{FF2B5EF4-FFF2-40B4-BE49-F238E27FC236}">
                <a16:creationId xmlns:a16="http://schemas.microsoft.com/office/drawing/2014/main" id="{6CF883A2-8A85-447E-829A-4E5DCEDBD1FF}"/>
              </a:ext>
            </a:extLst>
          </p:cNvPr>
          <p:cNvSpPr/>
          <p:nvPr/>
        </p:nvSpPr>
        <p:spPr>
          <a:xfrm>
            <a:off x="5303101" y="271270"/>
            <a:ext cx="3304800" cy="504648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BD1DED5-E9F1-493A-A899-BC87E9FA2C54}"/>
              </a:ext>
            </a:extLst>
          </p:cNvPr>
          <p:cNvSpPr txBox="1"/>
          <p:nvPr/>
        </p:nvSpPr>
        <p:spPr>
          <a:xfrm>
            <a:off x="5367008" y="334866"/>
            <a:ext cx="3362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COLLABORATIVE DISCUSSIONS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4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6299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64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76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/>
      <p:bldP spid="37" grpId="0"/>
      <p:bldP spid="38" grpId="0"/>
      <p:bldP spid="39" grpId="0"/>
      <p:bldP spid="40" grpId="0"/>
      <p:bldP spid="161" grpId="0" animBg="1"/>
      <p:bldP spid="162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8348131-E173-4CD4-8A8D-74F7B723380C}"/>
              </a:ext>
            </a:extLst>
          </p:cNvPr>
          <p:cNvGrpSpPr/>
          <p:nvPr/>
        </p:nvGrpSpPr>
        <p:grpSpPr>
          <a:xfrm>
            <a:off x="10185385" y="-1061360"/>
            <a:ext cx="2006615" cy="7919360"/>
            <a:chOff x="10185385" y="-1061360"/>
            <a:chExt cx="2006615" cy="7919360"/>
          </a:xfrm>
        </p:grpSpPr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E6362683-1386-41CC-B6AB-4DCD867A01F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id="{CBA926E0-99C6-4071-897B-6BB7BD709B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B45E936-347F-4DD4-A16B-E1C5992FDF05}"/>
                </a:ext>
              </a:extLst>
            </p:cNvPr>
            <p:cNvSpPr txBox="1"/>
            <p:nvPr/>
          </p:nvSpPr>
          <p:spPr>
            <a:xfrm>
              <a:off x="10185385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EFE5B3-F87A-4C7C-A25B-27722CEF5AC0}"/>
                </a:ext>
              </a:extLst>
            </p:cNvPr>
            <p:cNvSpPr txBox="1"/>
            <p:nvPr/>
          </p:nvSpPr>
          <p:spPr>
            <a:xfrm>
              <a:off x="10209630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Assessments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4087BF1-FA53-4FF5-A1D9-70B38D4B6FC9}"/>
              </a:ext>
            </a:extLst>
          </p:cNvPr>
          <p:cNvSpPr txBox="1"/>
          <p:nvPr/>
        </p:nvSpPr>
        <p:spPr>
          <a:xfrm>
            <a:off x="20660" y="4187463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  <a:p>
            <a:endParaRPr lang="fr-FR" sz="3600" dirty="0">
              <a:solidFill>
                <a:schemeClr val="bg1"/>
              </a:solidFill>
              <a:latin typeface="Aventura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B948948-50C9-49BB-9064-86AE902A4C31}"/>
              </a:ext>
            </a:extLst>
          </p:cNvPr>
          <p:cNvGrpSpPr/>
          <p:nvPr/>
        </p:nvGrpSpPr>
        <p:grpSpPr>
          <a:xfrm>
            <a:off x="3289300" y="-1061360"/>
            <a:ext cx="6628224" cy="7919360"/>
            <a:chOff x="3289300" y="-1061360"/>
            <a:chExt cx="6628224" cy="7919360"/>
          </a:xfrm>
        </p:grpSpPr>
        <p:sp>
          <p:nvSpPr>
            <p:cNvPr id="10" name="Flèche : pentagone 9">
              <a:extLst>
                <a:ext uri="{FF2B5EF4-FFF2-40B4-BE49-F238E27FC236}">
                  <a16:creationId xmlns:a16="http://schemas.microsoft.com/office/drawing/2014/main" id="{F1561BF1-3938-4DFE-9D1A-2177258FAAE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1982107" y="3544207"/>
              <a:ext cx="4620986" cy="2006600"/>
            </a:xfrm>
            <a:prstGeom prst="homePlate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Flèche : chevron 10">
              <a:extLst>
                <a:ext uri="{FF2B5EF4-FFF2-40B4-BE49-F238E27FC236}">
                  <a16:creationId xmlns:a16="http://schemas.microsoft.com/office/drawing/2014/main" id="{1E0B1EAF-EB7B-430F-A51C-7137363A8B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2390321" y="-162381"/>
              <a:ext cx="3804559" cy="2006601"/>
            </a:xfrm>
            <a:prstGeom prst="chevron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4A4AD828-7925-4340-9935-BC52E578C42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id="{DFD7073F-9E1C-4A86-8DFF-8D954E7AFB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909D176-ADCE-4899-8863-07AE0F68DEB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35AE9CA1-5DAD-4008-8514-79CC2E94E0C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C7F2CAD-CF71-478A-B27F-C9BA94430061}"/>
                </a:ext>
              </a:extLst>
            </p:cNvPr>
            <p:cNvSpPr txBox="1"/>
            <p:nvPr/>
          </p:nvSpPr>
          <p:spPr>
            <a:xfrm>
              <a:off x="32904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4FBD7-1F3B-4A25-A802-E01BFFE8BA23}"/>
                </a:ext>
              </a:extLst>
            </p:cNvPr>
            <p:cNvSpPr txBox="1"/>
            <p:nvPr/>
          </p:nvSpPr>
          <p:spPr>
            <a:xfrm>
              <a:off x="7935169" y="626865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Collaborations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Interactions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8B78B57-427F-425D-96AB-485C4F06D94B}"/>
                </a:ext>
              </a:extLst>
            </p:cNvPr>
            <p:cNvSpPr txBox="1"/>
            <p:nvPr/>
          </p:nvSpPr>
          <p:spPr>
            <a:xfrm>
              <a:off x="3297600" y="6264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Introductions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4F30A-B8C5-442E-8610-F1917EF87D2A}"/>
              </a:ext>
            </a:extLst>
          </p:cNvPr>
          <p:cNvSpPr/>
          <p:nvPr/>
        </p:nvSpPr>
        <p:spPr>
          <a:xfrm>
            <a:off x="5303009" y="-11946"/>
            <a:ext cx="6913605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pentagone 36">
            <a:extLst>
              <a:ext uri="{FF2B5EF4-FFF2-40B4-BE49-F238E27FC236}">
                <a16:creationId xmlns:a16="http://schemas.microsoft.com/office/drawing/2014/main" id="{9281B7EE-D912-4575-8C34-2AF8C77ACE1C}"/>
              </a:ext>
            </a:extLst>
          </p:cNvPr>
          <p:cNvSpPr/>
          <p:nvPr/>
        </p:nvSpPr>
        <p:spPr>
          <a:xfrm rot="5400000">
            <a:off x="8318404" y="53406"/>
            <a:ext cx="870466" cy="748414"/>
          </a:xfrm>
          <a:prstGeom prst="homePlate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8" name="Flèche : pentagone 37">
            <a:extLst>
              <a:ext uri="{FF2B5EF4-FFF2-40B4-BE49-F238E27FC236}">
                <a16:creationId xmlns:a16="http://schemas.microsoft.com/office/drawing/2014/main" id="{82E49B88-E26C-46D7-87A8-004B98DA815F}"/>
              </a:ext>
            </a:extLst>
          </p:cNvPr>
          <p:cNvSpPr/>
          <p:nvPr/>
        </p:nvSpPr>
        <p:spPr>
          <a:xfrm rot="5400000">
            <a:off x="10613035" y="49050"/>
            <a:ext cx="861754" cy="748414"/>
          </a:xfrm>
          <a:prstGeom prst="homePlate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F0DA60C-80B0-4BF3-82C0-42ED77C14DFF}"/>
              </a:ext>
            </a:extLst>
          </p:cNvPr>
          <p:cNvSpPr txBox="1"/>
          <p:nvPr/>
        </p:nvSpPr>
        <p:spPr>
          <a:xfrm>
            <a:off x="5316014" y="1699731"/>
            <a:ext cx="23014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summative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post at the conclusion of a discussion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rather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than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instructor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Citations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should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including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from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’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posts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Influential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–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what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do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want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others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believe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Next-steps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–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what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should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discovered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or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researched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next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How has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opinion/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understanding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changed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?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F0E011D-833E-4A68-858F-D47677DC2201}"/>
              </a:ext>
            </a:extLst>
          </p:cNvPr>
          <p:cNvSpPr txBox="1"/>
          <p:nvPr/>
        </p:nvSpPr>
        <p:spPr>
          <a:xfrm>
            <a:off x="5614545" y="900672"/>
            <a:ext cx="169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chemeClr val="bg1"/>
                </a:solidFill>
                <a:latin typeface="Bariol Regular" panose="02000506040000020003" pitchFamily="50" charset="0"/>
              </a:rPr>
              <a:t>Formative</a:t>
            </a:r>
          </a:p>
          <a:p>
            <a:pPr algn="ctr"/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Summative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Post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4618A4E-62BE-45FE-B4A1-9FA7A3C66192}"/>
              </a:ext>
            </a:extLst>
          </p:cNvPr>
          <p:cNvSpPr txBox="1"/>
          <p:nvPr/>
        </p:nvSpPr>
        <p:spPr>
          <a:xfrm>
            <a:off x="7913060" y="900672"/>
            <a:ext cx="169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Summative</a:t>
            </a:r>
            <a:endParaRPr lang="fr-FR" sz="2000" u="sng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algn="ctr"/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Top 5 – Final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6C03BC9-5AD1-4486-ABF9-560A216CEA55}"/>
              </a:ext>
            </a:extLst>
          </p:cNvPr>
          <p:cNvSpPr txBox="1"/>
          <p:nvPr/>
        </p:nvSpPr>
        <p:spPr>
          <a:xfrm>
            <a:off x="10171152" y="900672"/>
            <a:ext cx="21246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bg1"/>
                </a:solidFill>
                <a:latin typeface="Bariol Regular" panose="02000506040000020003" pitchFamily="50" charset="0"/>
              </a:rPr>
              <a:t>Formative/</a:t>
            </a:r>
            <a:r>
              <a:rPr lang="fr-FR" u="sng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Summative</a:t>
            </a:r>
            <a:endParaRPr lang="fr-FR" u="sng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algn="ctr"/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Reflection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49FF65E-D942-4AFE-9365-9E15E9E91302}"/>
              </a:ext>
            </a:extLst>
          </p:cNvPr>
          <p:cNvSpPr txBox="1"/>
          <p:nvPr/>
        </p:nvSpPr>
        <p:spPr>
          <a:xfrm>
            <a:off x="7673771" y="1684100"/>
            <a:ext cx="230144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As a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cummulative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review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create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share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presentation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over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Top 5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most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impactful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topics over the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semester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Padlet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makes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easy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Topics must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approved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by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instructor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Each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topic must cite course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material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another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,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own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research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One test question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will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created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for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each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topic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submitted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separately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Test questions are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assembled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create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 final exam.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DFDCA55-61A3-4BB5-A84F-E7707C0FE73C}"/>
              </a:ext>
            </a:extLst>
          </p:cNvPr>
          <p:cNvSpPr txBox="1"/>
          <p:nvPr/>
        </p:nvSpPr>
        <p:spPr>
          <a:xfrm>
            <a:off x="10185386" y="1699614"/>
            <a:ext cx="2006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reflect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on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progress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and  self-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assess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 Prompt(s) for the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assessment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are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based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on course or unit objectives.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Before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/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While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/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After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/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Going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forward</a:t>
            </a: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Shared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reflections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others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support alternative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ways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interpreting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expereinces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’ and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understandings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Instructors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gain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valuable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 insight to </a:t>
            </a:r>
            <a:r>
              <a:rPr lang="fr-FR" sz="14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students</a:t>
            </a:r>
            <a:r>
              <a:rPr lang="fr-FR" sz="1400" dirty="0">
                <a:solidFill>
                  <a:schemeClr val="bg1"/>
                </a:solidFill>
                <a:latin typeface="Bariol Regular" panose="02000506040000020003" pitchFamily="50" charset="0"/>
              </a:rPr>
              <a:t>’ perspectives.</a:t>
            </a:r>
          </a:p>
        </p:txBody>
      </p:sp>
      <p:sp>
        <p:nvSpPr>
          <p:cNvPr id="237" name="Rectangle 236">
            <a:hlinkClick r:id="rId12" action="ppaction://hlinksldjump"/>
            <a:extLst>
              <a:ext uri="{FF2B5EF4-FFF2-40B4-BE49-F238E27FC236}">
                <a16:creationId xmlns:a16="http://schemas.microsoft.com/office/drawing/2014/main" id="{B16F313A-6730-4064-A5E1-0D8B70A618FE}"/>
              </a:ext>
            </a:extLst>
          </p:cNvPr>
          <p:cNvSpPr/>
          <p:nvPr/>
        </p:nvSpPr>
        <p:spPr>
          <a:xfrm>
            <a:off x="10483950" y="6353605"/>
            <a:ext cx="1708050" cy="504000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Bariol Regular" panose="02000506040000020003" pitchFamily="50" charset="0"/>
              </a:rPr>
              <a:t>BACK TO MENU</a:t>
            </a:r>
          </a:p>
        </p:txBody>
      </p:sp>
      <p:grpSp>
        <p:nvGrpSpPr>
          <p:cNvPr id="2268" name="Groupe 2267">
            <a:extLst>
              <a:ext uri="{FF2B5EF4-FFF2-40B4-BE49-F238E27FC236}">
                <a16:creationId xmlns:a16="http://schemas.microsoft.com/office/drawing/2014/main" id="{4FED004D-AB90-4209-B953-098F518943EA}"/>
              </a:ext>
            </a:extLst>
          </p:cNvPr>
          <p:cNvGrpSpPr/>
          <p:nvPr/>
        </p:nvGrpSpPr>
        <p:grpSpPr>
          <a:xfrm>
            <a:off x="8596163" y="148129"/>
            <a:ext cx="332457" cy="233575"/>
            <a:chOff x="8572099" y="121249"/>
            <a:chExt cx="332457" cy="233575"/>
          </a:xfrm>
        </p:grpSpPr>
        <p:sp>
          <p:nvSpPr>
            <p:cNvPr id="2244" name="Bulle narrative : ronde 2243">
              <a:extLst>
                <a:ext uri="{FF2B5EF4-FFF2-40B4-BE49-F238E27FC236}">
                  <a16:creationId xmlns:a16="http://schemas.microsoft.com/office/drawing/2014/main" id="{A71A55AB-F53B-4C1E-B86C-DFB541D20E40}"/>
                </a:ext>
              </a:extLst>
            </p:cNvPr>
            <p:cNvSpPr/>
            <p:nvPr/>
          </p:nvSpPr>
          <p:spPr>
            <a:xfrm rot="20653873" flipH="1">
              <a:off x="8708597" y="121249"/>
              <a:ext cx="195959" cy="163339"/>
            </a:xfrm>
            <a:prstGeom prst="wedgeEllipseCallout">
              <a:avLst>
                <a:gd name="adj1" fmla="val -37064"/>
                <a:gd name="adj2" fmla="val 62500"/>
              </a:avLst>
            </a:prstGeom>
            <a:solidFill>
              <a:srgbClr val="61BFD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3" name="Bulle narrative : ronde 2242">
              <a:extLst>
                <a:ext uri="{FF2B5EF4-FFF2-40B4-BE49-F238E27FC236}">
                  <a16:creationId xmlns:a16="http://schemas.microsoft.com/office/drawing/2014/main" id="{29AC065A-480F-4F1F-AFE6-28D03CBF3872}"/>
                </a:ext>
              </a:extLst>
            </p:cNvPr>
            <p:cNvSpPr/>
            <p:nvPr/>
          </p:nvSpPr>
          <p:spPr>
            <a:xfrm>
              <a:off x="8572099" y="191485"/>
              <a:ext cx="195959" cy="163339"/>
            </a:xfrm>
            <a:prstGeom prst="wedgeEllipseCallout">
              <a:avLst>
                <a:gd name="adj1" fmla="val -33007"/>
                <a:gd name="adj2" fmla="val 57632"/>
              </a:avLst>
            </a:prstGeom>
            <a:solidFill>
              <a:srgbClr val="61BFD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67" name="Flèche : pentagone 2266">
            <a:extLst>
              <a:ext uri="{FF2B5EF4-FFF2-40B4-BE49-F238E27FC236}">
                <a16:creationId xmlns:a16="http://schemas.microsoft.com/office/drawing/2014/main" id="{2FBA0B03-CD89-47C5-8CD9-34E1D808F83E}"/>
              </a:ext>
            </a:extLst>
          </p:cNvPr>
          <p:cNvSpPr/>
          <p:nvPr/>
        </p:nvSpPr>
        <p:spPr>
          <a:xfrm rot="5400000">
            <a:off x="6028085" y="49080"/>
            <a:ext cx="870466" cy="748414"/>
          </a:xfrm>
          <a:prstGeom prst="homePlate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259" name="Groupe 2258">
            <a:extLst>
              <a:ext uri="{FF2B5EF4-FFF2-40B4-BE49-F238E27FC236}">
                <a16:creationId xmlns:a16="http://schemas.microsoft.com/office/drawing/2014/main" id="{0A27BC15-3A2F-4141-B94F-F790200DE3D7}"/>
              </a:ext>
            </a:extLst>
          </p:cNvPr>
          <p:cNvGrpSpPr/>
          <p:nvPr/>
        </p:nvGrpSpPr>
        <p:grpSpPr>
          <a:xfrm>
            <a:off x="6286025" y="124850"/>
            <a:ext cx="354586" cy="280133"/>
            <a:chOff x="5699050" y="4249710"/>
            <a:chExt cx="478465" cy="378000"/>
          </a:xfrm>
        </p:grpSpPr>
        <p:sp>
          <p:nvSpPr>
            <p:cNvPr id="2260" name="Rectangle : coins arrondis 2259">
              <a:extLst>
                <a:ext uri="{FF2B5EF4-FFF2-40B4-BE49-F238E27FC236}">
                  <a16:creationId xmlns:a16="http://schemas.microsoft.com/office/drawing/2014/main" id="{514EE6C2-F611-4D71-9158-FA3319444DF4}"/>
                </a:ext>
              </a:extLst>
            </p:cNvPr>
            <p:cNvSpPr/>
            <p:nvPr/>
          </p:nvSpPr>
          <p:spPr>
            <a:xfrm>
              <a:off x="5699050" y="4249710"/>
              <a:ext cx="478465" cy="378000"/>
            </a:xfrm>
            <a:prstGeom prst="roundRect">
              <a:avLst>
                <a:gd name="adj" fmla="val 825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1" name="Rectangle 2260">
              <a:extLst>
                <a:ext uri="{FF2B5EF4-FFF2-40B4-BE49-F238E27FC236}">
                  <a16:creationId xmlns:a16="http://schemas.microsoft.com/office/drawing/2014/main" id="{4B6FC8E4-A113-4EAF-8685-762564D10B65}"/>
                </a:ext>
              </a:extLst>
            </p:cNvPr>
            <p:cNvSpPr/>
            <p:nvPr/>
          </p:nvSpPr>
          <p:spPr>
            <a:xfrm flipV="1">
              <a:off x="5723537" y="4498834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62" name="Rectangle 2261">
              <a:extLst>
                <a:ext uri="{FF2B5EF4-FFF2-40B4-BE49-F238E27FC236}">
                  <a16:creationId xmlns:a16="http://schemas.microsoft.com/office/drawing/2014/main" id="{7C74FA2A-B58B-43B4-B920-E12600D8F96F}"/>
                </a:ext>
              </a:extLst>
            </p:cNvPr>
            <p:cNvSpPr/>
            <p:nvPr/>
          </p:nvSpPr>
          <p:spPr>
            <a:xfrm>
              <a:off x="5723537" y="4384710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63" name="Rectangle 2262">
              <a:extLst>
                <a:ext uri="{FF2B5EF4-FFF2-40B4-BE49-F238E27FC236}">
                  <a16:creationId xmlns:a16="http://schemas.microsoft.com/office/drawing/2014/main" id="{7378DF5C-EFF9-4D8F-A1E9-511199D06D3A}"/>
                </a:ext>
              </a:extLst>
            </p:cNvPr>
            <p:cNvSpPr/>
            <p:nvPr/>
          </p:nvSpPr>
          <p:spPr>
            <a:xfrm>
              <a:off x="5723537" y="4275039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64" name="Rectangle 2263">
              <a:extLst>
                <a:ext uri="{FF2B5EF4-FFF2-40B4-BE49-F238E27FC236}">
                  <a16:creationId xmlns:a16="http://schemas.microsoft.com/office/drawing/2014/main" id="{53FE2EA4-A9C0-4F12-860A-1B0326AD47F4}"/>
                </a:ext>
              </a:extLst>
            </p:cNvPr>
            <p:cNvSpPr/>
            <p:nvPr/>
          </p:nvSpPr>
          <p:spPr>
            <a:xfrm flipV="1">
              <a:off x="6051553" y="4498834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65" name="Rectangle 2264">
              <a:extLst>
                <a:ext uri="{FF2B5EF4-FFF2-40B4-BE49-F238E27FC236}">
                  <a16:creationId xmlns:a16="http://schemas.microsoft.com/office/drawing/2014/main" id="{C6051C63-91F6-49E7-9C3A-2504F2836D15}"/>
                </a:ext>
              </a:extLst>
            </p:cNvPr>
            <p:cNvSpPr/>
            <p:nvPr/>
          </p:nvSpPr>
          <p:spPr>
            <a:xfrm>
              <a:off x="6051553" y="4384710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66" name="Rectangle 2265">
              <a:extLst>
                <a:ext uri="{FF2B5EF4-FFF2-40B4-BE49-F238E27FC236}">
                  <a16:creationId xmlns:a16="http://schemas.microsoft.com/office/drawing/2014/main" id="{5B23CBD0-2634-4A11-A23A-9770DD266822}"/>
                </a:ext>
              </a:extLst>
            </p:cNvPr>
            <p:cNvSpPr/>
            <p:nvPr/>
          </p:nvSpPr>
          <p:spPr>
            <a:xfrm>
              <a:off x="6051553" y="4275039"/>
              <a:ext cx="108000" cy="10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2271" name="Groupe 2270">
            <a:extLst>
              <a:ext uri="{FF2B5EF4-FFF2-40B4-BE49-F238E27FC236}">
                <a16:creationId xmlns:a16="http://schemas.microsoft.com/office/drawing/2014/main" id="{5001C281-B397-4C24-8DE7-3AA379F4386C}"/>
              </a:ext>
            </a:extLst>
          </p:cNvPr>
          <p:cNvGrpSpPr/>
          <p:nvPr/>
        </p:nvGrpSpPr>
        <p:grpSpPr>
          <a:xfrm>
            <a:off x="10900796" y="116352"/>
            <a:ext cx="310503" cy="297129"/>
            <a:chOff x="10886831" y="79557"/>
            <a:chExt cx="366056" cy="350289"/>
          </a:xfrm>
        </p:grpSpPr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id="{E5B3552B-6582-4284-8BC7-E9F0C8CB4CE7}"/>
                </a:ext>
              </a:extLst>
            </p:cNvPr>
            <p:cNvSpPr/>
            <p:nvPr/>
          </p:nvSpPr>
          <p:spPr>
            <a:xfrm>
              <a:off x="10886831" y="93785"/>
              <a:ext cx="320431" cy="336061"/>
            </a:xfrm>
            <a:custGeom>
              <a:avLst/>
              <a:gdLst>
                <a:gd name="connsiteX0" fmla="*/ 93784 w 320431"/>
                <a:gd name="connsiteY0" fmla="*/ 0 h 336061"/>
                <a:gd name="connsiteX1" fmla="*/ 0 w 320431"/>
                <a:gd name="connsiteY1" fmla="*/ 0 h 336061"/>
                <a:gd name="connsiteX2" fmla="*/ 0 w 320431"/>
                <a:gd name="connsiteY2" fmla="*/ 328246 h 336061"/>
                <a:gd name="connsiteX3" fmla="*/ 320431 w 320431"/>
                <a:gd name="connsiteY3" fmla="*/ 336061 h 336061"/>
                <a:gd name="connsiteX4" fmla="*/ 320431 w 320431"/>
                <a:gd name="connsiteY4" fmla="*/ 257907 h 336061"/>
                <a:gd name="connsiteX5" fmla="*/ 320431 w 320431"/>
                <a:gd name="connsiteY5" fmla="*/ 257907 h 33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31" h="336061">
                  <a:moveTo>
                    <a:pt x="93784" y="0"/>
                  </a:moveTo>
                  <a:lnTo>
                    <a:pt x="0" y="0"/>
                  </a:lnTo>
                  <a:lnTo>
                    <a:pt x="0" y="328246"/>
                  </a:lnTo>
                  <a:lnTo>
                    <a:pt x="320431" y="336061"/>
                  </a:lnTo>
                  <a:lnTo>
                    <a:pt x="320431" y="257907"/>
                  </a:lnTo>
                  <a:lnTo>
                    <a:pt x="320431" y="257907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id="{FB4FA68E-C6BF-418E-BBA4-852007782531}"/>
                </a:ext>
              </a:extLst>
            </p:cNvPr>
            <p:cNvSpPr/>
            <p:nvPr/>
          </p:nvSpPr>
          <p:spPr>
            <a:xfrm>
              <a:off x="10987641" y="79557"/>
              <a:ext cx="265246" cy="258264"/>
            </a:xfrm>
            <a:custGeom>
              <a:avLst/>
              <a:gdLst>
                <a:gd name="connsiteX0" fmla="*/ 0 w 265246"/>
                <a:gd name="connsiteY0" fmla="*/ 174503 h 258265"/>
                <a:gd name="connsiteX1" fmla="*/ 0 w 265246"/>
                <a:gd name="connsiteY1" fmla="*/ 258265 h 258265"/>
                <a:gd name="connsiteX2" fmla="*/ 90742 w 265246"/>
                <a:gd name="connsiteY2" fmla="*/ 251285 h 258265"/>
                <a:gd name="connsiteX3" fmla="*/ 265246 w 265246"/>
                <a:gd name="connsiteY3" fmla="*/ 90742 h 258265"/>
                <a:gd name="connsiteX4" fmla="*/ 174504 w 265246"/>
                <a:gd name="connsiteY4" fmla="*/ 0 h 258265"/>
                <a:gd name="connsiteX5" fmla="*/ 0 w 265246"/>
                <a:gd name="connsiteY5" fmla="*/ 174503 h 2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46" h="258265">
                  <a:moveTo>
                    <a:pt x="0" y="174503"/>
                  </a:moveTo>
                  <a:lnTo>
                    <a:pt x="0" y="258265"/>
                  </a:lnTo>
                  <a:lnTo>
                    <a:pt x="90742" y="251285"/>
                  </a:lnTo>
                  <a:lnTo>
                    <a:pt x="265246" y="90742"/>
                  </a:lnTo>
                  <a:lnTo>
                    <a:pt x="174504" y="0"/>
                  </a:lnTo>
                  <a:lnTo>
                    <a:pt x="0" y="17450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54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823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56563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8" grpId="0" animBg="1"/>
      <p:bldP spid="41" grpId="0"/>
      <p:bldP spid="47" grpId="0"/>
      <p:bldP spid="48" grpId="0"/>
      <p:bldP spid="49" grpId="0"/>
      <p:bldP spid="50" grpId="0"/>
      <p:bldP spid="51" grpId="0"/>
      <p:bldP spid="237" grpId="0" animBg="1"/>
      <p:bldP spid="22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584" y="1791093"/>
            <a:ext cx="10821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Lynn Bye, Shelley Smith &amp; Helen </a:t>
            </a:r>
            <a:r>
              <a:rPr lang="en-US" dirty="0" err="1"/>
              <a:t>Monghan</a:t>
            </a:r>
            <a:r>
              <a:rPr lang="en-US" dirty="0"/>
              <a:t> Rallis (2009) Reflection Using an Online Discussion Forum: Impact on Student Learning and Satisfaction, Social Work Education, 28:8, 841-855, DOI: </a:t>
            </a:r>
            <a:r>
              <a:rPr lang="en-US" dirty="0">
                <a:hlinkClick r:id="rId2"/>
              </a:rPr>
              <a:t>10.1080/02615470802641322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McLeod, S. A. (2019, July 17). Constructivism as a theory for teaching and learning. Simply psychology: </a:t>
            </a:r>
            <a:r>
              <a:rPr lang="en-US" dirty="0">
                <a:hlinkClick r:id="rId3"/>
              </a:rPr>
              <a:t>https://www.simplypsychology.org/constructivism.html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Padilla-Vigil, Virginia (2017). “Assessment for Meaningful Learning &amp; Engagement in the Online Environment.” [PowerPoint presentation.]</a:t>
            </a:r>
          </a:p>
          <a:p>
            <a:endParaRPr lang="en-US" dirty="0"/>
          </a:p>
          <a:p>
            <a:r>
              <a:rPr lang="en-US" dirty="0"/>
              <a:t>Standards from the Quality Matters Higher Education Rubric, 6th Edition. Quality Matters. Retrieved from </a:t>
            </a:r>
            <a:r>
              <a:rPr lang="en-US" dirty="0">
                <a:hlinkClick r:id="rId4"/>
              </a:rPr>
              <a:t>https://www.qualitymatters.org/sites/default/files/PDFs/StandardsfromtheQMHigherEducationRubric.pdf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9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84" y="0"/>
            <a:ext cx="12192000" cy="6705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1604" y="0"/>
            <a:ext cx="829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CONSIDERATIONS AS YOU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1" y="807116"/>
            <a:ext cx="6284422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err="1">
                <a:solidFill>
                  <a:schemeClr val="bg1"/>
                </a:solidFill>
                <a:latin typeface="Bariol Regular"/>
              </a:rPr>
              <a:t>Quality</a:t>
            </a:r>
            <a:r>
              <a:rPr lang="fr-FR" sz="2800" dirty="0">
                <a:solidFill>
                  <a:schemeClr val="bg1"/>
                </a:solidFill>
                <a:latin typeface="Bariol Regular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Bariol Regular"/>
              </a:rPr>
              <a:t>Matters</a:t>
            </a:r>
            <a:r>
              <a:rPr lang="fr-FR" sz="2800" dirty="0">
                <a:solidFill>
                  <a:schemeClr val="bg1"/>
                </a:solidFill>
                <a:latin typeface="Bariol Regular"/>
              </a:rPr>
              <a:t> – Standard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2" y="1491121"/>
            <a:ext cx="482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bg1"/>
                </a:solidFill>
                <a:latin typeface="Bariol Regular" panose="02000506040000020003"/>
              </a:rPr>
              <a:t>Androgogy</a:t>
            </a:r>
            <a:endParaRPr lang="en-US" sz="2800" dirty="0">
              <a:solidFill>
                <a:schemeClr val="bg1"/>
              </a:solidFill>
              <a:latin typeface="Bariol Regular" panose="0200050604000002000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464" y="2163233"/>
            <a:ext cx="587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Bariol Regular" panose="02000506040000020003"/>
              </a:rPr>
              <a:t>Constructivism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15050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5" y="124177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QUALITY MATTERS – STANDARD 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36290"/>
              </p:ext>
            </p:extLst>
          </p:nvPr>
        </p:nvGraphicFramePr>
        <p:xfrm>
          <a:off x="304800" y="1148644"/>
          <a:ext cx="11458574" cy="30784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729287">
                  <a:extLst>
                    <a:ext uri="{9D8B030D-6E8A-4147-A177-3AD203B41FA5}">
                      <a16:colId xmlns:a16="http://schemas.microsoft.com/office/drawing/2014/main" val="306576896"/>
                    </a:ext>
                  </a:extLst>
                </a:gridCol>
                <a:gridCol w="5729287">
                  <a:extLst>
                    <a:ext uri="{9D8B030D-6E8A-4147-A177-3AD203B41FA5}">
                      <a16:colId xmlns:a16="http://schemas.microsoft.com/office/drawing/2014/main" val="288722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5.1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Standard</a:t>
                      </a:r>
                      <a:r>
                        <a:rPr lang="en-US" sz="2800" baseline="0" dirty="0"/>
                        <a:t> 5.2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1086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1" baseline="0" dirty="0">
                          <a:solidFill>
                            <a:schemeClr val="bg1"/>
                          </a:solidFill>
                        </a:rPr>
                        <a:t>Learning activities promote the achievement of the stated learning objectives or competencies.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Alignment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should match between activities, objectives, course materials, and course technologies.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400" b="0" i="1" baseline="0" dirty="0">
                          <a:solidFill>
                            <a:schemeClr val="bg1"/>
                          </a:solidFill>
                        </a:rPr>
                        <a:t>Learning activities provide opportunities for interaction that support active learning.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400" b="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Learner-Content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Learner-Learner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Learner-Instructor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75384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endCxn id="9" idx="2"/>
          </p:cNvCxnSpPr>
          <p:nvPr/>
        </p:nvCxnSpPr>
        <p:spPr>
          <a:xfrm>
            <a:off x="5939918" y="1148644"/>
            <a:ext cx="94169" cy="3078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0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92" y="0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5" y="124177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QUALITY MATTERS – STANDARD 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7070"/>
              </p:ext>
            </p:extLst>
          </p:nvPr>
        </p:nvGraphicFramePr>
        <p:xfrm>
          <a:off x="485774" y="1148644"/>
          <a:ext cx="11315700" cy="35356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657850">
                  <a:extLst>
                    <a:ext uri="{9D8B030D-6E8A-4147-A177-3AD203B41FA5}">
                      <a16:colId xmlns:a16="http://schemas.microsoft.com/office/drawing/2014/main" val="306576896"/>
                    </a:ext>
                  </a:extLst>
                </a:gridCol>
                <a:gridCol w="5657850">
                  <a:extLst>
                    <a:ext uri="{9D8B030D-6E8A-4147-A177-3AD203B41FA5}">
                      <a16:colId xmlns:a16="http://schemas.microsoft.com/office/drawing/2014/main" val="288722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5.3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Standard</a:t>
                      </a:r>
                      <a:r>
                        <a:rPr lang="en-US" sz="2800" baseline="0" dirty="0"/>
                        <a:t> 5.4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1086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US" sz="2400" b="0" i="1" baseline="0" dirty="0">
                          <a:solidFill>
                            <a:schemeClr val="bg1"/>
                          </a:solidFill>
                        </a:rPr>
                        <a:t> instructor’s plan for classroom response time and feedback on assignments is clearly stated.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b="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Feedback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Grading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Rubrics (Assessment Specific Rubric)</a:t>
                      </a:r>
                      <a:endParaRPr lang="en-US" sz="24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400" b="0" i="1" baseline="0" dirty="0">
                          <a:solidFill>
                            <a:schemeClr val="bg1"/>
                          </a:solidFill>
                        </a:rPr>
                        <a:t>Requirements for learner interaction are clearly stated.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400" b="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2400" b="0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Expectation for frequency, length, timeliness, etc. 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Responses to others and instructor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baseline="0" dirty="0">
                          <a:solidFill>
                            <a:schemeClr val="bg1"/>
                          </a:solidFill>
                        </a:rPr>
                        <a:t>Rubrics (Standard Discussion Rubric)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75384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099181" y="1148644"/>
            <a:ext cx="79023" cy="34877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5" y="124177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ANDROGOGY: ADULT LEARNING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70982"/>
              </p:ext>
            </p:extLst>
          </p:nvPr>
        </p:nvGraphicFramePr>
        <p:xfrm>
          <a:off x="552448" y="1148644"/>
          <a:ext cx="11134726" cy="35356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67363">
                  <a:extLst>
                    <a:ext uri="{9D8B030D-6E8A-4147-A177-3AD203B41FA5}">
                      <a16:colId xmlns:a16="http://schemas.microsoft.com/office/drawing/2014/main" val="306576896"/>
                    </a:ext>
                  </a:extLst>
                </a:gridCol>
                <a:gridCol w="5567363">
                  <a:extLst>
                    <a:ext uri="{9D8B030D-6E8A-4147-A177-3AD203B41FA5}">
                      <a16:colId xmlns:a16="http://schemas.microsoft.com/office/drawing/2014/main" val="288722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Adults Bring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Adults Seek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1086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Experiences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 and Perspectives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that is their basis for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Goals and Questions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that are driven by their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Motivation and Drive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Assumptions, Biases, and </a:t>
                      </a:r>
                      <a:r>
                        <a:rPr lang="en-US" sz="2400" b="1" i="1" baseline="0" dirty="0" err="1">
                          <a:solidFill>
                            <a:schemeClr val="bg1"/>
                          </a:solidFill>
                        </a:rPr>
                        <a:t>Miconceptions</a:t>
                      </a:r>
                      <a:endParaRPr lang="en-US" sz="2400" b="1" i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Opportunities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 to Share &amp; Apply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Relevance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Practical Applications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Real World Connections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To be Empowered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Challenge and Opportunities for Reflection</a:t>
                      </a:r>
                      <a:endParaRPr lang="en-US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75384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stCxn id="9" idx="0"/>
            <a:endCxn id="9" idx="2"/>
          </p:cNvCxnSpPr>
          <p:nvPr/>
        </p:nvCxnSpPr>
        <p:spPr>
          <a:xfrm>
            <a:off x="6119811" y="1148644"/>
            <a:ext cx="0" cy="3535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21244" y="6265334"/>
            <a:ext cx="1546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Padilla-Vigil, Virginia</a:t>
            </a:r>
          </a:p>
        </p:txBody>
      </p:sp>
    </p:spTree>
    <p:extLst>
      <p:ext uri="{BB962C8B-B14F-4D97-AF65-F5344CB8AC3E}">
        <p14:creationId xmlns:p14="http://schemas.microsoft.com/office/powerpoint/2010/main" val="64493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5" y="124177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CONSTRUCTIVIST  LEARNING THEORY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24937"/>
              </p:ext>
            </p:extLst>
          </p:nvPr>
        </p:nvGraphicFramePr>
        <p:xfrm>
          <a:off x="395170" y="770507"/>
          <a:ext cx="11085922" cy="5839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8302">
                  <a:extLst>
                    <a:ext uri="{9D8B030D-6E8A-4147-A177-3AD203B41FA5}">
                      <a16:colId xmlns:a16="http://schemas.microsoft.com/office/drawing/2014/main" val="756365047"/>
                    </a:ext>
                  </a:extLst>
                </a:gridCol>
                <a:gridCol w="5617620">
                  <a:extLst>
                    <a:ext uri="{9D8B030D-6E8A-4147-A177-3AD203B41FA5}">
                      <a16:colId xmlns:a16="http://schemas.microsoft.com/office/drawing/2014/main" val="815953983"/>
                    </a:ext>
                  </a:extLst>
                </a:gridCol>
              </a:tblGrid>
              <a:tr h="818462">
                <a:tc>
                  <a:txBody>
                    <a:bodyPr/>
                    <a:lstStyle/>
                    <a:p>
                      <a:r>
                        <a:rPr lang="en-US" sz="2400" b="1" dirty="0"/>
                        <a:t>Knowledge is constructed</a:t>
                      </a:r>
                      <a:r>
                        <a:rPr lang="en-US" sz="2400" b="1" baseline="0" dirty="0"/>
                        <a:t> rather than absorbed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Learning is an active process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63322"/>
                  </a:ext>
                </a:extLst>
              </a:tr>
              <a:tr h="2273504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Learners build new knowledge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upon the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foundation of previous learning.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Passive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 learning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= learner is an empty vessel to be filled with knowledge. </a:t>
                      </a:r>
                    </a:p>
                    <a:p>
                      <a:pPr algn="r"/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Active learning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= learners construct meaning through active engagement with the world (such as experiments or problem solving.)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851460"/>
                  </a:ext>
                </a:extLst>
              </a:tr>
              <a:tr h="454701">
                <a:tc>
                  <a:txBody>
                    <a:bodyPr/>
                    <a:lstStyle/>
                    <a:p>
                      <a:r>
                        <a:rPr lang="en-US" sz="2400" b="1" dirty="0"/>
                        <a:t>Knowledge is socially</a:t>
                      </a:r>
                      <a:r>
                        <a:rPr lang="en-US" sz="2400" b="1" baseline="0" dirty="0"/>
                        <a:t> constructed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Knowledge is personal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811139"/>
                  </a:ext>
                </a:extLst>
              </a:tr>
              <a:tr h="2273504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Learning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 is a social activity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that is done in interaction with each other. </a:t>
                      </a:r>
                    </a:p>
                    <a:p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Teaching and learning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is a matter of sharing and negotiating socially constituted knowledge.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Learners have their own distinctive point of view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based on their existing knowledge. </a:t>
                      </a:r>
                      <a:r>
                        <a:rPr lang="en-US" sz="2400" b="1" i="1" baseline="0" dirty="0">
                          <a:solidFill>
                            <a:schemeClr val="bg1"/>
                          </a:solidFill>
                        </a:rPr>
                        <a:t>Knowledge is invented 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not discovered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9419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14377" y="6462468"/>
            <a:ext cx="115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Mcleod</a:t>
            </a:r>
            <a:r>
              <a:rPr lang="en-US" sz="1200" dirty="0">
                <a:solidFill>
                  <a:schemeClr val="bg1"/>
                </a:solidFill>
              </a:rPr>
              <a:t>, 2019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53289" y="770506"/>
            <a:ext cx="84842" cy="5852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9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08"/>
            <a:ext cx="12192000" cy="67394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83645" y="124177"/>
            <a:ext cx="81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CONSTRUCTIVIST  TEACHING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2751" y="3407442"/>
            <a:ext cx="744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Learning is done primarily in groups.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896" y="770508"/>
            <a:ext cx="784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Knowledge is shared between instructors and learners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3897" y="1395167"/>
            <a:ext cx="715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Pursuit of student questions and interests is valued.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2751" y="2055042"/>
            <a:ext cx="720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Instructors and learners share authority.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2751" y="2714917"/>
            <a:ext cx="753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Instructors take the role of facilitator and are interactive.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80949" y="5908470"/>
            <a:ext cx="123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Mcleod</a:t>
            </a:r>
            <a:r>
              <a:rPr lang="en-US" sz="1200" dirty="0">
                <a:solidFill>
                  <a:schemeClr val="bg1"/>
                </a:solidFill>
              </a:rPr>
              <a:t>, 2019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5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 : pentagone 9">
            <a:hlinkClick r:id="rId4" action="ppaction://hlinksldjump"/>
            <a:extLst>
              <a:ext uri="{FF2B5EF4-FFF2-40B4-BE49-F238E27FC236}">
                <a16:creationId xmlns:a16="http://schemas.microsoft.com/office/drawing/2014/main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hlinkClick r:id="rId4" action="ppaction://hlinksldjump"/>
            <a:extLst>
              <a:ext uri="{FF2B5EF4-FFF2-40B4-BE49-F238E27FC236}">
                <a16:creationId xmlns:a16="http://schemas.microsoft.com/office/drawing/2014/main" id="{1E0B1EAF-EB7B-430F-A51C-7137363A8B88}"/>
              </a:ext>
            </a:extLst>
          </p:cNvPr>
          <p:cNvSpPr/>
          <p:nvPr/>
        </p:nvSpPr>
        <p:spPr>
          <a:xfrm rot="16200000">
            <a:off x="2366095" y="-170400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4" name="Flèche : pentagone 13">
            <a:hlinkClick r:id="rId5" action="ppaction://hlinksldjump"/>
            <a:extLst>
              <a:ext uri="{FF2B5EF4-FFF2-40B4-BE49-F238E27FC236}">
                <a16:creationId xmlns:a16="http://schemas.microsoft.com/office/drawing/2014/main" id="{4A4AD828-7925-4340-9935-BC52E578C429}"/>
              </a:ext>
            </a:extLst>
          </p:cNvPr>
          <p:cNvSpPr/>
          <p:nvPr/>
        </p:nvSpPr>
        <p:spPr>
          <a:xfrm rot="16200000">
            <a:off x="4280807" y="3544207"/>
            <a:ext cx="4620986" cy="2006600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Flèche : chevron 14">
            <a:hlinkClick r:id="rId5" action="ppaction://hlinksldjump"/>
            <a:extLst>
              <a:ext uri="{FF2B5EF4-FFF2-40B4-BE49-F238E27FC236}">
                <a16:creationId xmlns:a16="http://schemas.microsoft.com/office/drawing/2014/main" id="{DFD7073F-9E1C-4A86-8DFF-8D954E7AFB11}"/>
              </a:ext>
            </a:extLst>
          </p:cNvPr>
          <p:cNvSpPr/>
          <p:nvPr/>
        </p:nvSpPr>
        <p:spPr>
          <a:xfrm rot="16200000">
            <a:off x="4689022" y="-162382"/>
            <a:ext cx="3804558" cy="2006601"/>
          </a:xfrm>
          <a:prstGeom prst="chevron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Flèche : pentagone 15">
            <a:hlinkClick r:id="rId6" action="ppaction://hlinksldjump"/>
            <a:extLst>
              <a:ext uri="{FF2B5EF4-FFF2-40B4-BE49-F238E27FC236}">
                <a16:creationId xmlns:a16="http://schemas.microsoft.com/office/drawing/2014/main" id="{6909D176-ADCE-4899-8863-07AE0F68DEB9}"/>
              </a:ext>
            </a:extLst>
          </p:cNvPr>
          <p:cNvSpPr/>
          <p:nvPr/>
        </p:nvSpPr>
        <p:spPr>
          <a:xfrm rot="16200000">
            <a:off x="6579505" y="3544207"/>
            <a:ext cx="4620986" cy="2006600"/>
          </a:xfrm>
          <a:prstGeom prst="homePlate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Flèche : chevron 16">
            <a:hlinkClick r:id="rId6" action="ppaction://hlinksldjump"/>
            <a:extLst>
              <a:ext uri="{FF2B5EF4-FFF2-40B4-BE49-F238E27FC236}">
                <a16:creationId xmlns:a16="http://schemas.microsoft.com/office/drawing/2014/main" id="{35AE9CA1-5DAD-4008-8514-79CC2E94E0CC}"/>
              </a:ext>
            </a:extLst>
          </p:cNvPr>
          <p:cNvSpPr/>
          <p:nvPr/>
        </p:nvSpPr>
        <p:spPr>
          <a:xfrm rot="16200000">
            <a:off x="6987720" y="-162382"/>
            <a:ext cx="3804557" cy="2006601"/>
          </a:xfrm>
          <a:prstGeom prst="chevron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Flèche : pentagone 17">
            <a:hlinkClick r:id="rId7" action="ppaction://hlinksldjump"/>
            <a:extLst>
              <a:ext uri="{FF2B5EF4-FFF2-40B4-BE49-F238E27FC236}">
                <a16:creationId xmlns:a16="http://schemas.microsoft.com/office/drawing/2014/main" id="{E6362683-1386-41CC-B6AB-4DCD867A01F6}"/>
              </a:ext>
            </a:extLst>
          </p:cNvPr>
          <p:cNvSpPr/>
          <p:nvPr/>
        </p:nvSpPr>
        <p:spPr>
          <a:xfrm rot="16200000">
            <a:off x="8878207" y="3544207"/>
            <a:ext cx="4620986" cy="2006600"/>
          </a:xfrm>
          <a:prstGeom prst="homePlate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lèche : chevron 18">
            <a:hlinkClick r:id="rId7" action="ppaction://hlinksldjump"/>
            <a:extLst>
              <a:ext uri="{FF2B5EF4-FFF2-40B4-BE49-F238E27FC236}">
                <a16:creationId xmlns:a16="http://schemas.microsoft.com/office/drawing/2014/main" id="{CBA926E0-99C6-4071-897B-6BB7BD709B05}"/>
              </a:ext>
            </a:extLst>
          </p:cNvPr>
          <p:cNvSpPr/>
          <p:nvPr/>
        </p:nvSpPr>
        <p:spPr>
          <a:xfrm rot="16200000">
            <a:off x="9286422" y="-162383"/>
            <a:ext cx="3804556" cy="2006601"/>
          </a:xfrm>
          <a:prstGeom prst="chevron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4087BF1-FA53-4FF5-A1D9-70B38D4B6FC9}"/>
              </a:ext>
            </a:extLst>
          </p:cNvPr>
          <p:cNvSpPr txBox="1"/>
          <p:nvPr/>
        </p:nvSpPr>
        <p:spPr>
          <a:xfrm>
            <a:off x="65988" y="4547506"/>
            <a:ext cx="3376044" cy="1105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D873CA4D-36BF-4C52-B83C-E6F016D57927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65CDEEE0-0D90-43EB-B7B3-D3036773EDE9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Introductions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4B481617-EC46-4A26-A35E-FB50323B1651}"/>
              </a:ext>
            </a:extLst>
          </p:cNvPr>
          <p:cNvSpPr txBox="1"/>
          <p:nvPr/>
        </p:nvSpPr>
        <p:spPr>
          <a:xfrm>
            <a:off x="5587997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02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F21E8143-EAE5-4A19-87A6-48901DD745A2}"/>
              </a:ext>
            </a:extLst>
          </p:cNvPr>
          <p:cNvSpPr txBox="1"/>
          <p:nvPr/>
        </p:nvSpPr>
        <p:spPr>
          <a:xfrm>
            <a:off x="7886693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03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C8B94323-015D-4870-9E03-4923044C370F}"/>
              </a:ext>
            </a:extLst>
          </p:cNvPr>
          <p:cNvSpPr txBox="1"/>
          <p:nvPr/>
        </p:nvSpPr>
        <p:spPr>
          <a:xfrm>
            <a:off x="10185385" y="1904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04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481C9D6C-0084-4DEF-9865-8F03EA117181}"/>
              </a:ext>
            </a:extLst>
          </p:cNvPr>
          <p:cNvSpPr txBox="1"/>
          <p:nvPr/>
        </p:nvSpPr>
        <p:spPr>
          <a:xfrm>
            <a:off x="10209630" y="628224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Assessment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21F5F1D-FADD-4F7F-A671-25F7DC6CE273}"/>
              </a:ext>
            </a:extLst>
          </p:cNvPr>
          <p:cNvSpPr txBox="1"/>
          <p:nvPr/>
        </p:nvSpPr>
        <p:spPr>
          <a:xfrm>
            <a:off x="7935169" y="628224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Collaborations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E1CD455-AA85-4070-A7C7-47D50CCA6FEB}"/>
              </a:ext>
            </a:extLst>
          </p:cNvPr>
          <p:cNvSpPr txBox="1"/>
          <p:nvPr/>
        </p:nvSpPr>
        <p:spPr>
          <a:xfrm>
            <a:off x="5596419" y="628224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Interactions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9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B4D0C6E6-DF1C-4B60-B9B2-0B6BDE801544}"/>
              </a:ext>
            </a:extLst>
          </p:cNvPr>
          <p:cNvGrpSpPr/>
          <p:nvPr/>
        </p:nvGrpSpPr>
        <p:grpSpPr>
          <a:xfrm>
            <a:off x="5587200" y="-1061360"/>
            <a:ext cx="6604800" cy="7919360"/>
            <a:chOff x="5587200" y="-1061360"/>
            <a:chExt cx="6604800" cy="7919360"/>
          </a:xfrm>
        </p:grpSpPr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4A4AD828-7925-4340-9935-BC52E578C4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>
              <a:off x="4280807" y="3544207"/>
              <a:ext cx="4620986" cy="2006600"/>
            </a:xfrm>
            <a:prstGeom prst="homePlate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Flèche : chevron 14">
              <a:extLst>
                <a:ext uri="{FF2B5EF4-FFF2-40B4-BE49-F238E27FC236}">
                  <a16:creationId xmlns:a16="http://schemas.microsoft.com/office/drawing/2014/main" id="{DFD7073F-9E1C-4A86-8DFF-8D954E7AFB1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689022" y="-162382"/>
              <a:ext cx="3804558" cy="2006601"/>
            </a:xfrm>
            <a:prstGeom prst="chevron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6909D176-ADCE-4899-8863-07AE0F68DE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6579505" y="3544207"/>
              <a:ext cx="4620986" cy="2006600"/>
            </a:xfrm>
            <a:prstGeom prst="homePlate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35AE9CA1-5DAD-4008-8514-79CC2E94E0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6987720" y="-162382"/>
              <a:ext cx="3804557" cy="2006601"/>
            </a:xfrm>
            <a:prstGeom prst="chevron">
              <a:avLst/>
            </a:prstGeom>
            <a:solidFill>
              <a:schemeClr val="accent3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Flèche : pentagone 17">
              <a:extLst>
                <a:ext uri="{FF2B5EF4-FFF2-40B4-BE49-F238E27FC236}">
                  <a16:creationId xmlns:a16="http://schemas.microsoft.com/office/drawing/2014/main" id="{E6362683-1386-41CC-B6AB-4DCD867A01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8878207" y="3544207"/>
              <a:ext cx="4620986" cy="2006600"/>
            </a:xfrm>
            <a:prstGeom prst="homePlate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Flèche : chevron 18">
              <a:extLst>
                <a:ext uri="{FF2B5EF4-FFF2-40B4-BE49-F238E27FC236}">
                  <a16:creationId xmlns:a16="http://schemas.microsoft.com/office/drawing/2014/main" id="{CBA926E0-99C6-4071-897B-6BB7BD709B0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6200000">
              <a:off x="9286422" y="-162383"/>
              <a:ext cx="3804556" cy="2006601"/>
            </a:xfrm>
            <a:prstGeom prst="chevron">
              <a:avLst/>
            </a:prstGeom>
            <a:solidFill>
              <a:schemeClr val="accent4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0AAC4AA-69F3-4BA8-AFB3-2953EB3866E2}"/>
                </a:ext>
              </a:extLst>
            </p:cNvPr>
            <p:cNvSpPr txBox="1"/>
            <p:nvPr/>
          </p:nvSpPr>
          <p:spPr>
            <a:xfrm>
              <a:off x="5587200" y="36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1897F-6DEB-4755-8383-631DF5DF0AE8}"/>
                </a:ext>
              </a:extLst>
            </p:cNvPr>
            <p:cNvSpPr txBox="1"/>
            <p:nvPr/>
          </p:nvSpPr>
          <p:spPr>
            <a:xfrm>
              <a:off x="7886693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03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B45E936-347F-4DD4-A16B-E1C5992FDF05}"/>
                </a:ext>
              </a:extLst>
            </p:cNvPr>
            <p:cNvSpPr txBox="1"/>
            <p:nvPr/>
          </p:nvSpPr>
          <p:spPr>
            <a:xfrm>
              <a:off x="10185385" y="1904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Aventura" panose="00000500000000000000" pitchFamily="50" charset="0"/>
                </a:rPr>
                <a:t>04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EFE5B3-F87A-4C7C-A25B-27722CEF5AC0}"/>
                </a:ext>
              </a:extLst>
            </p:cNvPr>
            <p:cNvSpPr txBox="1"/>
            <p:nvPr/>
          </p:nvSpPr>
          <p:spPr>
            <a:xfrm>
              <a:off x="10209630" y="628224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err="1">
                  <a:solidFill>
                    <a:schemeClr val="bg1"/>
                  </a:solidFill>
                  <a:latin typeface="Bariol Regular" panose="02000506040000020003" pitchFamily="50" charset="0"/>
                </a:rPr>
                <a:t>Assessment</a:t>
              </a:r>
              <a:endParaRPr lang="fr-FR" sz="2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4FBD7-1F3B-4A25-A802-E01BFFE8BA23}"/>
                </a:ext>
              </a:extLst>
            </p:cNvPr>
            <p:cNvSpPr txBox="1"/>
            <p:nvPr/>
          </p:nvSpPr>
          <p:spPr>
            <a:xfrm>
              <a:off x="7935169" y="628224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Collaborations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30FE45F-8838-4280-B6C5-FEF694530B0A}"/>
                </a:ext>
              </a:extLst>
            </p:cNvPr>
            <p:cNvSpPr txBox="1"/>
            <p:nvPr/>
          </p:nvSpPr>
          <p:spPr>
            <a:xfrm>
              <a:off x="5598000" y="630000"/>
              <a:ext cx="1982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Interactions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E4822EF-0F15-42D9-B6BB-3457F99FA257}"/>
              </a:ext>
            </a:extLst>
          </p:cNvPr>
          <p:cNvSpPr/>
          <p:nvPr/>
        </p:nvSpPr>
        <p:spPr>
          <a:xfrm>
            <a:off x="5303101" y="-24234"/>
            <a:ext cx="6912414" cy="6858000"/>
          </a:xfrm>
          <a:prstGeom prst="rect">
            <a:avLst/>
          </a:prstGeom>
          <a:solidFill>
            <a:srgbClr val="2D2E3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BDEBA4F-900F-4979-87F7-26D7EC813BD3}"/>
              </a:ext>
            </a:extLst>
          </p:cNvPr>
          <p:cNvSpPr txBox="1"/>
          <p:nvPr/>
        </p:nvSpPr>
        <p:spPr>
          <a:xfrm>
            <a:off x="38226" y="4929480"/>
            <a:ext cx="3268633" cy="1424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3600" dirty="0" err="1">
                <a:solidFill>
                  <a:schemeClr val="bg1"/>
                </a:solidFill>
                <a:latin typeface="Aventura" panose="00000500000000000000" pitchFamily="50" charset="0"/>
              </a:rPr>
              <a:t>Designing</a:t>
            </a:r>
            <a:r>
              <a:rPr lang="fr-FR" sz="3600" dirty="0">
                <a:solidFill>
                  <a:schemeClr val="bg1"/>
                </a:solidFill>
                <a:latin typeface="Aventura" panose="00000500000000000000" pitchFamily="50" charset="0"/>
              </a:rPr>
              <a:t> Course Discussions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FE43F8C-CC4B-4F11-8BCC-BBDC7C1BC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90" y="481273"/>
            <a:ext cx="2488747" cy="2009763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702FAD1E-334C-4AA2-931D-D2BEC4AD75C7}"/>
              </a:ext>
            </a:extLst>
          </p:cNvPr>
          <p:cNvSpPr txBox="1"/>
          <p:nvPr/>
        </p:nvSpPr>
        <p:spPr>
          <a:xfrm>
            <a:off x="8901205" y="2825420"/>
            <a:ext cx="3310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Consider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adding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picture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yourself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Go the extra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step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make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video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Encourage interactions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between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learners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you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using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Flipgrid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Build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community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</p:txBody>
      </p:sp>
      <p:sp>
        <p:nvSpPr>
          <p:cNvPr id="47" name="Flèche : pentagone 46">
            <a:extLst>
              <a:ext uri="{FF2B5EF4-FFF2-40B4-BE49-F238E27FC236}">
                <a16:creationId xmlns:a16="http://schemas.microsoft.com/office/drawing/2014/main" id="{BC5A764A-9259-408C-BDC9-5106BE3029FE}"/>
              </a:ext>
            </a:extLst>
          </p:cNvPr>
          <p:cNvSpPr/>
          <p:nvPr/>
        </p:nvSpPr>
        <p:spPr>
          <a:xfrm>
            <a:off x="5291046" y="-24234"/>
            <a:ext cx="3305965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112CAE5-B16A-4808-A86D-4A2A64B5B8D1}"/>
              </a:ext>
            </a:extLst>
          </p:cNvPr>
          <p:cNvSpPr txBox="1"/>
          <p:nvPr/>
        </p:nvSpPr>
        <p:spPr>
          <a:xfrm>
            <a:off x="5345065" y="28035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Supply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Prompts</a:t>
            </a:r>
          </a:p>
        </p:txBody>
      </p:sp>
      <p:sp>
        <p:nvSpPr>
          <p:cNvPr id="48" name="Flèche : pentagone 47">
            <a:extLst>
              <a:ext uri="{FF2B5EF4-FFF2-40B4-BE49-F238E27FC236}">
                <a16:creationId xmlns:a16="http://schemas.microsoft.com/office/drawing/2014/main" id="{57E241B0-BC6C-4854-A202-3EC0CF59A4F8}"/>
              </a:ext>
            </a:extLst>
          </p:cNvPr>
          <p:cNvSpPr/>
          <p:nvPr/>
        </p:nvSpPr>
        <p:spPr>
          <a:xfrm rot="10800000">
            <a:off x="8896884" y="-6132"/>
            <a:ext cx="3314701" cy="504648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67F8D4F-8982-47BE-AB96-D8DD87101EBB}"/>
              </a:ext>
            </a:extLst>
          </p:cNvPr>
          <p:cNvSpPr txBox="1"/>
          <p:nvPr/>
        </p:nvSpPr>
        <p:spPr>
          <a:xfrm>
            <a:off x="10196630" y="59962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Add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Video</a:t>
            </a:r>
            <a:endParaRPr lang="fr-FR" sz="20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214" name="Rectangle 213">
            <a:hlinkClick r:id="rId11" action="ppaction://hlinksldjump"/>
            <a:extLst>
              <a:ext uri="{FF2B5EF4-FFF2-40B4-BE49-F238E27FC236}">
                <a16:creationId xmlns:a16="http://schemas.microsoft.com/office/drawing/2014/main" id="{AC72AA50-75E8-48D0-9924-288EF18F9C39}"/>
              </a:ext>
            </a:extLst>
          </p:cNvPr>
          <p:cNvSpPr/>
          <p:nvPr/>
        </p:nvSpPr>
        <p:spPr>
          <a:xfrm>
            <a:off x="10483950" y="6353605"/>
            <a:ext cx="1708050" cy="504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Bariol Regular" panose="02000506040000020003" pitchFamily="50" charset="0"/>
              </a:rPr>
              <a:t>BACK TO MENU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F1561BF1-3938-4DFE-9D1A-2177258FAAE8}"/>
              </a:ext>
            </a:extLst>
          </p:cNvPr>
          <p:cNvSpPr/>
          <p:nvPr/>
        </p:nvSpPr>
        <p:spPr>
          <a:xfrm rot="16200000">
            <a:off x="1982107" y="3544207"/>
            <a:ext cx="4620986" cy="2006600"/>
          </a:xfrm>
          <a:prstGeom prst="homePlate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1E0B1EAF-EB7B-430F-A51C-7137363A8B88}"/>
              </a:ext>
            </a:extLst>
          </p:cNvPr>
          <p:cNvSpPr/>
          <p:nvPr/>
        </p:nvSpPr>
        <p:spPr>
          <a:xfrm rot="16200000">
            <a:off x="2390321" y="-162381"/>
            <a:ext cx="3804559" cy="2006601"/>
          </a:xfrm>
          <a:prstGeom prst="chevron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57561B-3AE6-42F7-B046-29C6580A334D}"/>
              </a:ext>
            </a:extLst>
          </p:cNvPr>
          <p:cNvSpPr txBox="1"/>
          <p:nvPr/>
        </p:nvSpPr>
        <p:spPr>
          <a:xfrm>
            <a:off x="3290400" y="3600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Aventura" panose="00000500000000000000" pitchFamily="50" charset="0"/>
              </a:rPr>
              <a:t>01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14E6D1B-8643-4B5B-AD6C-CAEEA88C4FD0}"/>
              </a:ext>
            </a:extLst>
          </p:cNvPr>
          <p:cNvSpPr txBox="1"/>
          <p:nvPr/>
        </p:nvSpPr>
        <p:spPr>
          <a:xfrm>
            <a:off x="3297600" y="626400"/>
            <a:ext cx="198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Introductions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03D0DF0-87CA-43E1-B997-0AE02832D3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55" y="458225"/>
            <a:ext cx="2852134" cy="197116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151DF3B9-A1BA-462E-B19F-8B8E3559A9DF}"/>
              </a:ext>
            </a:extLst>
          </p:cNvPr>
          <p:cNvSpPr txBox="1"/>
          <p:nvPr/>
        </p:nvSpPr>
        <p:spPr>
          <a:xfrm>
            <a:off x="5364044" y="2725064"/>
            <a:ext cx="3311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Set the stage for discussions in the course.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rubric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specifics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Be the first to post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the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example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Provide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prompts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that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mix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professional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and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personal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Mix in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multimedia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of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their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choice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Reply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expectations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should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be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 in the </a:t>
            </a:r>
            <a:r>
              <a:rPr lang="fr-FR" sz="2000" dirty="0" err="1">
                <a:solidFill>
                  <a:schemeClr val="bg1"/>
                </a:solidFill>
                <a:latin typeface="Bariol Regular" panose="02000506040000020003" pitchFamily="50" charset="0"/>
              </a:rPr>
              <a:t>rubric</a:t>
            </a:r>
            <a:r>
              <a:rPr lang="fr-FR" sz="2000" dirty="0">
                <a:solidFill>
                  <a:schemeClr val="bg1"/>
                </a:solidFill>
                <a:latin typeface="Bariol Regular" panose="02000506040000020003" pitchFamily="50" charset="0"/>
              </a:rPr>
              <a:t>.</a:t>
            </a:r>
          </a:p>
          <a:p>
            <a:endParaRPr lang="fr-FR" sz="14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54804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/>
      <p:bldP spid="47" grpId="0" animBg="1"/>
      <p:bldP spid="43" grpId="0"/>
      <p:bldP spid="48" grpId="0" animBg="1"/>
      <p:bldP spid="44" grpId="0"/>
      <p:bldP spid="214" grpId="0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bafa778d-0b07-4b07-9375-07f23e88555e"/>
  <p:tag name="ARTICULATE_DESIGN_ID_THÈME OFFICE" val="6o0N3DAe5y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5"/>
  <p:tag name="TAG_BACKING_FORM_KEY" val="132176-\\mac\dropbox for business\templates-by-allison-en\360\colorful-tabs\colorful-tabs.pptx"/>
  <p:tag name="ARTICULATE_PRESENTER_VERSION" val="8"/>
  <p:tag name="ARTICULATE_PROJECT_OPEN" val="1"/>
  <p:tag name="ARTICULATE_USED_PAGE_ORIENTATION" val="1"/>
  <p:tag name="ARTICULATE_USED_PAGE_SIZ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6a4c60b5b5247d9897405bbb8ce39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336eca0d8474ab3192564033154f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6/2.00/2.52/3.50/4.50"/>
  <p:tag name="ELAPSEDTIME" val="6.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940a2b9c3143c5bb754a66f0e5f9a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fa8c496944401685944951d977fd1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5a3a6a20794dbbbfb501e1164161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a737c378f14f2295fabf535bd047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1f1fe0564b58bd83ef2659962f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4523999924a56853771b128f8cdf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2683022844483389710dc1498f6b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f50179d93b44588142fcdb8aefd5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59"/>
  <p:tag name="TIMELINE" val="0.08/2.00/2.54/3.52/4.50/5.54/6.46/7.50"/>
  <p:tag name="ELAPSEDTIME" val="9.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a77cc8e3b842709a87f16395eb66a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ab173e13d496a82520319cab83d7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0816be965c480597857eab8b7ad5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70e345d034d9fa87d0dc6ea0dd58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0521e3f992e4150bbf228bae008221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9f5aed407f4b1dbb08cf835a88f0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fa97af60fc409baff1caa8f63306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40868ecc504f32b66dd06d0254e2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AUDIO_ID" val="260"/>
  <p:tag name="ELAPSEDTIME" val="7.75"/>
  <p:tag name="TIMELINE" val="0.08/2.00/2.54/3.54/4.56/5.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c6c2a5bd594cc685bd3632a1dcaa8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4a27c8120498bbe36eb425b6c6fe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c69782152942e18f1a91051b606e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7a0aa15a174eeb9792242373c9f7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483760eac74fd69dd3a56c3f0fc96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14adaa588840c1917767c5674015a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6fa101d4ef46428fe0344a9925f8a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8e899d1dca4839aa4b716df0b898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TOC_EXPANDED" val="True"/>
  <p:tag name="ARTICULATE_SLIDE_PRESENTER_GUID" val="04ee4c5c-4a3f-4b30-bcb2-f008f9399ebe"/>
  <p:tag name="ARTICULATE_SLIDE_PAUSE" val="1"/>
  <p:tag name="ARTICULATE_HIDE_SLIDE" val="0"/>
  <p:tag name="ARTICULATE_PLAYER_CONTROL_PREVIOUS" val="False"/>
  <p:tag name="ARTICULATE_PLAYER_CONTROL_NEXT" val="False"/>
  <p:tag name="TIMELINE" val="0.04/1.98/2.48/3.48/4.52"/>
  <p:tag name="ELAPSEDTIME" val="5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1d0fe59bfb4643901eb3cd4c525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1f8ca52d314c36acdf4cfa08f15e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f2fe3d70b54e82be494f1312afd8f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eb30a8519f4d56826a0e8a271e4c51"/>
</p:tagLst>
</file>

<file path=ppt/theme/theme1.xml><?xml version="1.0" encoding="utf-8"?>
<a:theme xmlns:a="http://schemas.openxmlformats.org/drawingml/2006/main" name="Thème Office">
  <a:themeElements>
    <a:clrScheme name="Colorful Ta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1BF01"/>
      </a:accent1>
      <a:accent2>
        <a:srgbClr val="D60152"/>
      </a:accent2>
      <a:accent3>
        <a:srgbClr val="843381"/>
      </a:accent3>
      <a:accent4>
        <a:srgbClr val="67D3ED"/>
      </a:accent4>
      <a:accent5>
        <a:srgbClr val="313133"/>
      </a:accent5>
      <a:accent6>
        <a:srgbClr val="A0C7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2432</TotalTime>
  <Words>1090</Words>
  <Application>Microsoft Office PowerPoint</Application>
  <PresentationFormat>Widescreen</PresentationFormat>
  <Paragraphs>201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Aventura</vt:lpstr>
      <vt:lpstr>Bariol Regular</vt:lpstr>
      <vt:lpstr>Calibri</vt:lpstr>
      <vt:lpstr>Calibri Light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Allison LaMotte</dc:creator>
  <cp:lastModifiedBy>kathy Achen</cp:lastModifiedBy>
  <cp:revision>178</cp:revision>
  <dcterms:created xsi:type="dcterms:W3CDTF">2017-07-25T08:25:08Z</dcterms:created>
  <dcterms:modified xsi:type="dcterms:W3CDTF">2020-07-07T02:07:12Z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colorful-tabs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6EB30CD1-E44B-4D51-A75A-B5244C60426A</vt:lpwstr>
  </property>
  <property fmtid="{D5CDD505-2E9C-101B-9397-08002B2CF9AE}" pid="6" name="ArticulateProjectFull">
    <vt:lpwstr>\\Mac\Dropbox for Business\Templates-by-Allison-EN\360\colorful-tabs\colorful-tabs.ppta</vt:lpwstr>
  </property>
</Properties>
</file>