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6"/>
    <p:restoredTop sz="83732"/>
  </p:normalViewPr>
  <p:slideViewPr>
    <p:cSldViewPr snapToGrid="0" snapToObjects="1">
      <p:cViewPr varScale="1">
        <p:scale>
          <a:sx n="145" d="100"/>
          <a:sy n="145" d="100"/>
        </p:scale>
        <p:origin x="1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8990498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krissy@northwestern.edu" TargetMode="External"/><Relationship Id="rId4" Type="http://schemas.openxmlformats.org/officeDocument/2006/relationships/hyperlink" Target="http://www.smithsonianmag.com/photocontest/detail/travel/the-famous-northwestern-university-weber-arch/"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Hi, everyone! I’m Krissy Wilson, a Learning Designer in the School of Professional Studies at Northwestern University. Today I’ll be talking to you about creating readable, accessible visual design that meets Standard 8.4.</a:t>
            </a:r>
          </a:p>
        </p:txBody>
      </p:sp>
    </p:spTree>
    <p:extLst>
      <p:ext uri="{BB962C8B-B14F-4D97-AF65-F5344CB8AC3E}">
        <p14:creationId xmlns:p14="http://schemas.microsoft.com/office/powerpoint/2010/main" val="6358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a:t>Why choose high contrast colors? It improves everyone’s reading stamina. Imagine having to squint at low-contrast text like this. You might be able to make it out, but certainly not for very long</a:t>
            </a:r>
            <a:r>
              <a:rPr lang="en" dirty="0" smtClean="0"/>
              <a:t>.</a:t>
            </a:r>
            <a:r>
              <a:rPr lang="en-US" dirty="0" smtClean="0"/>
              <a:t> And for some readers, it simply</a:t>
            </a:r>
            <a:r>
              <a:rPr lang="en-US" baseline="0" dirty="0" smtClean="0"/>
              <a:t> may not be possible.</a:t>
            </a:r>
            <a:endParaRPr lang="en" dirty="0"/>
          </a:p>
        </p:txBody>
      </p:sp>
    </p:spTree>
    <p:extLst>
      <p:ext uri="{BB962C8B-B14F-4D97-AF65-F5344CB8AC3E}">
        <p14:creationId xmlns:p14="http://schemas.microsoft.com/office/powerpoint/2010/main" val="101993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So,</a:t>
            </a:r>
            <a:r>
              <a:rPr lang="en-US" baseline="0" dirty="0" smtClean="0"/>
              <a:t> w</a:t>
            </a:r>
            <a:r>
              <a:rPr lang="en" dirty="0" smtClean="0"/>
              <a:t>hat’s </a:t>
            </a:r>
            <a:r>
              <a:rPr lang="en" dirty="0"/>
              <a:t>the best practice? </a:t>
            </a:r>
            <a:r>
              <a:rPr lang="en-US" dirty="0" smtClean="0"/>
              <a:t>Use a a</a:t>
            </a:r>
            <a:r>
              <a:rPr lang="en" dirty="0" smtClean="0"/>
              <a:t> </a:t>
            </a:r>
            <a:r>
              <a:rPr lang="en" dirty="0"/>
              <a:t>high </a:t>
            </a:r>
            <a:r>
              <a:rPr lang="en-US" dirty="0" smtClean="0"/>
              <a:t>color </a:t>
            </a:r>
            <a:r>
              <a:rPr lang="en" dirty="0" smtClean="0"/>
              <a:t>contrast </a:t>
            </a:r>
            <a:r>
              <a:rPr lang="en" dirty="0"/>
              <a:t>ratio, like black on </a:t>
            </a:r>
            <a:r>
              <a:rPr lang="en" dirty="0" smtClean="0"/>
              <a:t>white.</a:t>
            </a:r>
            <a:r>
              <a:rPr lang="en-US" baseline="0" dirty="0" smtClean="0"/>
              <a:t> You can still get creative with colors, but it is important to know a </a:t>
            </a:r>
            <a:r>
              <a:rPr lang="en" dirty="0" smtClean="0"/>
              <a:t>color </a:t>
            </a:r>
            <a:r>
              <a:rPr lang="en" dirty="0"/>
              <a:t>combination’s contrast </a:t>
            </a:r>
            <a:r>
              <a:rPr lang="en" dirty="0" smtClean="0"/>
              <a:t>ratio</a:t>
            </a:r>
            <a:r>
              <a:rPr lang="en-US" dirty="0" smtClean="0"/>
              <a:t>.</a:t>
            </a:r>
            <a:r>
              <a:rPr lang="en-US" baseline="0" dirty="0" smtClean="0"/>
              <a:t> How do you know? </a:t>
            </a:r>
            <a:r>
              <a:rPr lang="en" dirty="0" smtClean="0"/>
              <a:t>Do </a:t>
            </a:r>
            <a:r>
              <a:rPr lang="en" dirty="0"/>
              <a:t>a quick Google for a “color contrast checker” or “high contrast color palettes.”</a:t>
            </a:r>
          </a:p>
        </p:txBody>
      </p:sp>
    </p:spTree>
    <p:extLst>
      <p:ext uri="{BB962C8B-B14F-4D97-AF65-F5344CB8AC3E}">
        <p14:creationId xmlns:p14="http://schemas.microsoft.com/office/powerpoint/2010/main" val="76537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It’s also important to respect white space. Separate paragraphs visually to make it easier for all students--and especially students with attention disorders--to return to specific sections. Headers, carriage returns, and line breaks will help you accomplish that.</a:t>
            </a:r>
          </a:p>
        </p:txBody>
      </p:sp>
    </p:spTree>
    <p:extLst>
      <p:ext uri="{BB962C8B-B14F-4D97-AF65-F5344CB8AC3E}">
        <p14:creationId xmlns:p14="http://schemas.microsoft.com/office/powerpoint/2010/main" val="24822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Using icons can also provide students with landmarks. They provide more context than a standard bullet point, and can give students an idea of the week’s work at a glance. These are Canvas’s in-house icons, but there are lots of sleek Creative Commons icons available out there.</a:t>
            </a:r>
          </a:p>
        </p:txBody>
      </p:sp>
    </p:spTree>
    <p:extLst>
      <p:ext uri="{BB962C8B-B14F-4D97-AF65-F5344CB8AC3E}">
        <p14:creationId xmlns:p14="http://schemas.microsoft.com/office/powerpoint/2010/main" val="153492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Students with low vision often zoom in to text and images using their browser features. Ensure that your text and images of text scale well and don’t get too fuzzy and pixellated when you zoom in on them. And always--always!--include alt text for any text within images.</a:t>
            </a:r>
          </a:p>
        </p:txBody>
      </p:sp>
    </p:spTree>
    <p:extLst>
      <p:ext uri="{BB962C8B-B14F-4D97-AF65-F5344CB8AC3E}">
        <p14:creationId xmlns:p14="http://schemas.microsoft.com/office/powerpoint/2010/main" val="184814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Colorblind students may find it difficult to distinguish between different color pairs, so avoid these if you can: red and green, yellow and bright green, light blue and pink, and dark blue and violet.</a:t>
            </a:r>
          </a:p>
        </p:txBody>
      </p:sp>
    </p:spTree>
    <p:extLst>
      <p:ext uri="{BB962C8B-B14F-4D97-AF65-F5344CB8AC3E}">
        <p14:creationId xmlns:p14="http://schemas.microsoft.com/office/powerpoint/2010/main" val="65186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This is how a person who is colorblind might perceive the London Underground map. The Hammersmith &amp; City, Jubilee, and Waterloo &amp; City lines are almost indistinguishable. Consider using texture as a secondary characteristic to distinguish between elements. </a:t>
            </a:r>
          </a:p>
        </p:txBody>
      </p:sp>
    </p:spTree>
    <p:extLst>
      <p:ext uri="{BB962C8B-B14F-4D97-AF65-F5344CB8AC3E}">
        <p14:creationId xmlns:p14="http://schemas.microsoft.com/office/powerpoint/2010/main" val="158900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Don’t forget that readability is also related to </a:t>
            </a:r>
            <a:r>
              <a:rPr lang="en" i="1"/>
              <a:t>how you write</a:t>
            </a:r>
            <a:r>
              <a:rPr lang="en"/>
              <a:t> the content of your course, not just how you display it. When composing written content, keep it short and sweet, if you can. Concise language is efficient for student readers and much easier to read on a screen.</a:t>
            </a:r>
          </a:p>
        </p:txBody>
      </p:sp>
    </p:spTree>
    <p:extLst>
      <p:ext uri="{BB962C8B-B14F-4D97-AF65-F5344CB8AC3E}">
        <p14:creationId xmlns:p14="http://schemas.microsoft.com/office/powerpoint/2010/main" val="30710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However, don’t sacrifice length for the sake of clarity! Keeping it too short can make a course cryptic and telegraphic. When composing the written portions of your course, make sure your writing is clear rather than convoluted. Don’t overdo it with the bullet points!</a:t>
            </a:r>
          </a:p>
        </p:txBody>
      </p:sp>
    </p:spTree>
    <p:extLst>
      <p:ext uri="{BB962C8B-B14F-4D97-AF65-F5344CB8AC3E}">
        <p14:creationId xmlns:p14="http://schemas.microsoft.com/office/powerpoint/2010/main" val="114248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Finally, don’t forget to proofread the writing you add to your course site. A key component of readability is following writing conventions such as spelling and grammar. The annotation requests “minimal errors.” Have someone else read through your course site, or get in touch with someone at your Writing Center.</a:t>
            </a:r>
          </a:p>
        </p:txBody>
      </p:sp>
    </p:spTree>
    <p:extLst>
      <p:ext uri="{BB962C8B-B14F-4D97-AF65-F5344CB8AC3E}">
        <p14:creationId xmlns:p14="http://schemas.microsoft.com/office/powerpoint/2010/main" val="103303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dirty="0"/>
              <a:t>Let’s start with a quick brush-up. What is Standard 8.4? The course design facilitates readability</a:t>
            </a:r>
            <a:r>
              <a:rPr lang="en" dirty="0" smtClean="0"/>
              <a:t>.</a:t>
            </a:r>
            <a:r>
              <a:rPr lang="en-US" dirty="0" smtClean="0"/>
              <a:t> The annotation expands: “Course design</a:t>
            </a:r>
            <a:r>
              <a:rPr lang="en-US" baseline="0" dirty="0" smtClean="0"/>
              <a:t> elements maximize usability by facilitating readability and and minimizing distractions.”</a:t>
            </a:r>
            <a:endParaRPr lang="en" dirty="0"/>
          </a:p>
        </p:txBody>
      </p:sp>
    </p:spTree>
    <p:extLst>
      <p:ext uri="{BB962C8B-B14F-4D97-AF65-F5344CB8AC3E}">
        <p14:creationId xmlns:p14="http://schemas.microsoft.com/office/powerpoint/2010/main" val="93709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It’s been a pleasure to speak to you today, and I hope you’ll take these design strategies into consideration as you develop or revise your online course. If you have any questions, please feel free to reach out to me by e-mail at </a:t>
            </a:r>
            <a:r>
              <a:rPr lang="en" u="sng">
                <a:solidFill>
                  <a:schemeClr val="hlink"/>
                </a:solidFill>
                <a:hlinkClick r:id="rId3"/>
              </a:rPr>
              <a:t>krissy@northwestern.edu</a:t>
            </a:r>
            <a:r>
              <a:rPr lang="en"/>
              <a:t> or via Twitter, @knxnu. </a:t>
            </a:r>
          </a:p>
          <a:p>
            <a:pPr lvl="0">
              <a:spcBef>
                <a:spcPts val="0"/>
              </a:spcBef>
              <a:buNone/>
            </a:pPr>
            <a:endParaRPr/>
          </a:p>
          <a:p>
            <a:pPr lvl="0" rtl="0">
              <a:spcBef>
                <a:spcPts val="0"/>
              </a:spcBef>
              <a:buNone/>
            </a:pPr>
            <a:r>
              <a:rPr lang="en" b="1"/>
              <a:t>Image credit</a:t>
            </a:r>
            <a:r>
              <a:rPr lang="en"/>
              <a:t>: </a:t>
            </a:r>
            <a:r>
              <a:rPr lang="en" u="sng">
                <a:solidFill>
                  <a:schemeClr val="hlink"/>
                </a:solidFill>
                <a:hlinkClick r:id="rId4"/>
              </a:rPr>
              <a:t>Copyright Alfonso Fernandez for </a:t>
            </a:r>
            <a:r>
              <a:rPr lang="en" i="1" u="sng">
                <a:solidFill>
                  <a:schemeClr val="hlink"/>
                </a:solidFill>
                <a:hlinkClick r:id="rId4"/>
              </a:rPr>
              <a:t>Smithsonian Magazine</a:t>
            </a:r>
            <a:r>
              <a:rPr lang="en"/>
              <a:t>.</a:t>
            </a:r>
          </a:p>
        </p:txBody>
      </p:sp>
    </p:spTree>
    <p:extLst>
      <p:ext uri="{BB962C8B-B14F-4D97-AF65-F5344CB8AC3E}">
        <p14:creationId xmlns:p14="http://schemas.microsoft.com/office/powerpoint/2010/main" val="188639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Why should this standard be important to you? It helps meet the needs of students with disabilities and makes a course site easier for everyone to use. Plus, it’s quick to implement and can be accomplished on any learning management system.</a:t>
            </a:r>
          </a:p>
        </p:txBody>
      </p:sp>
    </p:spTree>
    <p:extLst>
      <p:ext uri="{BB962C8B-B14F-4D97-AF65-F5344CB8AC3E}">
        <p14:creationId xmlns:p14="http://schemas.microsoft.com/office/powerpoint/2010/main" val="14481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a:t>Let’s step even further back. Design expectations have changed! Remember best practices in the 90s and early 2000s, which included flashing page dividers and neon colors? We’re in a new era. We’re going for a sleeker, more minimalist look.</a:t>
            </a:r>
          </a:p>
        </p:txBody>
      </p:sp>
    </p:spTree>
    <p:extLst>
      <p:ext uri="{BB962C8B-B14F-4D97-AF65-F5344CB8AC3E}">
        <p14:creationId xmlns:p14="http://schemas.microsoft.com/office/powerpoint/2010/main" val="83957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Let’s put this into the context of page design in an online course. Use a sleek banner to orient students and provide thematic context. Bonus points for using your college or university’s branding guidelines, and Creative Commons images! These could be thematic to the program, course, or module.</a:t>
            </a:r>
          </a:p>
        </p:txBody>
      </p:sp>
    </p:spTree>
    <p:extLst>
      <p:ext uri="{BB962C8B-B14F-4D97-AF65-F5344CB8AC3E}">
        <p14:creationId xmlns:p14="http://schemas.microsoft.com/office/powerpoint/2010/main" val="174974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But don’t forget about accessibility. Provide alt-text for banner images and include any text in your image directly on the page (don’t trap it inside!). Design it bigger than you need, if you can. Make sure that it scales across devices.</a:t>
            </a:r>
          </a:p>
        </p:txBody>
      </p:sp>
    </p:spTree>
    <p:extLst>
      <p:ext uri="{BB962C8B-B14F-4D97-AF65-F5344CB8AC3E}">
        <p14:creationId xmlns:p14="http://schemas.microsoft.com/office/powerpoint/2010/main" val="40044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 dirty="0"/>
              <a:t>Organize your page with headers. These! </a:t>
            </a:r>
            <a:r>
              <a:rPr lang="en-US" dirty="0" smtClean="0"/>
              <a:t>Headers are typically a little larger,</a:t>
            </a:r>
            <a:r>
              <a:rPr lang="en-US" baseline="0" dirty="0" smtClean="0"/>
              <a:t> a little bolder, and written concisely. </a:t>
            </a:r>
            <a:r>
              <a:rPr lang="en" dirty="0" smtClean="0"/>
              <a:t>Usually</a:t>
            </a:r>
            <a:r>
              <a:rPr lang="en" dirty="0"/>
              <a:t>, your LMS has a drop-down </a:t>
            </a:r>
            <a:r>
              <a:rPr lang="en" dirty="0" smtClean="0"/>
              <a:t>selection, </a:t>
            </a:r>
            <a:r>
              <a:rPr lang="en" dirty="0"/>
              <a:t>which makes this a quick-as-a-flash way to format your pages consistently.</a:t>
            </a:r>
          </a:p>
        </p:txBody>
      </p:sp>
    </p:spTree>
    <p:extLst>
      <p:ext uri="{BB962C8B-B14F-4D97-AF65-F5344CB8AC3E}">
        <p14:creationId xmlns:p14="http://schemas.microsoft.com/office/powerpoint/2010/main" val="12208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They also provide a critical page structure for screenreaders. Imagine needing to hear every word on the page spoken aloud just to hear the last paragraph! If you use headers in order--H1, H2, H3--screenreader users can jump to sections easily.</a:t>
            </a:r>
          </a:p>
        </p:txBody>
      </p:sp>
    </p:spTree>
    <p:extLst>
      <p:ext uri="{BB962C8B-B14F-4D97-AF65-F5344CB8AC3E}">
        <p14:creationId xmlns:p14="http://schemas.microsoft.com/office/powerpoint/2010/main" val="110171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Choose your colors wisely. You’ll want to select high-contrast color combinations that are easy to perceive by people with low vision as well as everyone else. And don’t forget that about 9% of people are colorblind. You’ll want to make smart color choices to meet their needs too.</a:t>
            </a:r>
          </a:p>
        </p:txBody>
      </p:sp>
    </p:spTree>
    <p:extLst>
      <p:ext uri="{BB962C8B-B14F-4D97-AF65-F5344CB8AC3E}">
        <p14:creationId xmlns:p14="http://schemas.microsoft.com/office/powerpoint/2010/main" val="4784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4358475" y="0"/>
            <a:ext cx="3853199" cy="5143499"/>
          </a:xfrm>
          <a:prstGeom prst="rect">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799"/>
          </a:xfrm>
          <a:prstGeom prst="rect">
            <a:avLst/>
          </a:prstGeom>
          <a:solidFill>
            <a:schemeClr val="dk2"/>
          </a:solidFill>
        </p:spPr>
        <p:txBody>
          <a:bodyPr wrap="square"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599" cy="2146199"/>
          </a:xfrm>
          <a:prstGeom prst="rect">
            <a:avLst/>
          </a:prstGeom>
        </p:spPr>
        <p:txBody>
          <a:bodyPr wrap="square"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599" cy="333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899"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899"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199" cy="1786199"/>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199"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599" cy="33348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idx="4294967295"/>
          </p:nvPr>
        </p:nvSpPr>
        <p:spPr>
          <a:xfrm>
            <a:off x="5836250" y="1604700"/>
            <a:ext cx="3204000" cy="2527800"/>
          </a:xfrm>
          <a:prstGeom prst="rect">
            <a:avLst/>
          </a:prstGeom>
        </p:spPr>
        <p:txBody>
          <a:bodyPr wrap="square" lIns="91425" tIns="91425" rIns="91425" bIns="91425" anchor="b" anchorCtr="0">
            <a:noAutofit/>
          </a:bodyPr>
          <a:lstStyle/>
          <a:p>
            <a:pPr lvl="0" rtl="0">
              <a:spcBef>
                <a:spcPts val="0"/>
              </a:spcBef>
              <a:buClr>
                <a:srgbClr val="000000"/>
              </a:buClr>
              <a:buSzPct val="30555"/>
              <a:buFont typeface="Arial"/>
              <a:buNone/>
            </a:pPr>
            <a:r>
              <a:rPr lang="en" sz="3600" dirty="0">
                <a:solidFill>
                  <a:schemeClr val="accent1"/>
                </a:solidFill>
                <a:latin typeface="Playfair Display"/>
                <a:ea typeface="Playfair Display"/>
                <a:cs typeface="Playfair Display"/>
                <a:sym typeface="Playfair Display"/>
              </a:rPr>
              <a:t>Creating Readable, Accessible Visual Design That Meets Standard 8.4</a:t>
            </a:r>
          </a:p>
        </p:txBody>
      </p:sp>
      <p:sp>
        <p:nvSpPr>
          <p:cNvPr id="59" name="Shape 59"/>
          <p:cNvSpPr txBox="1">
            <a:spLocks noGrp="1"/>
          </p:cNvSpPr>
          <p:nvPr>
            <p:ph type="subTitle" idx="4294967295"/>
          </p:nvPr>
        </p:nvSpPr>
        <p:spPr>
          <a:xfrm>
            <a:off x="5912450" y="4148025"/>
            <a:ext cx="3204000" cy="472200"/>
          </a:xfrm>
          <a:prstGeom prst="rect">
            <a:avLst/>
          </a:prstGeom>
        </p:spPr>
        <p:txBody>
          <a:bodyPr wrap="square" lIns="91425" tIns="91425" rIns="91425" bIns="91425" anchor="t" anchorCtr="0">
            <a:noAutofit/>
          </a:bodyPr>
          <a:lstStyle/>
          <a:p>
            <a:pPr lvl="0">
              <a:spcBef>
                <a:spcPts val="0"/>
              </a:spcBef>
              <a:buNone/>
            </a:pPr>
            <a:r>
              <a:rPr lang="en" sz="1000"/>
              <a:t>Krissy Wilson | </a:t>
            </a:r>
            <a:r>
              <a:rPr lang="en" sz="1000" i="1"/>
              <a:t>krissy@northwestern.edu </a:t>
            </a:r>
            <a:r>
              <a:rPr lang="en" sz="1000"/>
              <a:t>| @knxnu</a:t>
            </a:r>
          </a:p>
        </p:txBody>
      </p:sp>
      <p:pic>
        <p:nvPicPr>
          <p:cNvPr id="60" name="Shape 60" descr="macbook-606763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0" y="70650"/>
            <a:ext cx="5521924" cy="5002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Screen Shot 2017-09-11 at 11.44.59 AM.png"/>
          <p:cNvPicPr preferRelativeResize="0"/>
          <p:nvPr/>
        </p:nvPicPr>
        <p:blipFill rotWithShape="1">
          <a:blip r:embed="rId3" cstate="screen">
            <a:alphaModFix/>
            <a:extLst>
              <a:ext uri="{28A0092B-C50C-407E-A947-70E740481C1C}">
                <a14:useLocalDpi xmlns:a14="http://schemas.microsoft.com/office/drawing/2010/main"/>
              </a:ext>
            </a:extLst>
          </a:blip>
          <a:srcRect l="3559" t="17234" r="7234" b="12506"/>
          <a:stretch/>
        </p:blipFill>
        <p:spPr>
          <a:xfrm>
            <a:off x="-200" y="0"/>
            <a:ext cx="9144397" cy="5143500"/>
          </a:xfrm>
          <a:prstGeom prst="rect">
            <a:avLst/>
          </a:prstGeom>
          <a:noFill/>
          <a:ln>
            <a:noFill/>
          </a:ln>
        </p:spPr>
      </p:pic>
      <p:sp>
        <p:nvSpPr>
          <p:cNvPr id="125" name="Shape 125"/>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Reading stamina</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18250" y="6075"/>
            <a:ext cx="9144000" cy="5143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31" name="Shape 1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72948" y="1866024"/>
            <a:ext cx="3536349" cy="3046449"/>
          </a:xfrm>
          <a:prstGeom prst="rect">
            <a:avLst/>
          </a:prstGeom>
          <a:noFill/>
          <a:ln>
            <a:noFill/>
          </a:ln>
        </p:spPr>
      </p:pic>
      <p:sp>
        <p:nvSpPr>
          <p:cNvPr id="132" name="Shape 132"/>
          <p:cNvSpPr txBox="1">
            <a:spLocks noGrp="1"/>
          </p:cNvSpPr>
          <p:nvPr>
            <p:ph type="body" idx="4294967295"/>
          </p:nvPr>
        </p:nvSpPr>
        <p:spPr>
          <a:xfrm>
            <a:off x="1634125" y="38100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High contrast ratio</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descr="Screen Shot 2017-09-12 at 2.59.31 PM.png"/>
          <p:cNvPicPr preferRelativeResize="0"/>
          <p:nvPr/>
        </p:nvPicPr>
        <p:blipFill rotWithShape="1">
          <a:blip r:embed="rId3" cstate="screen">
            <a:alphaModFix amt="42000"/>
            <a:extLst>
              <a:ext uri="{28A0092B-C50C-407E-A947-70E740481C1C}">
                <a14:useLocalDpi xmlns:a14="http://schemas.microsoft.com/office/drawing/2010/main"/>
              </a:ext>
            </a:extLst>
          </a:blip>
          <a:srcRect/>
          <a:stretch/>
        </p:blipFill>
        <p:spPr>
          <a:xfrm>
            <a:off x="-200" y="0"/>
            <a:ext cx="9144398" cy="5143498"/>
          </a:xfrm>
          <a:prstGeom prst="rect">
            <a:avLst/>
          </a:prstGeom>
          <a:noFill/>
          <a:ln>
            <a:noFill/>
          </a:ln>
        </p:spPr>
      </p:pic>
      <p:sp>
        <p:nvSpPr>
          <p:cNvPr id="138" name="Shape 138"/>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White space</a:t>
            </a:r>
          </a:p>
        </p:txBody>
      </p:sp>
      <p:cxnSp>
        <p:nvCxnSpPr>
          <p:cNvPr id="139" name="Shape 139"/>
          <p:cNvCxnSpPr/>
          <p:nvPr/>
        </p:nvCxnSpPr>
        <p:spPr>
          <a:xfrm rot="10800000">
            <a:off x="1459400" y="1164675"/>
            <a:ext cx="718800" cy="995100"/>
          </a:xfrm>
          <a:prstGeom prst="straightConnector1">
            <a:avLst/>
          </a:prstGeom>
          <a:noFill/>
          <a:ln w="76200" cap="flat" cmpd="sng">
            <a:solidFill>
              <a:srgbClr val="FFFFFF"/>
            </a:solidFill>
            <a:prstDash val="solid"/>
            <a:round/>
            <a:headEnd type="none" w="lg" len="lg"/>
            <a:tailEnd type="triangle" w="lg" len="lg"/>
          </a:ln>
        </p:spPr>
      </p:cxnSp>
      <p:cxnSp>
        <p:nvCxnSpPr>
          <p:cNvPr id="140" name="Shape 140"/>
          <p:cNvCxnSpPr/>
          <p:nvPr/>
        </p:nvCxnSpPr>
        <p:spPr>
          <a:xfrm rot="10800000">
            <a:off x="4481800" y="1518675"/>
            <a:ext cx="387000" cy="641100"/>
          </a:xfrm>
          <a:prstGeom prst="straightConnector1">
            <a:avLst/>
          </a:prstGeom>
          <a:noFill/>
          <a:ln w="38100" cap="flat" cmpd="sng">
            <a:solidFill>
              <a:srgbClr val="FFFFFF"/>
            </a:solidFill>
            <a:prstDash val="solid"/>
            <a:round/>
            <a:headEnd type="none" w="lg" len="lg"/>
            <a:tailEnd type="triangle" w="lg" len="lg"/>
          </a:ln>
        </p:spPr>
      </p:cxnSp>
      <p:cxnSp>
        <p:nvCxnSpPr>
          <p:cNvPr id="141" name="Shape 141"/>
          <p:cNvCxnSpPr/>
          <p:nvPr/>
        </p:nvCxnSpPr>
        <p:spPr>
          <a:xfrm>
            <a:off x="7397025" y="2380900"/>
            <a:ext cx="1006200" cy="884700"/>
          </a:xfrm>
          <a:prstGeom prst="straightConnector1">
            <a:avLst/>
          </a:prstGeom>
          <a:noFill/>
          <a:ln w="76200" cap="flat" cmpd="sng">
            <a:solidFill>
              <a:srgbClr val="FFFFFF"/>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descr="Screen Shot 2017-09-12 at 3.01.03 PM.png"/>
          <p:cNvPicPr preferRelativeResize="0"/>
          <p:nvPr/>
        </p:nvPicPr>
        <p:blipFill rotWithShape="1">
          <a:blip r:embed="rId3" cstate="screen">
            <a:alphaModFix amt="40000"/>
            <a:extLst>
              <a:ext uri="{28A0092B-C50C-407E-A947-70E740481C1C}">
                <a14:useLocalDpi xmlns:a14="http://schemas.microsoft.com/office/drawing/2010/main"/>
              </a:ext>
            </a:extLst>
          </a:blip>
          <a:srcRect/>
          <a:stretch/>
        </p:blipFill>
        <p:spPr>
          <a:xfrm>
            <a:off x="-200" y="0"/>
            <a:ext cx="9144402" cy="5143500"/>
          </a:xfrm>
          <a:prstGeom prst="rect">
            <a:avLst/>
          </a:prstGeom>
          <a:noFill/>
          <a:ln>
            <a:noFill/>
          </a:ln>
        </p:spPr>
      </p:pic>
      <p:sp>
        <p:nvSpPr>
          <p:cNvPr id="147" name="Shape 147"/>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Landmarks</a:t>
            </a:r>
          </a:p>
        </p:txBody>
      </p:sp>
      <p:cxnSp>
        <p:nvCxnSpPr>
          <p:cNvPr id="148" name="Shape 148"/>
          <p:cNvCxnSpPr/>
          <p:nvPr/>
        </p:nvCxnSpPr>
        <p:spPr>
          <a:xfrm rot="10800000">
            <a:off x="486625" y="1153650"/>
            <a:ext cx="1581000" cy="1061400"/>
          </a:xfrm>
          <a:prstGeom prst="straightConnector1">
            <a:avLst/>
          </a:prstGeom>
          <a:noFill/>
          <a:ln w="76200" cap="flat" cmpd="sng">
            <a:solidFill>
              <a:srgbClr val="FFFFFF"/>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descr="Screen Shot 2017-09-13 at 10.27.48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401" cy="5143500"/>
          </a:xfrm>
          <a:prstGeom prst="rect">
            <a:avLst/>
          </a:prstGeom>
          <a:noFill/>
          <a:ln>
            <a:noFill/>
          </a:ln>
        </p:spPr>
      </p:pic>
      <p:sp>
        <p:nvSpPr>
          <p:cNvPr id="154" name="Shape 154"/>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Low vision</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18250" y="6075"/>
            <a:ext cx="9144000" cy="5143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0" name="Shape 160"/>
          <p:cNvSpPr txBox="1">
            <a:spLocks noGrp="1"/>
          </p:cNvSpPr>
          <p:nvPr>
            <p:ph type="body" idx="4294967295"/>
          </p:nvPr>
        </p:nvSpPr>
        <p:spPr>
          <a:xfrm>
            <a:off x="1634125" y="38100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Avoid specific color pairs</a:t>
            </a:r>
          </a:p>
        </p:txBody>
      </p:sp>
      <p:pic>
        <p:nvPicPr>
          <p:cNvPr id="161" name="Shape 1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3025" y="2177849"/>
            <a:ext cx="3860249" cy="2145000"/>
          </a:xfrm>
          <a:prstGeom prst="rect">
            <a:avLst/>
          </a:prstGeom>
          <a:noFill/>
          <a:ln>
            <a:noFill/>
          </a:ln>
        </p:spPr>
      </p:pic>
      <p:pic>
        <p:nvPicPr>
          <p:cNvPr id="162" name="Shape 1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27433" y="2177850"/>
            <a:ext cx="3863940" cy="2144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18250" y="6075"/>
            <a:ext cx="9144000" cy="5143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68" name="Shape 1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93475" y="1837025"/>
            <a:ext cx="5895301" cy="3143399"/>
          </a:xfrm>
          <a:prstGeom prst="rect">
            <a:avLst/>
          </a:prstGeom>
          <a:noFill/>
          <a:ln>
            <a:noFill/>
          </a:ln>
        </p:spPr>
      </p:pic>
      <p:sp>
        <p:nvSpPr>
          <p:cNvPr id="169" name="Shape 169"/>
          <p:cNvSpPr txBox="1">
            <a:spLocks noGrp="1"/>
          </p:cNvSpPr>
          <p:nvPr>
            <p:ph type="body" idx="4294967295"/>
          </p:nvPr>
        </p:nvSpPr>
        <p:spPr>
          <a:xfrm>
            <a:off x="1634125" y="38100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Colorblindness and texture</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arm-1284248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8" cy="5143500"/>
          </a:xfrm>
          <a:prstGeom prst="rect">
            <a:avLst/>
          </a:prstGeom>
          <a:noFill/>
          <a:ln>
            <a:noFill/>
          </a:ln>
        </p:spPr>
      </p:pic>
      <p:sp>
        <p:nvSpPr>
          <p:cNvPr id="175" name="Shape 175"/>
          <p:cNvSpPr txBox="1">
            <a:spLocks noGrp="1"/>
          </p:cNvSpPr>
          <p:nvPr>
            <p:ph type="body" idx="4294967295"/>
          </p:nvPr>
        </p:nvSpPr>
        <p:spPr>
          <a:xfrm>
            <a:off x="1768300" y="32463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Concise prose style</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descr="adult-2178656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8" cy="5143500"/>
          </a:xfrm>
          <a:prstGeom prst="rect">
            <a:avLst/>
          </a:prstGeom>
          <a:noFill/>
          <a:ln>
            <a:noFill/>
          </a:ln>
        </p:spPr>
      </p:pic>
      <p:sp>
        <p:nvSpPr>
          <p:cNvPr id="181" name="Shape 181"/>
          <p:cNvSpPr txBox="1">
            <a:spLocks noGrp="1"/>
          </p:cNvSpPr>
          <p:nvPr>
            <p:ph type="body" idx="4294967295"/>
          </p:nvPr>
        </p:nvSpPr>
        <p:spPr>
          <a:xfrm>
            <a:off x="1768300" y="32463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Clear prose style</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mistakes-1756958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8" cy="5143500"/>
          </a:xfrm>
          <a:prstGeom prst="rect">
            <a:avLst/>
          </a:prstGeom>
          <a:noFill/>
          <a:ln>
            <a:noFill/>
          </a:ln>
        </p:spPr>
      </p:pic>
      <p:sp>
        <p:nvSpPr>
          <p:cNvPr id="187" name="Shape 187"/>
          <p:cNvSpPr txBox="1">
            <a:spLocks noGrp="1"/>
          </p:cNvSpPr>
          <p:nvPr>
            <p:ph type="body" idx="4294967295"/>
          </p:nvPr>
        </p:nvSpPr>
        <p:spPr>
          <a:xfrm>
            <a:off x="1768300" y="32463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Proofread</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descr="Screen Shot 2017-09-11 at 9.53.38 AM.png"/>
          <p:cNvPicPr preferRelativeResize="0"/>
          <p:nvPr/>
        </p:nvPicPr>
        <p:blipFill rotWithShape="1">
          <a:blip r:embed="rId3" cstate="screen">
            <a:alphaModFix amt="38000"/>
            <a:extLst>
              <a:ext uri="{28A0092B-C50C-407E-A947-70E740481C1C}">
                <a14:useLocalDpi xmlns:a14="http://schemas.microsoft.com/office/drawing/2010/main"/>
              </a:ext>
            </a:extLst>
          </a:blip>
          <a:srcRect r="-231"/>
          <a:stretch/>
        </p:blipFill>
        <p:spPr>
          <a:xfrm>
            <a:off x="-200" y="0"/>
            <a:ext cx="9144397" cy="5143498"/>
          </a:xfrm>
          <a:prstGeom prst="rect">
            <a:avLst/>
          </a:prstGeom>
          <a:noFill/>
          <a:ln>
            <a:noFill/>
          </a:ln>
        </p:spPr>
      </p:pic>
      <p:sp>
        <p:nvSpPr>
          <p:cNvPr id="66" name="Shape 66"/>
          <p:cNvSpPr txBox="1">
            <a:spLocks noGrp="1"/>
          </p:cNvSpPr>
          <p:nvPr>
            <p:ph type="body" idx="4294967295"/>
          </p:nvPr>
        </p:nvSpPr>
        <p:spPr>
          <a:xfrm>
            <a:off x="1768300" y="21033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1400"/>
              <a:t>Standard 8.4</a:t>
            </a:r>
          </a:p>
          <a:p>
            <a:pPr lvl="0" algn="ctr">
              <a:lnSpc>
                <a:spcPct val="100000"/>
              </a:lnSpc>
              <a:spcBef>
                <a:spcPts val="0"/>
              </a:spcBef>
              <a:spcAft>
                <a:spcPts val="0"/>
              </a:spcAft>
              <a:buNone/>
            </a:pPr>
            <a:r>
              <a:rPr lang="en" sz="2400"/>
              <a:t>The course design facilitates readability.</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c517d99643727fb1ef2fc8fc56e3131b88ab837c.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8" cy="5143499"/>
          </a:xfrm>
          <a:prstGeom prst="rect">
            <a:avLst/>
          </a:prstGeom>
          <a:noFill/>
          <a:ln>
            <a:noFill/>
          </a:ln>
        </p:spPr>
      </p:pic>
      <p:sp>
        <p:nvSpPr>
          <p:cNvPr id="193" name="Shape 193"/>
          <p:cNvSpPr txBox="1">
            <a:spLocks noGrp="1"/>
          </p:cNvSpPr>
          <p:nvPr>
            <p:ph type="body" idx="4294967295"/>
          </p:nvPr>
        </p:nvSpPr>
        <p:spPr>
          <a:xfrm>
            <a:off x="1768300" y="1793525"/>
            <a:ext cx="5814000" cy="15381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endParaRPr/>
          </a:p>
          <a:p>
            <a:pPr lvl="0" algn="ctr" rtl="0">
              <a:lnSpc>
                <a:spcPct val="100000"/>
              </a:lnSpc>
              <a:spcBef>
                <a:spcPts val="0"/>
              </a:spcBef>
              <a:spcAft>
                <a:spcPts val="0"/>
              </a:spcAft>
              <a:buNone/>
            </a:pPr>
            <a:r>
              <a:rPr lang="en" sz="2400"/>
              <a:t>Thank you!</a:t>
            </a:r>
          </a:p>
          <a:p>
            <a:pPr lvl="0" algn="ctr" rtl="0">
              <a:lnSpc>
                <a:spcPct val="100000"/>
              </a:lnSpc>
              <a:spcBef>
                <a:spcPts val="0"/>
              </a:spcBef>
              <a:spcAft>
                <a:spcPts val="0"/>
              </a:spcAft>
              <a:buNone/>
            </a:pPr>
            <a:endParaRPr sz="1400"/>
          </a:p>
          <a:p>
            <a:pPr lvl="0" algn="ctr" rtl="0">
              <a:spcBef>
                <a:spcPts val="0"/>
              </a:spcBef>
              <a:buNone/>
            </a:pPr>
            <a:r>
              <a:rPr lang="en" sz="1400"/>
              <a:t>Krissy Wilson | </a:t>
            </a:r>
            <a:r>
              <a:rPr lang="en" sz="1400" i="1"/>
              <a:t>krissy@northwestern.edu </a:t>
            </a:r>
            <a:r>
              <a:rPr lang="en" sz="1400"/>
              <a:t>| @knxnu</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descr="student-849825_192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8" cy="5143500"/>
          </a:xfrm>
          <a:prstGeom prst="rect">
            <a:avLst/>
          </a:prstGeom>
          <a:noFill/>
          <a:ln>
            <a:noFill/>
          </a:ln>
        </p:spPr>
      </p:pic>
      <p:sp>
        <p:nvSpPr>
          <p:cNvPr id="72" name="Shape 72"/>
          <p:cNvSpPr txBox="1">
            <a:spLocks noGrp="1"/>
          </p:cNvSpPr>
          <p:nvPr>
            <p:ph type="body" idx="4294967295"/>
          </p:nvPr>
        </p:nvSpPr>
        <p:spPr>
          <a:xfrm>
            <a:off x="1768300" y="991000"/>
            <a:ext cx="5814000" cy="34290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Students with disabilities</a:t>
            </a:r>
          </a:p>
          <a:p>
            <a:pPr lvl="0" algn="ctr" rtl="0">
              <a:lnSpc>
                <a:spcPct val="100000"/>
              </a:lnSpc>
              <a:spcBef>
                <a:spcPts val="0"/>
              </a:spcBef>
              <a:spcAft>
                <a:spcPts val="0"/>
              </a:spcAft>
              <a:buNone/>
            </a:pPr>
            <a:endParaRPr sz="2400"/>
          </a:p>
          <a:p>
            <a:pPr lvl="0" algn="ctr" rtl="0">
              <a:lnSpc>
                <a:spcPct val="100000"/>
              </a:lnSpc>
              <a:spcBef>
                <a:spcPts val="0"/>
              </a:spcBef>
              <a:spcAft>
                <a:spcPts val="0"/>
              </a:spcAft>
              <a:buNone/>
            </a:pPr>
            <a:r>
              <a:rPr lang="en" sz="2400"/>
              <a:t>Easier for everyone to use</a:t>
            </a:r>
          </a:p>
          <a:p>
            <a:pPr lvl="0" algn="ctr" rtl="0">
              <a:lnSpc>
                <a:spcPct val="100000"/>
              </a:lnSpc>
              <a:spcBef>
                <a:spcPts val="0"/>
              </a:spcBef>
              <a:spcAft>
                <a:spcPts val="0"/>
              </a:spcAft>
              <a:buNone/>
            </a:pPr>
            <a:endParaRPr sz="2400"/>
          </a:p>
          <a:p>
            <a:pPr lvl="0" algn="ctr" rtl="0">
              <a:lnSpc>
                <a:spcPct val="100000"/>
              </a:lnSpc>
              <a:spcBef>
                <a:spcPts val="0"/>
              </a:spcBef>
              <a:spcAft>
                <a:spcPts val="0"/>
              </a:spcAft>
              <a:buNone/>
            </a:pPr>
            <a:r>
              <a:rPr lang="en" sz="2400"/>
              <a:t>Quick to implement</a:t>
            </a:r>
          </a:p>
          <a:p>
            <a:pPr lvl="0" algn="ctr" rtl="0">
              <a:lnSpc>
                <a:spcPct val="100000"/>
              </a:lnSpc>
              <a:spcBef>
                <a:spcPts val="0"/>
              </a:spcBef>
              <a:spcAft>
                <a:spcPts val="0"/>
              </a:spcAft>
              <a:buNone/>
            </a:pPr>
            <a:endParaRPr sz="2400"/>
          </a:p>
          <a:p>
            <a:pPr lvl="0" algn="ctr" rtl="0">
              <a:lnSpc>
                <a:spcPct val="100000"/>
              </a:lnSpc>
              <a:spcBef>
                <a:spcPts val="0"/>
              </a:spcBef>
              <a:spcAft>
                <a:spcPts val="0"/>
              </a:spcAft>
              <a:buNone/>
            </a:pPr>
            <a:r>
              <a:rPr lang="en" sz="2400"/>
              <a:t>Any learning management system (LMS)</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descr="Screen Shot 2017-09-11 at 11.05.07 AM.png"/>
          <p:cNvPicPr preferRelativeResize="0"/>
          <p:nvPr/>
        </p:nvPicPr>
        <p:blipFill rotWithShape="1">
          <a:blip r:embed="rId3" cstate="screen">
            <a:alphaModFix amt="39000"/>
            <a:extLst>
              <a:ext uri="{28A0092B-C50C-407E-A947-70E740481C1C}">
                <a14:useLocalDpi xmlns:a14="http://schemas.microsoft.com/office/drawing/2010/main"/>
              </a:ext>
            </a:extLst>
          </a:blip>
          <a:srcRect/>
          <a:stretch/>
        </p:blipFill>
        <p:spPr>
          <a:xfrm>
            <a:off x="76195" y="76200"/>
            <a:ext cx="4442401" cy="5002202"/>
          </a:xfrm>
          <a:prstGeom prst="rect">
            <a:avLst/>
          </a:prstGeom>
          <a:noFill/>
          <a:ln>
            <a:noFill/>
          </a:ln>
        </p:spPr>
      </p:pic>
      <p:pic>
        <p:nvPicPr>
          <p:cNvPr id="78" name="Shape 78" descr="Screen Shot 2017-09-11 at 11.06.18 AM.png"/>
          <p:cNvPicPr preferRelativeResize="0"/>
          <p:nvPr/>
        </p:nvPicPr>
        <p:blipFill rotWithShape="1">
          <a:blip r:embed="rId4" cstate="screen">
            <a:alphaModFix amt="42000"/>
            <a:extLst>
              <a:ext uri="{28A0092B-C50C-407E-A947-70E740481C1C}">
                <a14:useLocalDpi xmlns:a14="http://schemas.microsoft.com/office/drawing/2010/main"/>
              </a:ext>
            </a:extLst>
          </a:blip>
          <a:srcRect/>
          <a:stretch/>
        </p:blipFill>
        <p:spPr>
          <a:xfrm>
            <a:off x="4613700" y="70650"/>
            <a:ext cx="4442403" cy="5002201"/>
          </a:xfrm>
          <a:prstGeom prst="rect">
            <a:avLst/>
          </a:prstGeom>
          <a:noFill/>
          <a:ln>
            <a:noFill/>
          </a:ln>
        </p:spPr>
      </p:pic>
      <p:sp>
        <p:nvSpPr>
          <p:cNvPr id="79" name="Shape 79"/>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Design expectations have changed</a:t>
            </a:r>
          </a:p>
        </p:txBody>
      </p: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05049" y="469983"/>
            <a:ext cx="4922875" cy="719266"/>
          </a:xfrm>
          <a:prstGeom prst="rect">
            <a:avLst/>
          </a:prstGeom>
          <a:noFill/>
          <a:ln>
            <a:noFill/>
          </a:ln>
        </p:spPr>
      </p:pic>
      <p:pic>
        <p:nvPicPr>
          <p:cNvPr id="85" name="Shape 8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005050" y="4116699"/>
            <a:ext cx="4922875" cy="725000"/>
          </a:xfrm>
          <a:prstGeom prst="rect">
            <a:avLst/>
          </a:prstGeom>
          <a:noFill/>
          <a:ln>
            <a:noFill/>
          </a:ln>
        </p:spPr>
      </p:pic>
      <p:pic>
        <p:nvPicPr>
          <p:cNvPr id="86" name="Shape 8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005050" y="3231504"/>
            <a:ext cx="4922869" cy="714849"/>
          </a:xfrm>
          <a:prstGeom prst="rect">
            <a:avLst/>
          </a:prstGeom>
          <a:noFill/>
          <a:ln>
            <a:noFill/>
          </a:ln>
        </p:spPr>
      </p:pic>
      <p:sp>
        <p:nvSpPr>
          <p:cNvPr id="87" name="Shape 87"/>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Styling banners</a:t>
            </a:r>
          </a:p>
        </p:txBody>
      </p:sp>
      <p:pic>
        <p:nvPicPr>
          <p:cNvPr id="88" name="Shape 8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005050" y="1245700"/>
            <a:ext cx="4922875" cy="72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descr="Screen Shot 2017-09-12 at 3.10.32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6" cy="5143502"/>
          </a:xfrm>
          <a:prstGeom prst="rect">
            <a:avLst/>
          </a:prstGeom>
          <a:noFill/>
          <a:ln>
            <a:noFill/>
          </a:ln>
        </p:spPr>
      </p:pic>
      <p:sp>
        <p:nvSpPr>
          <p:cNvPr id="94" name="Shape 94"/>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Banner accessibility</a:t>
            </a:r>
          </a:p>
        </p:txBody>
      </p:sp>
      <p:cxnSp>
        <p:nvCxnSpPr>
          <p:cNvPr id="95" name="Shape 95"/>
          <p:cNvCxnSpPr/>
          <p:nvPr/>
        </p:nvCxnSpPr>
        <p:spPr>
          <a:xfrm>
            <a:off x="5653375" y="3071200"/>
            <a:ext cx="241500" cy="1288200"/>
          </a:xfrm>
          <a:prstGeom prst="straightConnector1">
            <a:avLst/>
          </a:prstGeom>
          <a:noFill/>
          <a:ln w="76200" cap="flat" cmpd="sng">
            <a:solidFill>
              <a:srgbClr val="FFFFFF"/>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descr="Screen Shot 2017-09-12 at 3.18.44 PM.png"/>
          <p:cNvPicPr preferRelativeResize="0"/>
          <p:nvPr/>
        </p:nvPicPr>
        <p:blipFill rotWithShape="1">
          <a:blip r:embed="rId3" cstate="screen">
            <a:alphaModFix/>
            <a:extLst>
              <a:ext uri="{28A0092B-C50C-407E-A947-70E740481C1C}">
                <a14:useLocalDpi xmlns:a14="http://schemas.microsoft.com/office/drawing/2010/main"/>
              </a:ext>
            </a:extLst>
          </a:blip>
          <a:srcRect t="6680" b="6671"/>
          <a:stretch/>
        </p:blipFill>
        <p:spPr>
          <a:xfrm>
            <a:off x="-200" y="0"/>
            <a:ext cx="9144397" cy="5143503"/>
          </a:xfrm>
          <a:prstGeom prst="rect">
            <a:avLst/>
          </a:prstGeom>
          <a:noFill/>
          <a:ln>
            <a:noFill/>
          </a:ln>
        </p:spPr>
      </p:pic>
      <p:sp>
        <p:nvSpPr>
          <p:cNvPr id="101" name="Shape 101"/>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Organize with headers</a:t>
            </a:r>
          </a:p>
        </p:txBody>
      </p:sp>
      <p:cxnSp>
        <p:nvCxnSpPr>
          <p:cNvPr id="102" name="Shape 102"/>
          <p:cNvCxnSpPr/>
          <p:nvPr/>
        </p:nvCxnSpPr>
        <p:spPr>
          <a:xfrm flipH="1">
            <a:off x="3202250" y="3151700"/>
            <a:ext cx="1100400" cy="1565400"/>
          </a:xfrm>
          <a:prstGeom prst="straightConnector1">
            <a:avLst/>
          </a:prstGeom>
          <a:noFill/>
          <a:ln w="76200" cap="flat" cmpd="sng">
            <a:solidFill>
              <a:srgbClr val="FFFFFF"/>
            </a:solidFill>
            <a:prstDash val="solid"/>
            <a:round/>
            <a:headEnd type="none" w="lg" len="lg"/>
            <a:tailEnd type="triangle" w="lg" len="lg"/>
          </a:ln>
        </p:spPr>
      </p:cxnSp>
      <p:cxnSp>
        <p:nvCxnSpPr>
          <p:cNvPr id="103" name="Shape 103"/>
          <p:cNvCxnSpPr/>
          <p:nvPr/>
        </p:nvCxnSpPr>
        <p:spPr>
          <a:xfrm rot="10800000" flipH="1">
            <a:off x="4812525" y="360675"/>
            <a:ext cx="492000" cy="1878600"/>
          </a:xfrm>
          <a:prstGeom prst="straightConnector1">
            <a:avLst/>
          </a:prstGeom>
          <a:noFill/>
          <a:ln w="76200" cap="flat" cmpd="sng">
            <a:solidFill>
              <a:srgbClr val="FFFFFF"/>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Screen Shot 2017-09-12 at 3.23.50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 y="0"/>
            <a:ext cx="9144392" cy="5143501"/>
          </a:xfrm>
          <a:prstGeom prst="rect">
            <a:avLst/>
          </a:prstGeom>
          <a:noFill/>
          <a:ln>
            <a:noFill/>
          </a:ln>
        </p:spPr>
      </p:pic>
      <p:sp>
        <p:nvSpPr>
          <p:cNvPr id="109" name="Shape 109"/>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Provide hierarchy</a:t>
            </a:r>
          </a:p>
        </p:txBody>
      </p:sp>
      <p:cxnSp>
        <p:nvCxnSpPr>
          <p:cNvPr id="110" name="Shape 110"/>
          <p:cNvCxnSpPr/>
          <p:nvPr/>
        </p:nvCxnSpPr>
        <p:spPr>
          <a:xfrm rot="10800000">
            <a:off x="2819600" y="335300"/>
            <a:ext cx="818100" cy="1868700"/>
          </a:xfrm>
          <a:prstGeom prst="straightConnector1">
            <a:avLst/>
          </a:prstGeom>
          <a:noFill/>
          <a:ln w="76200" cap="flat" cmpd="sng">
            <a:solidFill>
              <a:srgbClr val="FFFFFF"/>
            </a:solidFill>
            <a:prstDash val="solid"/>
            <a:round/>
            <a:headEnd type="none" w="lg" len="lg"/>
            <a:tailEnd type="triangle" w="lg" len="lg"/>
          </a:ln>
        </p:spPr>
      </p:cxnSp>
      <p:cxnSp>
        <p:nvCxnSpPr>
          <p:cNvPr id="111" name="Shape 111"/>
          <p:cNvCxnSpPr/>
          <p:nvPr/>
        </p:nvCxnSpPr>
        <p:spPr>
          <a:xfrm flipH="1">
            <a:off x="2708925" y="2989025"/>
            <a:ext cx="309600" cy="707700"/>
          </a:xfrm>
          <a:prstGeom prst="straightConnector1">
            <a:avLst/>
          </a:prstGeom>
          <a:noFill/>
          <a:ln w="38100" cap="flat" cmpd="sng">
            <a:solidFill>
              <a:srgbClr val="FFFFFF"/>
            </a:solidFill>
            <a:prstDash val="solid"/>
            <a:round/>
            <a:headEnd type="none" w="lg" len="lg"/>
            <a:tailEnd type="triangle" w="lg" len="lg"/>
          </a:ln>
        </p:spPr>
      </p:cxnSp>
      <p:cxnSp>
        <p:nvCxnSpPr>
          <p:cNvPr id="112" name="Shape 112"/>
          <p:cNvCxnSpPr/>
          <p:nvPr/>
        </p:nvCxnSpPr>
        <p:spPr>
          <a:xfrm rot="10800000">
            <a:off x="1427700" y="2204000"/>
            <a:ext cx="497400" cy="0"/>
          </a:xfrm>
          <a:prstGeom prst="straightConnector1">
            <a:avLst/>
          </a:prstGeom>
          <a:noFill/>
          <a:ln w="38100" cap="flat" cmpd="sng">
            <a:solidFill>
              <a:srgbClr val="FFFFFF"/>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4294967295"/>
          </p:nvPr>
        </p:nvSpPr>
        <p:spPr>
          <a:xfrm>
            <a:off x="1768300" y="2027150"/>
            <a:ext cx="5814000" cy="1304400"/>
          </a:xfrm>
          <a:prstGeom prst="rect">
            <a:avLst/>
          </a:prstGeom>
          <a:solidFill>
            <a:schemeClr val="lt1"/>
          </a:solidFill>
        </p:spPr>
        <p:txBody>
          <a:bodyPr wrap="square" lIns="91425" tIns="91425" rIns="91425" bIns="91425" anchor="ctr" anchorCtr="0">
            <a:noAutofit/>
          </a:bodyPr>
          <a:lstStyle/>
          <a:p>
            <a:pPr lvl="0" algn="ctr" rtl="0">
              <a:lnSpc>
                <a:spcPct val="100000"/>
              </a:lnSpc>
              <a:spcBef>
                <a:spcPts val="0"/>
              </a:spcBef>
              <a:spcAft>
                <a:spcPts val="0"/>
              </a:spcAft>
              <a:buNone/>
            </a:pPr>
            <a:r>
              <a:rPr lang="en" sz="2400"/>
              <a:t>Choose your colors wisely.</a:t>
            </a:r>
          </a:p>
        </p:txBody>
      </p:sp>
      <p:pic>
        <p:nvPicPr>
          <p:cNvPr id="118" name="Shape 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8600" y="1818175"/>
            <a:ext cx="2404153" cy="1722350"/>
          </a:xfrm>
          <a:prstGeom prst="rect">
            <a:avLst/>
          </a:prstGeom>
          <a:noFill/>
          <a:ln>
            <a:noFill/>
          </a:ln>
        </p:spPr>
      </p:pic>
      <p:pic>
        <p:nvPicPr>
          <p:cNvPr id="119" name="Shape 1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572453" y="1710575"/>
            <a:ext cx="2346194" cy="17223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1084</Words>
  <Application>Microsoft Macintosh PowerPoint</Application>
  <PresentationFormat>On-screen Show (16:9)</PresentationFormat>
  <Paragraphs>53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Montserrat</vt:lpstr>
      <vt:lpstr>Oswald</vt:lpstr>
      <vt:lpstr>Playfair Display</vt:lpstr>
      <vt:lpstr>Pop</vt:lpstr>
      <vt:lpstr>Creating Readable, Accessible Visual Design That Meets Standard 8.4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Readable, Accessible Visual Design That Meets Standard 8.4</dc:title>
  <cp:lastModifiedBy>Microsoft Office User</cp:lastModifiedBy>
  <cp:revision>4</cp:revision>
  <cp:lastPrinted>2017-09-15T18:09:19Z</cp:lastPrinted>
  <dcterms:modified xsi:type="dcterms:W3CDTF">2017-09-15T18:10:25Z</dcterms:modified>
</cp:coreProperties>
</file>