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handoutMasterIdLst>
    <p:handoutMasterId r:id="rId17"/>
  </p:handoutMasterIdLst>
  <p:sldIdLst>
    <p:sldId id="256" r:id="rId2"/>
    <p:sldId id="270" r:id="rId3"/>
    <p:sldId id="271" r:id="rId4"/>
    <p:sldId id="273" r:id="rId5"/>
    <p:sldId id="260" r:id="rId6"/>
    <p:sldId id="262" r:id="rId7"/>
    <p:sldId id="263" r:id="rId8"/>
    <p:sldId id="272" r:id="rId9"/>
    <p:sldId id="269" r:id="rId10"/>
    <p:sldId id="266" r:id="rId11"/>
    <p:sldId id="274" r:id="rId12"/>
    <p:sldId id="267" r:id="rId13"/>
    <p:sldId id="268" r:id="rId14"/>
    <p:sldId id="264"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2A378-C1F0-ED47-900F-F67DA241D510}" type="doc">
      <dgm:prSet loTypeId="urn:microsoft.com/office/officeart/2005/8/layout/hList7" loCatId="relationship" qsTypeId="urn:microsoft.com/office/officeart/2005/8/quickstyle/3d9" qsCatId="3D" csTypeId="urn:microsoft.com/office/officeart/2005/8/colors/accent1_2" csCatId="accent1" phldr="1"/>
      <dgm:spPr/>
      <dgm:t>
        <a:bodyPr/>
        <a:lstStyle/>
        <a:p>
          <a:endParaRPr lang="en-US"/>
        </a:p>
      </dgm:t>
    </dgm:pt>
    <dgm:pt modelId="{A7C3D552-614D-CC44-AEB7-2E47E80AFF97}">
      <dgm:prSet phldrT="[Text]"/>
      <dgm:spPr>
        <a:solidFill>
          <a:srgbClr val="FFFF00"/>
        </a:solidFill>
      </dgm:spPr>
      <dgm:t>
        <a:bodyPr/>
        <a:lstStyle/>
        <a:p>
          <a:r>
            <a:rPr lang="en-US" dirty="0">
              <a:solidFill>
                <a:schemeClr val="bg2">
                  <a:lumMod val="50000"/>
                </a:schemeClr>
              </a:solidFill>
            </a:rPr>
            <a:t>Universal Design for Learning</a:t>
          </a:r>
        </a:p>
      </dgm:t>
    </dgm:pt>
    <dgm:pt modelId="{C13497F2-CDCB-3948-AEEB-737A687E6B06}" type="parTrans" cxnId="{3FC3B280-7AB4-0A4D-9C00-AC8C055DB35F}">
      <dgm:prSet/>
      <dgm:spPr/>
      <dgm:t>
        <a:bodyPr/>
        <a:lstStyle/>
        <a:p>
          <a:endParaRPr lang="en-US"/>
        </a:p>
      </dgm:t>
    </dgm:pt>
    <dgm:pt modelId="{662B4012-6A65-CE40-8BE7-EA8B935093E7}" type="sibTrans" cxnId="{3FC3B280-7AB4-0A4D-9C00-AC8C055DB35F}">
      <dgm:prSet/>
      <dgm:spPr/>
      <dgm:t>
        <a:bodyPr/>
        <a:lstStyle/>
        <a:p>
          <a:endParaRPr lang="en-US"/>
        </a:p>
      </dgm:t>
    </dgm:pt>
    <dgm:pt modelId="{CD40CF45-AAF4-1740-87AB-94DC8B99F3F7}">
      <dgm:prSet phldrT="[Text]"/>
      <dgm:spPr>
        <a:solidFill>
          <a:srgbClr val="FFFF00"/>
        </a:solidFill>
      </dgm:spPr>
      <dgm:t>
        <a:bodyPr/>
        <a:lstStyle/>
        <a:p>
          <a:r>
            <a:rPr lang="en-US" dirty="0">
              <a:solidFill>
                <a:schemeClr val="bg2">
                  <a:lumMod val="50000"/>
                </a:schemeClr>
              </a:solidFill>
            </a:rPr>
            <a:t>Universal</a:t>
          </a:r>
          <a:r>
            <a:rPr lang="en-US" dirty="0"/>
            <a:t> </a:t>
          </a:r>
          <a:r>
            <a:rPr lang="en-US" dirty="0">
              <a:solidFill>
                <a:schemeClr val="bg2">
                  <a:lumMod val="50000"/>
                </a:schemeClr>
              </a:solidFill>
            </a:rPr>
            <a:t>Instructional Design</a:t>
          </a:r>
        </a:p>
      </dgm:t>
    </dgm:pt>
    <dgm:pt modelId="{9F4BDAF5-0E88-F848-A2A8-89569FDC83E7}" type="parTrans" cxnId="{3AC97987-D27B-AE41-A4D1-270710709C82}">
      <dgm:prSet/>
      <dgm:spPr/>
      <dgm:t>
        <a:bodyPr/>
        <a:lstStyle/>
        <a:p>
          <a:endParaRPr lang="en-US"/>
        </a:p>
      </dgm:t>
    </dgm:pt>
    <dgm:pt modelId="{6FEE4B40-8C9F-394C-922B-9F6A00D49E63}" type="sibTrans" cxnId="{3AC97987-D27B-AE41-A4D1-270710709C82}">
      <dgm:prSet/>
      <dgm:spPr/>
      <dgm:t>
        <a:bodyPr/>
        <a:lstStyle/>
        <a:p>
          <a:endParaRPr lang="en-US"/>
        </a:p>
      </dgm:t>
    </dgm:pt>
    <dgm:pt modelId="{C8CF7A50-0FAF-4240-B578-97FEC4F79348}">
      <dgm:prSet phldrT="[Text]"/>
      <dgm:spPr>
        <a:solidFill>
          <a:srgbClr val="FFFF00"/>
        </a:solidFill>
      </dgm:spPr>
      <dgm:t>
        <a:bodyPr/>
        <a:lstStyle/>
        <a:p>
          <a:r>
            <a:rPr lang="en-US" dirty="0">
              <a:solidFill>
                <a:schemeClr val="bg2">
                  <a:lumMod val="50000"/>
                </a:schemeClr>
              </a:solidFill>
            </a:rPr>
            <a:t>Universal</a:t>
          </a:r>
          <a:r>
            <a:rPr lang="en-US" dirty="0"/>
            <a:t> </a:t>
          </a:r>
          <a:r>
            <a:rPr lang="en-US" dirty="0">
              <a:solidFill>
                <a:schemeClr val="bg2">
                  <a:lumMod val="50000"/>
                </a:schemeClr>
              </a:solidFill>
            </a:rPr>
            <a:t>Design for Instruction</a:t>
          </a:r>
        </a:p>
      </dgm:t>
    </dgm:pt>
    <dgm:pt modelId="{B998A0FB-F75C-7644-A69F-BC0DE99A392F}" type="parTrans" cxnId="{F5BC301C-0A8E-A540-BBD7-41D76251B1FF}">
      <dgm:prSet/>
      <dgm:spPr/>
      <dgm:t>
        <a:bodyPr/>
        <a:lstStyle/>
        <a:p>
          <a:endParaRPr lang="en-US"/>
        </a:p>
      </dgm:t>
    </dgm:pt>
    <dgm:pt modelId="{D6998449-182C-814B-B125-988DA9646770}" type="sibTrans" cxnId="{F5BC301C-0A8E-A540-BBD7-41D76251B1FF}">
      <dgm:prSet/>
      <dgm:spPr/>
      <dgm:t>
        <a:bodyPr/>
        <a:lstStyle/>
        <a:p>
          <a:endParaRPr lang="en-US"/>
        </a:p>
      </dgm:t>
    </dgm:pt>
    <dgm:pt modelId="{B852234F-CB60-466A-AE02-9DAEFF694CCC}" type="pres">
      <dgm:prSet presAssocID="{2ED2A378-C1F0-ED47-900F-F67DA241D510}" presName="Name0" presStyleCnt="0">
        <dgm:presLayoutVars>
          <dgm:dir/>
          <dgm:resizeHandles val="exact"/>
        </dgm:presLayoutVars>
      </dgm:prSet>
      <dgm:spPr/>
      <dgm:t>
        <a:bodyPr/>
        <a:lstStyle/>
        <a:p>
          <a:endParaRPr lang="en-US"/>
        </a:p>
      </dgm:t>
    </dgm:pt>
    <dgm:pt modelId="{4AB8638C-9D2E-4D65-8B83-BB7D9E1CFEBC}" type="pres">
      <dgm:prSet presAssocID="{2ED2A378-C1F0-ED47-900F-F67DA241D510}" presName="fgShape" presStyleLbl="fgShp" presStyleIdx="0" presStyleCnt="1"/>
      <dgm:spPr/>
    </dgm:pt>
    <dgm:pt modelId="{BEBEC151-74B3-454C-B002-ACBD042426A2}" type="pres">
      <dgm:prSet presAssocID="{2ED2A378-C1F0-ED47-900F-F67DA241D510}" presName="linComp" presStyleCnt="0"/>
      <dgm:spPr/>
    </dgm:pt>
    <dgm:pt modelId="{7AC02236-7B53-4C8C-9DD3-07BDA9402291}" type="pres">
      <dgm:prSet presAssocID="{A7C3D552-614D-CC44-AEB7-2E47E80AFF97}" presName="compNode" presStyleCnt="0"/>
      <dgm:spPr/>
    </dgm:pt>
    <dgm:pt modelId="{AF20AF54-DB9B-488F-8DCA-BADA39B80545}" type="pres">
      <dgm:prSet presAssocID="{A7C3D552-614D-CC44-AEB7-2E47E80AFF97}" presName="bkgdShape" presStyleLbl="node1" presStyleIdx="0" presStyleCnt="3"/>
      <dgm:spPr/>
      <dgm:t>
        <a:bodyPr/>
        <a:lstStyle/>
        <a:p>
          <a:endParaRPr lang="en-US"/>
        </a:p>
      </dgm:t>
    </dgm:pt>
    <dgm:pt modelId="{9C429A8D-5CFB-4FD5-9F66-37C6657492EE}" type="pres">
      <dgm:prSet presAssocID="{A7C3D552-614D-CC44-AEB7-2E47E80AFF97}" presName="nodeTx" presStyleLbl="node1" presStyleIdx="0" presStyleCnt="3">
        <dgm:presLayoutVars>
          <dgm:bulletEnabled val="1"/>
        </dgm:presLayoutVars>
      </dgm:prSet>
      <dgm:spPr/>
      <dgm:t>
        <a:bodyPr/>
        <a:lstStyle/>
        <a:p>
          <a:endParaRPr lang="en-US"/>
        </a:p>
      </dgm:t>
    </dgm:pt>
    <dgm:pt modelId="{40888764-FE8B-414F-BF32-1DC10D30AB78}" type="pres">
      <dgm:prSet presAssocID="{A7C3D552-614D-CC44-AEB7-2E47E80AFF97}" presName="invisiNode" presStyleLbl="node1" presStyleIdx="0" presStyleCnt="3"/>
      <dgm:spPr/>
    </dgm:pt>
    <dgm:pt modelId="{1E5D9311-6F90-4276-B81B-CA53CB3E1693}" type="pres">
      <dgm:prSet presAssocID="{A7C3D552-614D-CC44-AEB7-2E47E80AFF9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15487613-3025-4426-AFFB-53A80341FD72}" type="pres">
      <dgm:prSet presAssocID="{662B4012-6A65-CE40-8BE7-EA8B935093E7}" presName="sibTrans" presStyleLbl="sibTrans2D1" presStyleIdx="0" presStyleCnt="0"/>
      <dgm:spPr/>
      <dgm:t>
        <a:bodyPr/>
        <a:lstStyle/>
        <a:p>
          <a:endParaRPr lang="en-US"/>
        </a:p>
      </dgm:t>
    </dgm:pt>
    <dgm:pt modelId="{4B43EA7E-C55E-4576-A343-DFB8108BE253}" type="pres">
      <dgm:prSet presAssocID="{CD40CF45-AAF4-1740-87AB-94DC8B99F3F7}" presName="compNode" presStyleCnt="0"/>
      <dgm:spPr/>
    </dgm:pt>
    <dgm:pt modelId="{66402795-756A-46E0-B338-0B35D77F1888}" type="pres">
      <dgm:prSet presAssocID="{CD40CF45-AAF4-1740-87AB-94DC8B99F3F7}" presName="bkgdShape" presStyleLbl="node1" presStyleIdx="1" presStyleCnt="3" custLinFactNeighborX="4186" custLinFactNeighborY="-912"/>
      <dgm:spPr/>
      <dgm:t>
        <a:bodyPr/>
        <a:lstStyle/>
        <a:p>
          <a:endParaRPr lang="en-US"/>
        </a:p>
      </dgm:t>
    </dgm:pt>
    <dgm:pt modelId="{A03E821C-8E8A-403E-B98B-7A76DDA0AC3F}" type="pres">
      <dgm:prSet presAssocID="{CD40CF45-AAF4-1740-87AB-94DC8B99F3F7}" presName="nodeTx" presStyleLbl="node1" presStyleIdx="1" presStyleCnt="3">
        <dgm:presLayoutVars>
          <dgm:bulletEnabled val="1"/>
        </dgm:presLayoutVars>
      </dgm:prSet>
      <dgm:spPr/>
      <dgm:t>
        <a:bodyPr/>
        <a:lstStyle/>
        <a:p>
          <a:endParaRPr lang="en-US"/>
        </a:p>
      </dgm:t>
    </dgm:pt>
    <dgm:pt modelId="{FCF93279-33FC-4D0B-B54E-4878BACE63F0}" type="pres">
      <dgm:prSet presAssocID="{CD40CF45-AAF4-1740-87AB-94DC8B99F3F7}" presName="invisiNode" presStyleLbl="node1" presStyleIdx="1" presStyleCnt="3"/>
      <dgm:spPr/>
    </dgm:pt>
    <dgm:pt modelId="{2ED3A645-E34F-460C-B03D-F2DCAB77B8A6}" type="pres">
      <dgm:prSet presAssocID="{CD40CF45-AAF4-1740-87AB-94DC8B99F3F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209A7E11-8A91-44B3-836F-3C082D370639}" type="pres">
      <dgm:prSet presAssocID="{6FEE4B40-8C9F-394C-922B-9F6A00D49E63}" presName="sibTrans" presStyleLbl="sibTrans2D1" presStyleIdx="0" presStyleCnt="0"/>
      <dgm:spPr/>
      <dgm:t>
        <a:bodyPr/>
        <a:lstStyle/>
        <a:p>
          <a:endParaRPr lang="en-US"/>
        </a:p>
      </dgm:t>
    </dgm:pt>
    <dgm:pt modelId="{23F94196-6AA4-4883-B553-FF656FB49163}" type="pres">
      <dgm:prSet presAssocID="{C8CF7A50-0FAF-4240-B578-97FEC4F79348}" presName="compNode" presStyleCnt="0"/>
      <dgm:spPr/>
    </dgm:pt>
    <dgm:pt modelId="{CCF515E1-4A46-48FD-8C07-515156A9AB96}" type="pres">
      <dgm:prSet presAssocID="{C8CF7A50-0FAF-4240-B578-97FEC4F79348}" presName="bkgdShape" presStyleLbl="node1" presStyleIdx="2" presStyleCnt="3"/>
      <dgm:spPr/>
      <dgm:t>
        <a:bodyPr/>
        <a:lstStyle/>
        <a:p>
          <a:endParaRPr lang="en-US"/>
        </a:p>
      </dgm:t>
    </dgm:pt>
    <dgm:pt modelId="{42E3AF97-0F1B-4716-BCA1-03741DE77510}" type="pres">
      <dgm:prSet presAssocID="{C8CF7A50-0FAF-4240-B578-97FEC4F79348}" presName="nodeTx" presStyleLbl="node1" presStyleIdx="2" presStyleCnt="3">
        <dgm:presLayoutVars>
          <dgm:bulletEnabled val="1"/>
        </dgm:presLayoutVars>
      </dgm:prSet>
      <dgm:spPr/>
      <dgm:t>
        <a:bodyPr/>
        <a:lstStyle/>
        <a:p>
          <a:endParaRPr lang="en-US"/>
        </a:p>
      </dgm:t>
    </dgm:pt>
    <dgm:pt modelId="{B24BF5DA-57EA-44F1-AB25-C2B4548D0264}" type="pres">
      <dgm:prSet presAssocID="{C8CF7A50-0FAF-4240-B578-97FEC4F79348}" presName="invisiNode" presStyleLbl="node1" presStyleIdx="2" presStyleCnt="3"/>
      <dgm:spPr/>
    </dgm:pt>
    <dgm:pt modelId="{8D3C4B19-0F95-45D7-AD1C-586B9BE6E15A}" type="pres">
      <dgm:prSet presAssocID="{C8CF7A50-0FAF-4240-B578-97FEC4F79348}"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3FC3B280-7AB4-0A4D-9C00-AC8C055DB35F}" srcId="{2ED2A378-C1F0-ED47-900F-F67DA241D510}" destId="{A7C3D552-614D-CC44-AEB7-2E47E80AFF97}" srcOrd="0" destOrd="0" parTransId="{C13497F2-CDCB-3948-AEEB-737A687E6B06}" sibTransId="{662B4012-6A65-CE40-8BE7-EA8B935093E7}"/>
    <dgm:cxn modelId="{F943FE84-A415-4B3A-808D-3C9721CE88DF}" type="presOf" srcId="{CD40CF45-AAF4-1740-87AB-94DC8B99F3F7}" destId="{66402795-756A-46E0-B338-0B35D77F1888}" srcOrd="0" destOrd="0" presId="urn:microsoft.com/office/officeart/2005/8/layout/hList7"/>
    <dgm:cxn modelId="{4DDC4691-9A38-462B-B9AF-652AA98C7294}" type="presOf" srcId="{6FEE4B40-8C9F-394C-922B-9F6A00D49E63}" destId="{209A7E11-8A91-44B3-836F-3C082D370639}" srcOrd="0" destOrd="0" presId="urn:microsoft.com/office/officeart/2005/8/layout/hList7"/>
    <dgm:cxn modelId="{F5BC301C-0A8E-A540-BBD7-41D76251B1FF}" srcId="{2ED2A378-C1F0-ED47-900F-F67DA241D510}" destId="{C8CF7A50-0FAF-4240-B578-97FEC4F79348}" srcOrd="2" destOrd="0" parTransId="{B998A0FB-F75C-7644-A69F-BC0DE99A392F}" sibTransId="{D6998449-182C-814B-B125-988DA9646770}"/>
    <dgm:cxn modelId="{743D359F-0BC3-4B7C-BBD6-9D58C974CAEC}" type="presOf" srcId="{A7C3D552-614D-CC44-AEB7-2E47E80AFF97}" destId="{9C429A8D-5CFB-4FD5-9F66-37C6657492EE}" srcOrd="1" destOrd="0" presId="urn:microsoft.com/office/officeart/2005/8/layout/hList7"/>
    <dgm:cxn modelId="{3AC97987-D27B-AE41-A4D1-270710709C82}" srcId="{2ED2A378-C1F0-ED47-900F-F67DA241D510}" destId="{CD40CF45-AAF4-1740-87AB-94DC8B99F3F7}" srcOrd="1" destOrd="0" parTransId="{9F4BDAF5-0E88-F848-A2A8-89569FDC83E7}" sibTransId="{6FEE4B40-8C9F-394C-922B-9F6A00D49E63}"/>
    <dgm:cxn modelId="{FC92B5B2-EB70-4674-AA1D-A9884D0CF32A}" type="presOf" srcId="{A7C3D552-614D-CC44-AEB7-2E47E80AFF97}" destId="{AF20AF54-DB9B-488F-8DCA-BADA39B80545}" srcOrd="0" destOrd="0" presId="urn:microsoft.com/office/officeart/2005/8/layout/hList7"/>
    <dgm:cxn modelId="{E2CD13E7-3EE5-4D6D-AD31-74C088AE3A04}" type="presOf" srcId="{2ED2A378-C1F0-ED47-900F-F67DA241D510}" destId="{B852234F-CB60-466A-AE02-9DAEFF694CCC}" srcOrd="0" destOrd="0" presId="urn:microsoft.com/office/officeart/2005/8/layout/hList7"/>
    <dgm:cxn modelId="{C9F1E12A-E382-496B-BE2F-3F146E4D752C}" type="presOf" srcId="{662B4012-6A65-CE40-8BE7-EA8B935093E7}" destId="{15487613-3025-4426-AFFB-53A80341FD72}" srcOrd="0" destOrd="0" presId="urn:microsoft.com/office/officeart/2005/8/layout/hList7"/>
    <dgm:cxn modelId="{26FAEF9C-2FC6-45DE-B2F6-DCB422EBC1C2}" type="presOf" srcId="{C8CF7A50-0FAF-4240-B578-97FEC4F79348}" destId="{CCF515E1-4A46-48FD-8C07-515156A9AB96}" srcOrd="0" destOrd="0" presId="urn:microsoft.com/office/officeart/2005/8/layout/hList7"/>
    <dgm:cxn modelId="{5E0BBD85-B366-4082-9FE0-1230ECC0D07A}" type="presOf" srcId="{CD40CF45-AAF4-1740-87AB-94DC8B99F3F7}" destId="{A03E821C-8E8A-403E-B98B-7A76DDA0AC3F}" srcOrd="1" destOrd="0" presId="urn:microsoft.com/office/officeart/2005/8/layout/hList7"/>
    <dgm:cxn modelId="{BC612A7A-9201-4DB4-A6DE-FF4FB9709386}" type="presOf" srcId="{C8CF7A50-0FAF-4240-B578-97FEC4F79348}" destId="{42E3AF97-0F1B-4716-BCA1-03741DE77510}" srcOrd="1" destOrd="0" presId="urn:microsoft.com/office/officeart/2005/8/layout/hList7"/>
    <dgm:cxn modelId="{FB6A5CC7-E104-4C22-8A76-0EB2861035B3}" type="presParOf" srcId="{B852234F-CB60-466A-AE02-9DAEFF694CCC}" destId="{4AB8638C-9D2E-4D65-8B83-BB7D9E1CFEBC}" srcOrd="0" destOrd="0" presId="urn:microsoft.com/office/officeart/2005/8/layout/hList7"/>
    <dgm:cxn modelId="{F236D70D-FF52-4105-8D14-3ABE7E678B89}" type="presParOf" srcId="{B852234F-CB60-466A-AE02-9DAEFF694CCC}" destId="{BEBEC151-74B3-454C-B002-ACBD042426A2}" srcOrd="1" destOrd="0" presId="urn:microsoft.com/office/officeart/2005/8/layout/hList7"/>
    <dgm:cxn modelId="{37B6BD6D-DA74-4BD3-8993-7586879472D6}" type="presParOf" srcId="{BEBEC151-74B3-454C-B002-ACBD042426A2}" destId="{7AC02236-7B53-4C8C-9DD3-07BDA9402291}" srcOrd="0" destOrd="0" presId="urn:microsoft.com/office/officeart/2005/8/layout/hList7"/>
    <dgm:cxn modelId="{40D610B2-36D0-4D41-B106-C2D9E563B647}" type="presParOf" srcId="{7AC02236-7B53-4C8C-9DD3-07BDA9402291}" destId="{AF20AF54-DB9B-488F-8DCA-BADA39B80545}" srcOrd="0" destOrd="0" presId="urn:microsoft.com/office/officeart/2005/8/layout/hList7"/>
    <dgm:cxn modelId="{269A6A3F-E171-4683-8146-9C72411C5711}" type="presParOf" srcId="{7AC02236-7B53-4C8C-9DD3-07BDA9402291}" destId="{9C429A8D-5CFB-4FD5-9F66-37C6657492EE}" srcOrd="1" destOrd="0" presId="urn:microsoft.com/office/officeart/2005/8/layout/hList7"/>
    <dgm:cxn modelId="{72708046-E3CC-4C60-90CC-739DB950142B}" type="presParOf" srcId="{7AC02236-7B53-4C8C-9DD3-07BDA9402291}" destId="{40888764-FE8B-414F-BF32-1DC10D30AB78}" srcOrd="2" destOrd="0" presId="urn:microsoft.com/office/officeart/2005/8/layout/hList7"/>
    <dgm:cxn modelId="{F61BAF4A-590F-45DF-AFAA-F7D640BC37CC}" type="presParOf" srcId="{7AC02236-7B53-4C8C-9DD3-07BDA9402291}" destId="{1E5D9311-6F90-4276-B81B-CA53CB3E1693}" srcOrd="3" destOrd="0" presId="urn:microsoft.com/office/officeart/2005/8/layout/hList7"/>
    <dgm:cxn modelId="{486FCC78-B294-4424-9917-685EFEB8CCFE}" type="presParOf" srcId="{BEBEC151-74B3-454C-B002-ACBD042426A2}" destId="{15487613-3025-4426-AFFB-53A80341FD72}" srcOrd="1" destOrd="0" presId="urn:microsoft.com/office/officeart/2005/8/layout/hList7"/>
    <dgm:cxn modelId="{6FFC80A4-0987-4301-B44F-9BC15DF02A6A}" type="presParOf" srcId="{BEBEC151-74B3-454C-B002-ACBD042426A2}" destId="{4B43EA7E-C55E-4576-A343-DFB8108BE253}" srcOrd="2" destOrd="0" presId="urn:microsoft.com/office/officeart/2005/8/layout/hList7"/>
    <dgm:cxn modelId="{C36EB715-9D43-40E5-8ECD-AFF0375F90FA}" type="presParOf" srcId="{4B43EA7E-C55E-4576-A343-DFB8108BE253}" destId="{66402795-756A-46E0-B338-0B35D77F1888}" srcOrd="0" destOrd="0" presId="urn:microsoft.com/office/officeart/2005/8/layout/hList7"/>
    <dgm:cxn modelId="{94C22BB9-5FF4-4CCF-97F3-81130F320F95}" type="presParOf" srcId="{4B43EA7E-C55E-4576-A343-DFB8108BE253}" destId="{A03E821C-8E8A-403E-B98B-7A76DDA0AC3F}" srcOrd="1" destOrd="0" presId="urn:microsoft.com/office/officeart/2005/8/layout/hList7"/>
    <dgm:cxn modelId="{6245B529-CD59-4533-8CD3-150F6EE2A1C4}" type="presParOf" srcId="{4B43EA7E-C55E-4576-A343-DFB8108BE253}" destId="{FCF93279-33FC-4D0B-B54E-4878BACE63F0}" srcOrd="2" destOrd="0" presId="urn:microsoft.com/office/officeart/2005/8/layout/hList7"/>
    <dgm:cxn modelId="{8AA7B385-4FF4-408B-BEF3-9EB052172FCA}" type="presParOf" srcId="{4B43EA7E-C55E-4576-A343-DFB8108BE253}" destId="{2ED3A645-E34F-460C-B03D-F2DCAB77B8A6}" srcOrd="3" destOrd="0" presId="urn:microsoft.com/office/officeart/2005/8/layout/hList7"/>
    <dgm:cxn modelId="{BFF564E1-D04F-4D39-AF83-4B1F100BBB51}" type="presParOf" srcId="{BEBEC151-74B3-454C-B002-ACBD042426A2}" destId="{209A7E11-8A91-44B3-836F-3C082D370639}" srcOrd="3" destOrd="0" presId="urn:microsoft.com/office/officeart/2005/8/layout/hList7"/>
    <dgm:cxn modelId="{D0A6174E-BF1B-43E8-A1CD-19482CDA186F}" type="presParOf" srcId="{BEBEC151-74B3-454C-B002-ACBD042426A2}" destId="{23F94196-6AA4-4883-B553-FF656FB49163}" srcOrd="4" destOrd="0" presId="urn:microsoft.com/office/officeart/2005/8/layout/hList7"/>
    <dgm:cxn modelId="{14F90E90-2A11-496A-AEAF-DEC89D59E628}" type="presParOf" srcId="{23F94196-6AA4-4883-B553-FF656FB49163}" destId="{CCF515E1-4A46-48FD-8C07-515156A9AB96}" srcOrd="0" destOrd="0" presId="urn:microsoft.com/office/officeart/2005/8/layout/hList7"/>
    <dgm:cxn modelId="{4CA1D102-54E9-4235-8A92-454CD25B2EB0}" type="presParOf" srcId="{23F94196-6AA4-4883-B553-FF656FB49163}" destId="{42E3AF97-0F1B-4716-BCA1-03741DE77510}" srcOrd="1" destOrd="0" presId="urn:microsoft.com/office/officeart/2005/8/layout/hList7"/>
    <dgm:cxn modelId="{E3BB4E38-891B-4207-A79D-EE3DD74770F2}" type="presParOf" srcId="{23F94196-6AA4-4883-B553-FF656FB49163}" destId="{B24BF5DA-57EA-44F1-AB25-C2B4548D0264}" srcOrd="2" destOrd="0" presId="urn:microsoft.com/office/officeart/2005/8/layout/hList7"/>
    <dgm:cxn modelId="{54C8CB26-82F1-4C54-B979-2B95312CBEA4}" type="presParOf" srcId="{23F94196-6AA4-4883-B553-FF656FB49163}" destId="{8D3C4B19-0F95-45D7-AD1C-586B9BE6E15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0AF54-DB9B-488F-8DCA-BADA39B80545}">
      <dsp:nvSpPr>
        <dsp:cNvPr id="0" name=""/>
        <dsp:cNvSpPr/>
      </dsp:nvSpPr>
      <dsp:spPr>
        <a:xfrm>
          <a:off x="1727" y="0"/>
          <a:ext cx="2688282" cy="4625975"/>
        </a:xfrm>
        <a:prstGeom prst="roundRect">
          <a:avLst>
            <a:gd name="adj" fmla="val 10000"/>
          </a:avLst>
        </a:prstGeom>
        <a:solidFill>
          <a:srgbClr val="FFFF00"/>
        </a:solidFill>
        <a:ln>
          <a:noFill/>
        </a:ln>
        <a:effectLst>
          <a:outerShdw blurRad="50800" dist="38100" dir="5400000" sy="96000" rotWithShape="0">
            <a:srgbClr val="000000">
              <a:alpha val="54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a:solidFill>
                <a:schemeClr val="bg2">
                  <a:lumMod val="50000"/>
                </a:schemeClr>
              </a:solidFill>
            </a:rPr>
            <a:t>Universal Design for Learning</a:t>
          </a:r>
        </a:p>
      </dsp:txBody>
      <dsp:txXfrm>
        <a:off x="1727" y="1850390"/>
        <a:ext cx="2688282" cy="1850390"/>
      </dsp:txXfrm>
    </dsp:sp>
    <dsp:sp modelId="{1E5D9311-6F90-4276-B81B-CA53CB3E1693}">
      <dsp:nvSpPr>
        <dsp:cNvPr id="0" name=""/>
        <dsp:cNvSpPr/>
      </dsp:nvSpPr>
      <dsp:spPr>
        <a:xfrm>
          <a:off x="575644" y="277558"/>
          <a:ext cx="1540449" cy="154044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sp3d prstMaterial="matte"/>
      </dsp:spPr>
      <dsp:style>
        <a:lnRef idx="0">
          <a:scrgbClr r="0" g="0" b="0"/>
        </a:lnRef>
        <a:fillRef idx="1">
          <a:scrgbClr r="0" g="0" b="0"/>
        </a:fillRef>
        <a:effectRef idx="0">
          <a:scrgbClr r="0" g="0" b="0"/>
        </a:effectRef>
        <a:fontRef idx="minor"/>
      </dsp:style>
    </dsp:sp>
    <dsp:sp modelId="{66402795-756A-46E0-B338-0B35D77F1888}">
      <dsp:nvSpPr>
        <dsp:cNvPr id="0" name=""/>
        <dsp:cNvSpPr/>
      </dsp:nvSpPr>
      <dsp:spPr>
        <a:xfrm>
          <a:off x="2883190" y="0"/>
          <a:ext cx="2688282" cy="4625975"/>
        </a:xfrm>
        <a:prstGeom prst="roundRect">
          <a:avLst>
            <a:gd name="adj" fmla="val 10000"/>
          </a:avLst>
        </a:prstGeom>
        <a:solidFill>
          <a:srgbClr val="FFFF00"/>
        </a:solidFill>
        <a:ln>
          <a:noFill/>
        </a:ln>
        <a:effectLst>
          <a:outerShdw blurRad="50800" dist="38100" dir="5400000" sy="96000" rotWithShape="0">
            <a:srgbClr val="000000">
              <a:alpha val="54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a:solidFill>
                <a:schemeClr val="bg2">
                  <a:lumMod val="50000"/>
                </a:schemeClr>
              </a:solidFill>
            </a:rPr>
            <a:t>Universal</a:t>
          </a:r>
          <a:r>
            <a:rPr lang="en-US" sz="3000" kern="1200" dirty="0"/>
            <a:t> </a:t>
          </a:r>
          <a:r>
            <a:rPr lang="en-US" sz="3000" kern="1200" dirty="0">
              <a:solidFill>
                <a:schemeClr val="bg2">
                  <a:lumMod val="50000"/>
                </a:schemeClr>
              </a:solidFill>
            </a:rPr>
            <a:t>Instructional Design</a:t>
          </a:r>
        </a:p>
      </dsp:txBody>
      <dsp:txXfrm>
        <a:off x="2883190" y="1850390"/>
        <a:ext cx="2688282" cy="1850390"/>
      </dsp:txXfrm>
    </dsp:sp>
    <dsp:sp modelId="{2ED3A645-E34F-460C-B03D-F2DCAB77B8A6}">
      <dsp:nvSpPr>
        <dsp:cNvPr id="0" name=""/>
        <dsp:cNvSpPr/>
      </dsp:nvSpPr>
      <dsp:spPr>
        <a:xfrm>
          <a:off x="3344575" y="277558"/>
          <a:ext cx="1540449" cy="154044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a:noFill/>
        </a:ln>
        <a:effectLst/>
        <a:sp3d prstMaterial="matte"/>
      </dsp:spPr>
      <dsp:style>
        <a:lnRef idx="0">
          <a:scrgbClr r="0" g="0" b="0"/>
        </a:lnRef>
        <a:fillRef idx="1">
          <a:scrgbClr r="0" g="0" b="0"/>
        </a:fillRef>
        <a:effectRef idx="0">
          <a:scrgbClr r="0" g="0" b="0"/>
        </a:effectRef>
        <a:fontRef idx="minor"/>
      </dsp:style>
    </dsp:sp>
    <dsp:sp modelId="{CCF515E1-4A46-48FD-8C07-515156A9AB96}">
      <dsp:nvSpPr>
        <dsp:cNvPr id="0" name=""/>
        <dsp:cNvSpPr/>
      </dsp:nvSpPr>
      <dsp:spPr>
        <a:xfrm>
          <a:off x="5539589" y="0"/>
          <a:ext cx="2688282" cy="4625975"/>
        </a:xfrm>
        <a:prstGeom prst="roundRect">
          <a:avLst>
            <a:gd name="adj" fmla="val 10000"/>
          </a:avLst>
        </a:prstGeom>
        <a:solidFill>
          <a:srgbClr val="FFFF00"/>
        </a:solidFill>
        <a:ln>
          <a:noFill/>
        </a:ln>
        <a:effectLst>
          <a:outerShdw blurRad="50800" dist="38100" dir="5400000" sy="96000" rotWithShape="0">
            <a:srgbClr val="000000">
              <a:alpha val="54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sp3d extrusionH="28000" prstMaterial="matte"/>
        </a:bodyPr>
        <a:lstStyle/>
        <a:p>
          <a:pPr lvl="0" algn="ctr" defTabSz="1333500">
            <a:lnSpc>
              <a:spcPct val="90000"/>
            </a:lnSpc>
            <a:spcBef>
              <a:spcPct val="0"/>
            </a:spcBef>
            <a:spcAft>
              <a:spcPct val="35000"/>
            </a:spcAft>
          </a:pPr>
          <a:r>
            <a:rPr lang="en-US" sz="3000" kern="1200" dirty="0">
              <a:solidFill>
                <a:schemeClr val="bg2">
                  <a:lumMod val="50000"/>
                </a:schemeClr>
              </a:solidFill>
            </a:rPr>
            <a:t>Universal</a:t>
          </a:r>
          <a:r>
            <a:rPr lang="en-US" sz="3000" kern="1200" dirty="0"/>
            <a:t> </a:t>
          </a:r>
          <a:r>
            <a:rPr lang="en-US" sz="3000" kern="1200" dirty="0">
              <a:solidFill>
                <a:schemeClr val="bg2">
                  <a:lumMod val="50000"/>
                </a:schemeClr>
              </a:solidFill>
            </a:rPr>
            <a:t>Design for Instruction</a:t>
          </a:r>
        </a:p>
      </dsp:txBody>
      <dsp:txXfrm>
        <a:off x="5539589" y="1850390"/>
        <a:ext cx="2688282" cy="1850390"/>
      </dsp:txXfrm>
    </dsp:sp>
    <dsp:sp modelId="{8D3C4B19-0F95-45D7-AD1C-586B9BE6E15A}">
      <dsp:nvSpPr>
        <dsp:cNvPr id="0" name=""/>
        <dsp:cNvSpPr/>
      </dsp:nvSpPr>
      <dsp:spPr>
        <a:xfrm>
          <a:off x="6113506" y="277558"/>
          <a:ext cx="1540449" cy="154044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sp3d prstMaterial="matte"/>
      </dsp:spPr>
      <dsp:style>
        <a:lnRef idx="0">
          <a:scrgbClr r="0" g="0" b="0"/>
        </a:lnRef>
        <a:fillRef idx="1">
          <a:scrgbClr r="0" g="0" b="0"/>
        </a:fillRef>
        <a:effectRef idx="0">
          <a:scrgbClr r="0" g="0" b="0"/>
        </a:effectRef>
        <a:fontRef idx="minor"/>
      </dsp:style>
    </dsp:sp>
    <dsp:sp modelId="{4AB8638C-9D2E-4D65-8B83-BB7D9E1CFEBC}">
      <dsp:nvSpPr>
        <dsp:cNvPr id="0" name=""/>
        <dsp:cNvSpPr/>
      </dsp:nvSpPr>
      <dsp:spPr>
        <a:xfrm>
          <a:off x="329183" y="3700780"/>
          <a:ext cx="7571232" cy="693896"/>
        </a:xfrm>
        <a:prstGeom prst="leftRightArrow">
          <a:avLst/>
        </a:prstGeom>
        <a:solidFill>
          <a:schemeClr val="accent1">
            <a:tint val="6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r>
              <a:rPr lang="en-US"/>
              <a:t>4/26/2019</a:t>
            </a:r>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A74343C7-3058-4178-85E5-9023A437A643}" type="slidenum">
              <a:rPr lang="en-US" smtClean="0"/>
              <a:t>‹#›</a:t>
            </a:fld>
            <a:endParaRPr lang="en-US"/>
          </a:p>
        </p:txBody>
      </p:sp>
    </p:spTree>
    <p:extLst>
      <p:ext uri="{BB962C8B-B14F-4D97-AF65-F5344CB8AC3E}">
        <p14:creationId xmlns:p14="http://schemas.microsoft.com/office/powerpoint/2010/main" val="34436469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r>
              <a:rPr lang="en-US"/>
              <a:t>4/26/2019</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B186AEDF-3FA6-4E45-987D-71543142505A}" type="slidenum">
              <a:rPr lang="en-US" smtClean="0"/>
              <a:t>‹#›</a:t>
            </a:fld>
            <a:endParaRPr lang="en-US"/>
          </a:p>
        </p:txBody>
      </p:sp>
    </p:spTree>
    <p:extLst>
      <p:ext uri="{BB962C8B-B14F-4D97-AF65-F5344CB8AC3E}">
        <p14:creationId xmlns:p14="http://schemas.microsoft.com/office/powerpoint/2010/main" val="213046482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st.org/udl/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2.ed.gov/policy/highered/leg/hea08/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86AEDF-3FA6-4E45-987D-71543142505A}" type="slidenum">
              <a:rPr lang="en-US" smtClean="0"/>
              <a:t>1</a:t>
            </a:fld>
            <a:endParaRPr lang="en-US"/>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108685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2919452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294210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86AEDF-3FA6-4E45-987D-71543142505A}" type="slidenum">
              <a:rPr lang="en-US" smtClean="0"/>
              <a:t>13</a:t>
            </a:fld>
            <a:endParaRPr lang="en-US"/>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186510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6344B-BD00-C84A-BDBB-2049BE3B0100}" type="slidenum">
              <a:rPr lang="en-US" smtClean="0"/>
              <a:pPr/>
              <a:t>14</a:t>
            </a:fld>
            <a:endParaRPr lang="en-US" dirty="0"/>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78212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6344B-BD00-C84A-BDBB-2049BE3B0100}" type="slidenum">
              <a:rPr lang="en-US" smtClean="0"/>
              <a:pPr/>
              <a:t>2</a:t>
            </a:fld>
            <a:endParaRPr lang="en-US" dirty="0"/>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69152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86AEDF-3FA6-4E45-987D-71543142505A}" type="slidenum">
              <a:rPr lang="en-US" smtClean="0"/>
              <a:t>3</a:t>
            </a:fld>
            <a:endParaRPr lang="en-US"/>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140272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UD – The Center of Universal Design at North Carolina</a:t>
            </a:r>
            <a:r>
              <a:rPr lang="en-US" baseline="0" dirty="0"/>
              <a:t> State University - https://projects.ncsu.edu/design/cud/about_us/usronmace.htm </a:t>
            </a:r>
          </a:p>
          <a:p>
            <a:r>
              <a:rPr lang="en-US" baseline="0" dirty="0"/>
              <a:t>UDL – Center for Applied Special Technology (CAST)</a:t>
            </a:r>
            <a:r>
              <a:rPr lang="en-US" dirty="0">
                <a:hlinkClick r:id="rId3"/>
              </a:rPr>
              <a:t> http://www.cast.org/udl/index.html</a:t>
            </a:r>
            <a:r>
              <a:rPr lang="en-US" baseline="0" dirty="0"/>
              <a:t> </a:t>
            </a:r>
          </a:p>
          <a:p>
            <a:r>
              <a:rPr lang="en-US" baseline="0" dirty="0"/>
              <a:t>UDI – University of Connecticut</a:t>
            </a:r>
          </a:p>
          <a:p>
            <a:endParaRPr lang="en-US" baseline="0" dirty="0"/>
          </a:p>
          <a:p>
            <a:r>
              <a:rPr lang="en-US" baseline="0" dirty="0"/>
              <a:t>Curriculum Transformation and disability: Implementing Universal Design in Higher Education by Jeanne L. </a:t>
            </a:r>
            <a:r>
              <a:rPr lang="en-US" baseline="0" dirty="0" err="1"/>
              <a:t>Higbee</a:t>
            </a:r>
            <a:r>
              <a:rPr lang="en-US" baseline="0" dirty="0"/>
              <a:t> </a:t>
            </a:r>
          </a:p>
          <a:p>
            <a:r>
              <a:rPr lang="en-US" baseline="0" dirty="0"/>
              <a:t>www.cehd.umn.edu/crdeul/books-ctad.html</a:t>
            </a:r>
          </a:p>
          <a:p>
            <a:endParaRPr lang="en-US" dirty="0"/>
          </a:p>
        </p:txBody>
      </p:sp>
      <p:sp>
        <p:nvSpPr>
          <p:cNvPr id="4" name="Slide Number Placeholder 3"/>
          <p:cNvSpPr>
            <a:spLocks noGrp="1"/>
          </p:cNvSpPr>
          <p:nvPr>
            <p:ph type="sldNum" sz="quarter" idx="10"/>
          </p:nvPr>
        </p:nvSpPr>
        <p:spPr/>
        <p:txBody>
          <a:bodyPr/>
          <a:lstStyle/>
          <a:p>
            <a:fld id="{6D56344B-BD00-C84A-BDBB-2049BE3B0100}" type="slidenum">
              <a:rPr lang="en-US" smtClean="0"/>
              <a:pPr/>
              <a:t>4</a:t>
            </a:fld>
            <a:endParaRPr lang="en-US" dirty="0"/>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420144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Link to HEOA’s definition   http://www.udlcenter.org/aboutudl/udldefined</a:t>
            </a:r>
          </a:p>
          <a:p>
            <a:r>
              <a:rPr lang="en-US" b="1" dirty="0">
                <a:hlinkClick r:id="rId3"/>
              </a:rPr>
              <a:t>The Higher Education Opportunity Act (HEOA)</a:t>
            </a:r>
            <a:r>
              <a:rPr lang="en-US" dirty="0"/>
              <a:t> was the first federal legislation to define and endorse UDL. The HEOA spelled out a number of ways that UDL should be incorporated into preservice preparation of teachers, in-service teacher training, and in postsecondary instruction. </a:t>
            </a:r>
            <a:endParaRPr lang="en-US" i="0" baseline="0" dirty="0"/>
          </a:p>
          <a:p>
            <a:endParaRPr lang="en-US" dirty="0"/>
          </a:p>
        </p:txBody>
      </p:sp>
      <p:sp>
        <p:nvSpPr>
          <p:cNvPr id="4" name="Slide Number Placeholder 3"/>
          <p:cNvSpPr>
            <a:spLocks noGrp="1"/>
          </p:cNvSpPr>
          <p:nvPr>
            <p:ph type="sldNum" sz="quarter" idx="10"/>
          </p:nvPr>
        </p:nvSpPr>
        <p:spPr/>
        <p:txBody>
          <a:bodyPr/>
          <a:lstStyle/>
          <a:p>
            <a:fld id="{6D56344B-BD00-C84A-BDBB-2049BE3B0100}" type="slidenum">
              <a:rPr lang="en-US" smtClean="0"/>
              <a:pPr/>
              <a:t>5</a:t>
            </a:fld>
            <a:endParaRPr lang="en-US" dirty="0"/>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93356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a:t>Link to Video – Real Connections: Making Distance Learning Accessible to Everyone by Sheryl </a:t>
            </a:r>
            <a:r>
              <a:rPr lang="en-US" baseline="0" dirty="0" err="1"/>
              <a:t>Burgstahler</a:t>
            </a:r>
            <a:endParaRPr lang="en-US" baseline="0" dirty="0"/>
          </a:p>
          <a:p>
            <a:r>
              <a:rPr lang="en-US" baseline="0" dirty="0"/>
              <a:t>http://www.washington.edu/doit/Video/index.php?vid=22</a:t>
            </a:r>
          </a:p>
          <a:p>
            <a:endParaRPr lang="en-US" baseline="0" dirty="0"/>
          </a:p>
          <a:p>
            <a:r>
              <a:rPr lang="en-US" dirty="0"/>
              <a:t>“Present content and accept assignments in multiple formats …</a:t>
            </a:r>
            <a:r>
              <a:rPr lang="en-US" baseline="0" dirty="0"/>
              <a:t> providing the learner with flexibility and choice.... Learners with sensory disabilities, learning disabilities, and diverse learning styles can still all benefit from content presented in redundant forms” (Elias, 2010, p. 116)</a:t>
            </a:r>
          </a:p>
          <a:p>
            <a:endParaRPr lang="en-US" baseline="0" dirty="0"/>
          </a:p>
          <a:p>
            <a:r>
              <a:rPr lang="en-US" baseline="0" dirty="0"/>
              <a:t>“Offer choice and additional information. Offering links to additional information and choices to assignments and topics of study allows learners to be more active participants in the process. It also allows them to meet course requirements in a way that is best suited to their individual abilities, disabilities and needs” (Elias, 2010, p.116)</a:t>
            </a:r>
          </a:p>
          <a:p>
            <a:endParaRPr lang="en-US" baseline="0" dirty="0"/>
          </a:p>
          <a:p>
            <a:r>
              <a:rPr lang="en-US" baseline="0" dirty="0"/>
              <a:t>“Offer text-only, mobile, and offline options. The current Moodle interface and other course resources are effective for online learners with fast Internet connections. In areas that lack high bandwidth connections, however, Moodle’s loading speed creates a barrier to access” (Elias, 2010, p.117)</a:t>
            </a:r>
          </a:p>
          <a:p>
            <a:endParaRPr lang="en-US" dirty="0"/>
          </a:p>
          <a:p>
            <a:r>
              <a:rPr lang="en-US" dirty="0"/>
              <a:t>“The design must be useful to and accessible by people</a:t>
            </a:r>
            <a:r>
              <a:rPr lang="en-US" baseline="0" dirty="0"/>
              <a:t> with diverse abilities and diverse locations” (Elias, 2010, p.115)</a:t>
            </a:r>
          </a:p>
          <a:p>
            <a:endParaRPr lang="en-US" baseline="0" dirty="0"/>
          </a:p>
          <a:p>
            <a:r>
              <a:rPr lang="en-US" baseline="0" dirty="0"/>
              <a:t>“Incorporate assistive technologies. Although external assistive technologies can be used in conjunction with online course materials, these tools should be integrated into the LMS itself, according to the principles of UID (Council for Exceptional Children, 2005)….</a:t>
            </a:r>
          </a:p>
          <a:p>
            <a:r>
              <a:rPr lang="en-US" baseline="0" dirty="0"/>
              <a:t>Add captions, descriptors, and transcriptions. Video and audio-conferencing can present a significant obstacle to accessibility… Poor connections and language barriers can be exacerbated by LMS features. A conferencing system with transcriptions would help to make conference recordings more searchable for all users. (Elias, 2010, p.118)</a:t>
            </a:r>
          </a:p>
          <a:p>
            <a:endParaRPr lang="en-US" baseline="0" dirty="0"/>
          </a:p>
          <a:p>
            <a:r>
              <a:rPr lang="en-US" baseline="0" dirty="0"/>
              <a:t>“Although online course materials can be accessed using external assistive technologies, their use is likely to lead to higher levels of mental fatigue if they are not integrated into the course platform. For example if the text size in a discussion forum reply box cannot be increased, a visually impaired student may have to 1)increase the size of the text, 2) copy it into external word-processing software, and 3) return to the Moodle site to paste it in the box for uploading. Extensive use of external links and external programs in this way increases the technical effort required by users.” (Elias, 2010, p.120)</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D56344B-BD00-C84A-BDBB-2049BE3B0100}" type="slidenum">
              <a:rPr lang="en-US" smtClean="0"/>
              <a:pPr/>
              <a:t>6</a:t>
            </a:fld>
            <a:endParaRPr lang="en-US" dirty="0"/>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172632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“Allowing</a:t>
            </a:r>
            <a:r>
              <a:rPr lang="en-US" baseline="0" dirty="0"/>
              <a:t> learners to correct [edit posts] and correct mistakes is essential because it supports learner confidence in the use of technology” (Elias, 2010, p. 119)</a:t>
            </a:r>
          </a:p>
          <a:p>
            <a:endParaRPr lang="en-US" baseline="0" dirty="0"/>
          </a:p>
          <a:p>
            <a:r>
              <a:rPr lang="en-US" baseline="0" dirty="0"/>
              <a:t>“Provide study groups and tools… Such features can help to develop a sense of purpose and cohesiveness among small groups and can enable learners with diverse needs and disabilities to feel less of a burden to the group. Developing stronger ties among learners in this way could also create a peer support network for solving technical problems, for example, when other assistance is available.” (Elias, 2010, p. 121)</a:t>
            </a:r>
          </a:p>
          <a:p>
            <a:endParaRPr lang="en-US" baseline="0" dirty="0"/>
          </a:p>
          <a:p>
            <a:r>
              <a:rPr lang="en-US" baseline="0" dirty="0"/>
              <a:t>“Links for students to services, including administration, library, and other supportive services, need to be accessible to online students directly from the LMS… Links to these services should be prominently and consistently placed on every course page” (Elias, 2010, p.121).</a:t>
            </a:r>
          </a:p>
          <a:p>
            <a:endParaRPr lang="en-US" baseline="0" dirty="0"/>
          </a:p>
          <a:p>
            <a:endParaRPr lang="en-US" dirty="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6D56344B-BD00-C84A-BDBB-2049BE3B0100}" type="slidenum">
              <a:rPr lang="en-US" smtClean="0"/>
              <a:pPr/>
              <a:t>7</a:t>
            </a:fld>
            <a:endParaRPr lang="en-US" dirty="0"/>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351679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6AEDF-3FA6-4E45-987D-71543142505A}" type="slidenum">
              <a:rPr lang="en-US" smtClean="0"/>
              <a:t>8</a:t>
            </a:fld>
            <a:endParaRPr lang="en-US"/>
          </a:p>
        </p:txBody>
      </p:sp>
      <p:sp>
        <p:nvSpPr>
          <p:cNvPr id="5" name="Date Placeholder 4"/>
          <p:cNvSpPr>
            <a:spLocks noGrp="1"/>
          </p:cNvSpPr>
          <p:nvPr>
            <p:ph type="dt" idx="11"/>
          </p:nvPr>
        </p:nvSpPr>
        <p:spPr/>
        <p:txBody>
          <a:bodyPr/>
          <a:lstStyle/>
          <a:p>
            <a:r>
              <a:rPr lang="en-US"/>
              <a:t>4/26/2019</a:t>
            </a:r>
          </a:p>
        </p:txBody>
      </p:sp>
    </p:spTree>
    <p:extLst>
      <p:ext uri="{BB962C8B-B14F-4D97-AF65-F5344CB8AC3E}">
        <p14:creationId xmlns:p14="http://schemas.microsoft.com/office/powerpoint/2010/main" val="305868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https://www.qualitymatters.org/sites/default/files/PDFs/StandardsfromtheQMHigherEducationRubric.pdf</a:t>
            </a:r>
          </a:p>
        </p:txBody>
      </p:sp>
      <p:sp>
        <p:nvSpPr>
          <p:cNvPr id="4" name="Date Placeholder 3"/>
          <p:cNvSpPr>
            <a:spLocks noGrp="1"/>
          </p:cNvSpPr>
          <p:nvPr>
            <p:ph type="dt" idx="10"/>
          </p:nvPr>
        </p:nvSpPr>
        <p:spPr/>
        <p:txBody>
          <a:bodyPr/>
          <a:lstStyle/>
          <a:p>
            <a:r>
              <a:rPr lang="en-US"/>
              <a:t>4/26/2019</a:t>
            </a:r>
          </a:p>
        </p:txBody>
      </p:sp>
      <p:sp>
        <p:nvSpPr>
          <p:cNvPr id="5" name="Slide Number Placeholder 4"/>
          <p:cNvSpPr>
            <a:spLocks noGrp="1"/>
          </p:cNvSpPr>
          <p:nvPr>
            <p:ph type="sldNum" sz="quarter" idx="11"/>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46165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C23F5-1FE0-45F9-A38F-A8AF1C81EF37}"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5614255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C23F5-1FE0-45F9-A38F-A8AF1C81EF37}"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218479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C23F5-1FE0-45F9-A38F-A8AF1C81EF37}"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74858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C23F5-1FE0-45F9-A38F-A8AF1C81EF37}"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7080-4F64-4FE1-BAEF-868C8031EB2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4074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C23F5-1FE0-45F9-A38F-A8AF1C81EF37}"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161470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0C23F5-1FE0-45F9-A38F-A8AF1C81EF37}"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184908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0C23F5-1FE0-45F9-A38F-A8AF1C81EF37}"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174220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C23F5-1FE0-45F9-A38F-A8AF1C81EF37}"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432766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C23F5-1FE0-45F9-A38F-A8AF1C81EF37}"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710323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C23F5-1FE0-45F9-A38F-A8AF1C81EF37}"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8573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C23F5-1FE0-45F9-A38F-A8AF1C81EF37}"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18217808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C23F5-1FE0-45F9-A38F-A8AF1C81EF37}"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1716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C23F5-1FE0-45F9-A38F-A8AF1C81EF37}"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48205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C23F5-1FE0-45F9-A38F-A8AF1C81EF37}"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81475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C23F5-1FE0-45F9-A38F-A8AF1C81EF37}"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29910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C23F5-1FE0-45F9-A38F-A8AF1C81EF37}"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53785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C23F5-1FE0-45F9-A38F-A8AF1C81EF37}"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17080-4F64-4FE1-BAEF-868C8031EB2C}" type="slidenum">
              <a:rPr lang="en-US" smtClean="0"/>
              <a:t>‹#›</a:t>
            </a:fld>
            <a:endParaRPr lang="en-US"/>
          </a:p>
        </p:txBody>
      </p:sp>
    </p:spTree>
    <p:extLst>
      <p:ext uri="{BB962C8B-B14F-4D97-AF65-F5344CB8AC3E}">
        <p14:creationId xmlns:p14="http://schemas.microsoft.com/office/powerpoint/2010/main" val="34472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0C23F5-1FE0-45F9-A38F-A8AF1C81EF37}" type="datetimeFigureOut">
              <a:rPr lang="en-US" smtClean="0"/>
              <a:t>4/23/2019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3A17080-4F64-4FE1-BAEF-868C8031EB2C}" type="slidenum">
              <a:rPr lang="en-US" smtClean="0"/>
              <a:t>‹#›</a:t>
            </a:fld>
            <a:endParaRPr lang="en-US"/>
          </a:p>
        </p:txBody>
      </p:sp>
    </p:spTree>
    <p:extLst>
      <p:ext uri="{BB962C8B-B14F-4D97-AF65-F5344CB8AC3E}">
        <p14:creationId xmlns:p14="http://schemas.microsoft.com/office/powerpoint/2010/main" val="208485008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minnesota.qualitymatters.org/resources/badge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hyperlink" Target="http://caite.cs.umass.edu/files/udi2_fact_sheet.pdf" TargetMode="External"/><Relationship Id="rId3" Type="http://schemas.openxmlformats.org/officeDocument/2006/relationships/hyperlink" Target="https://www.washington.edu/doit/20-tips-teaching-accessible-online-course" TargetMode="External"/><Relationship Id="rId7" Type="http://schemas.openxmlformats.org/officeDocument/2006/relationships/hyperlink" Target="http://www.irrodl.org/index.php/irrodl/article/view/86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washington.edu/doit/videos/index.php?vid=22" TargetMode="External"/><Relationship Id="rId5" Type="http://schemas.openxmlformats.org/officeDocument/2006/relationships/hyperlink" Target="http://www.w3.org/WAI/users/Overview.html" TargetMode="External"/><Relationship Id="rId4" Type="http://schemas.openxmlformats.org/officeDocument/2006/relationships/hyperlink" Target="http://www.cast.org/udl/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udlcenter.org/aboutudl/udldefin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Pf4qgqekDYM" TargetMode="External"/><Relationship Id="rId5" Type="http://schemas.openxmlformats.org/officeDocument/2006/relationships/hyperlink" Target="http://www.washington.edu/doit/Video/index.php?vid=22"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www.qualitymatters.org/sites/default/files/PDFs/StandardsfromtheQMHigherEducationRubric.pdf"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C000"/>
                </a:solidFill>
              </a:rPr>
              <a:t>Applying Universal Instructional Design (UID) Principles to address Standard 8 and Heoa 2008</a:t>
            </a:r>
          </a:p>
        </p:txBody>
      </p:sp>
      <p:sp>
        <p:nvSpPr>
          <p:cNvPr id="3" name="Subtitle 2"/>
          <p:cNvSpPr>
            <a:spLocks noGrp="1"/>
          </p:cNvSpPr>
          <p:nvPr>
            <p:ph type="subTitle" idx="1"/>
          </p:nvPr>
        </p:nvSpPr>
        <p:spPr>
          <a:xfrm>
            <a:off x="1595269" y="4062549"/>
            <a:ext cx="9001462" cy="2377440"/>
          </a:xfrm>
        </p:spPr>
        <p:txBody>
          <a:bodyPr>
            <a:normAutofit fontScale="92500" lnSpcReduction="20000"/>
          </a:bodyPr>
          <a:lstStyle/>
          <a:p>
            <a:r>
              <a:rPr lang="it-IT" dirty="0"/>
              <a:t>Quality Matters Regional Conference</a:t>
            </a:r>
          </a:p>
          <a:p>
            <a:r>
              <a:rPr lang="it-IT" dirty="0"/>
              <a:t>April 25 – 26, 2019</a:t>
            </a:r>
          </a:p>
          <a:p>
            <a:endParaRPr lang="it-IT" dirty="0"/>
          </a:p>
          <a:p>
            <a:endParaRPr lang="it-IT" dirty="0"/>
          </a:p>
          <a:p>
            <a:r>
              <a:rPr lang="it-IT" dirty="0"/>
              <a:t>Dr. Ruth Best</a:t>
            </a:r>
          </a:p>
          <a:p>
            <a:endParaRPr lang="en-US" dirty="0"/>
          </a:p>
        </p:txBody>
      </p:sp>
      <p:pic>
        <p:nvPicPr>
          <p:cNvPr id="4" name="Picture 3" descr="Teacherrogers – Instructional De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7890" y="5298668"/>
            <a:ext cx="1305943" cy="1305943"/>
          </a:xfrm>
          <a:prstGeom prst="rect">
            <a:avLst/>
          </a:prstGeom>
        </p:spPr>
      </p:pic>
      <p:pic>
        <p:nvPicPr>
          <p:cNvPr id="5" name="Picture 4" descr="Accessibility | iTeachU"/>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488" y="203180"/>
            <a:ext cx="1285781" cy="1285781"/>
          </a:xfrm>
          <a:prstGeom prst="rect">
            <a:avLst/>
          </a:prstGeom>
        </p:spPr>
      </p:pic>
    </p:spTree>
    <p:extLst>
      <p:ext uri="{BB962C8B-B14F-4D97-AF65-F5344CB8AC3E}">
        <p14:creationId xmlns:p14="http://schemas.microsoft.com/office/powerpoint/2010/main" val="9583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solidFill>
                  <a:srgbClr val="FFC000"/>
                </a:solidFill>
              </a:rPr>
              <a:t>QM Standard 8: Accessibility &amp; Usability</a:t>
            </a:r>
            <a:endParaRPr lang="en-US" dirty="0">
              <a:solidFill>
                <a:srgbClr val="FFC000"/>
              </a:solidFill>
            </a:endParaRPr>
          </a:p>
        </p:txBody>
      </p:sp>
      <p:sp>
        <p:nvSpPr>
          <p:cNvPr id="3" name="Content Placeholder 2"/>
          <p:cNvSpPr>
            <a:spLocks noGrp="1"/>
          </p:cNvSpPr>
          <p:nvPr>
            <p:ph idx="1"/>
          </p:nvPr>
        </p:nvSpPr>
        <p:spPr>
          <a:xfrm>
            <a:off x="1553796" y="2133601"/>
            <a:ext cx="9134391" cy="4114801"/>
          </a:xfrm>
        </p:spPr>
        <p:txBody>
          <a:bodyPr>
            <a:normAutofit fontScale="77500" lnSpcReduction="20000"/>
          </a:bodyPr>
          <a:lstStyle/>
          <a:p>
            <a:pPr marL="514350" indent="-514350">
              <a:buFont typeface="+mj-lt"/>
              <a:buAutoNum type="arabicPeriod"/>
            </a:pPr>
            <a:r>
              <a:rPr lang="en-US" sz="2800" dirty="0"/>
              <a:t>Course </a:t>
            </a:r>
            <a:r>
              <a:rPr lang="en-US" sz="2800" dirty="0">
                <a:solidFill>
                  <a:srgbClr val="FFFF00"/>
                </a:solidFill>
              </a:rPr>
              <a:t>navigation </a:t>
            </a:r>
            <a:r>
              <a:rPr lang="en-US" sz="2800" dirty="0"/>
              <a:t>facilitates </a:t>
            </a:r>
            <a:r>
              <a:rPr lang="en-US" sz="2800" dirty="0">
                <a:solidFill>
                  <a:srgbClr val="FFFF00"/>
                </a:solidFill>
              </a:rPr>
              <a:t>ease of use</a:t>
            </a:r>
            <a:r>
              <a:rPr lang="en-US" sz="2800" dirty="0"/>
              <a:t>.</a:t>
            </a:r>
          </a:p>
          <a:p>
            <a:pPr marL="514350" indent="-514350">
              <a:buFont typeface="+mj-lt"/>
              <a:buAutoNum type="arabicPeriod"/>
            </a:pPr>
            <a:r>
              <a:rPr lang="en-US" sz="2800" dirty="0"/>
              <a:t>The course</a:t>
            </a:r>
            <a:r>
              <a:rPr lang="en-US" sz="2800" dirty="0">
                <a:solidFill>
                  <a:srgbClr val="FFFF00"/>
                </a:solidFill>
              </a:rPr>
              <a:t> design </a:t>
            </a:r>
            <a:r>
              <a:rPr lang="en-US" sz="2800" dirty="0"/>
              <a:t>facilitates </a:t>
            </a:r>
            <a:r>
              <a:rPr lang="en-US" sz="2800" dirty="0">
                <a:solidFill>
                  <a:srgbClr val="FFFF00"/>
                </a:solidFill>
              </a:rPr>
              <a:t>readability</a:t>
            </a:r>
            <a:r>
              <a:rPr lang="en-US" sz="2800" dirty="0"/>
              <a:t> </a:t>
            </a:r>
          </a:p>
          <a:p>
            <a:pPr marL="514350" indent="-514350">
              <a:buFont typeface="+mj-lt"/>
              <a:buAutoNum type="arabicPeriod"/>
            </a:pPr>
            <a:r>
              <a:rPr lang="en-US" sz="2800" dirty="0"/>
              <a:t>The course provides </a:t>
            </a:r>
            <a:r>
              <a:rPr lang="en-US" sz="2800" dirty="0">
                <a:solidFill>
                  <a:srgbClr val="FFFF00"/>
                </a:solidFill>
              </a:rPr>
              <a:t>accessible text and images </a:t>
            </a:r>
            <a:r>
              <a:rPr lang="en-US" sz="2800" dirty="0"/>
              <a:t>in files, documents, LMS pages, and web pages to meet the needs of diverse learners</a:t>
            </a:r>
            <a:r>
              <a:rPr lang="en-US" sz="2800" dirty="0">
                <a:solidFill>
                  <a:srgbClr val="FFFF00"/>
                </a:solidFill>
              </a:rPr>
              <a:t>. </a:t>
            </a:r>
          </a:p>
          <a:p>
            <a:pPr marL="514350" indent="-514350">
              <a:buFont typeface="+mj-lt"/>
              <a:buAutoNum type="arabicPeriod"/>
            </a:pPr>
            <a:r>
              <a:rPr lang="en-US" sz="2800" dirty="0"/>
              <a:t>The course provides </a:t>
            </a:r>
            <a:r>
              <a:rPr lang="en-US" sz="2800" dirty="0">
                <a:solidFill>
                  <a:srgbClr val="FFFF00"/>
                </a:solidFill>
              </a:rPr>
              <a:t>alternative means of access </a:t>
            </a:r>
            <a:r>
              <a:rPr lang="en-US" sz="2800" dirty="0"/>
              <a:t>to multimedia content in formats that meet the needs of diverse learners.</a:t>
            </a:r>
          </a:p>
          <a:p>
            <a:pPr marL="514350" indent="-514350">
              <a:buFont typeface="+mj-lt"/>
              <a:buAutoNum type="arabicPeriod"/>
            </a:pPr>
            <a:r>
              <a:rPr lang="en-US" sz="2800" dirty="0"/>
              <a:t>Course </a:t>
            </a:r>
            <a:r>
              <a:rPr lang="en-US" sz="2800" dirty="0">
                <a:solidFill>
                  <a:srgbClr val="FFFF00"/>
                </a:solidFill>
              </a:rPr>
              <a:t>multimedia</a:t>
            </a:r>
            <a:r>
              <a:rPr lang="en-US" sz="2800" dirty="0"/>
              <a:t> facilitate </a:t>
            </a:r>
            <a:r>
              <a:rPr lang="en-US" sz="2800" dirty="0">
                <a:solidFill>
                  <a:srgbClr val="FFFF00"/>
                </a:solidFill>
              </a:rPr>
              <a:t>ease of use.</a:t>
            </a:r>
          </a:p>
          <a:p>
            <a:pPr marL="514350" indent="-514350">
              <a:buFont typeface="+mj-lt"/>
              <a:buAutoNum type="arabicPeriod"/>
            </a:pPr>
            <a:r>
              <a:rPr lang="en-US" sz="2800" dirty="0"/>
              <a:t>Vendor </a:t>
            </a:r>
            <a:r>
              <a:rPr lang="en-US" sz="2800" dirty="0">
                <a:solidFill>
                  <a:srgbClr val="FFFF00"/>
                </a:solidFill>
              </a:rPr>
              <a:t>accessibility statements are provided </a:t>
            </a:r>
            <a:r>
              <a:rPr lang="en-US" sz="2800" dirty="0"/>
              <a:t>for all technologies required in the course.</a:t>
            </a:r>
          </a:p>
        </p:txBody>
      </p:sp>
      <p:pic>
        <p:nvPicPr>
          <p:cNvPr id="7170" name="Picture 2" descr="Picture representing Accessibility with image of eye, ear, hand, and brain" title="Accessibility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9322" y="457200"/>
            <a:ext cx="1324164" cy="122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5C821777-3A3B-437E-B5C1-FBC7B0F48C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1964F-427E-4B0C-BD4F-99E1290ABB25}"/>
              </a:ext>
            </a:extLst>
          </p:cNvPr>
          <p:cNvSpPr>
            <a:spLocks noGrp="1"/>
          </p:cNvSpPr>
          <p:nvPr>
            <p:ph type="title"/>
          </p:nvPr>
        </p:nvSpPr>
        <p:spPr>
          <a:xfrm>
            <a:off x="7926399" y="1426937"/>
            <a:ext cx="3643150" cy="3495674"/>
          </a:xfrm>
        </p:spPr>
        <p:txBody>
          <a:bodyPr vert="horz" lIns="91440" tIns="45720" rIns="91440" bIns="45720" rtlCol="0" anchor="b">
            <a:normAutofit/>
          </a:bodyPr>
          <a:lstStyle/>
          <a:p>
            <a:r>
              <a:rPr lang="en-US" sz="3100" dirty="0">
                <a:solidFill>
                  <a:srgbClr val="FFFFFF"/>
                </a:solidFill>
              </a:rPr>
              <a:t>Examining course design through the lens of HEOA, UID, &amp; QM Standard 8.</a:t>
            </a:r>
            <a:br>
              <a:rPr lang="en-US" sz="3100" dirty="0">
                <a:solidFill>
                  <a:srgbClr val="FFFFFF"/>
                </a:solidFill>
              </a:rPr>
            </a:br>
            <a:endParaRPr lang="en-US" sz="3100" dirty="0">
              <a:solidFill>
                <a:srgbClr val="FFFFFF"/>
              </a:solidFill>
            </a:endParaRPr>
          </a:p>
        </p:txBody>
      </p:sp>
      <p:sp>
        <p:nvSpPr>
          <p:cNvPr id="21" name="Rectangle 16">
            <a:extLst>
              <a:ext uri="{FF2B5EF4-FFF2-40B4-BE49-F238E27FC236}">
                <a16:creationId xmlns:a16="http://schemas.microsoft.com/office/drawing/2014/main" id="{A31AD40C-CE73-4162-8681-421B8AF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sign&#10;&#10;Description automatically generated">
            <a:extLst>
              <a:ext uri="{FF2B5EF4-FFF2-40B4-BE49-F238E27FC236}">
                <a16:creationId xmlns:a16="http://schemas.microsoft.com/office/drawing/2014/main" id="{6101DF78-733B-4EBD-AA83-B7D870F971E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295503" y="1114868"/>
            <a:ext cx="5610018" cy="4628265"/>
          </a:xfrm>
          <a:prstGeom prst="rect">
            <a:avLst/>
          </a:prstGeom>
        </p:spPr>
      </p:pic>
      <p:sp>
        <p:nvSpPr>
          <p:cNvPr id="19" name="Rectangle 18">
            <a:extLst>
              <a:ext uri="{FF2B5EF4-FFF2-40B4-BE49-F238E27FC236}">
                <a16:creationId xmlns:a16="http://schemas.microsoft.com/office/drawing/2014/main" id="{707A3B9D-B1BA-4989-A535-1A6D8D402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E6C9EE-A6AE-4CFD-B617-75BEA0490B8C}"/>
              </a:ext>
            </a:extLst>
          </p:cNvPr>
          <p:cNvSpPr txBox="1"/>
          <p:nvPr/>
        </p:nvSpPr>
        <p:spPr>
          <a:xfrm>
            <a:off x="4120783" y="5543078"/>
            <a:ext cx="278473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minnesota.qualitymatters.org/resources/badges/">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1617069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a smiley face holding a Thank You sign" title="Thank You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638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2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4" name="TextBox 3"/>
          <p:cNvSpPr txBox="1"/>
          <p:nvPr/>
        </p:nvSpPr>
        <p:spPr>
          <a:xfrm>
            <a:off x="1135781" y="1122363"/>
            <a:ext cx="5896391" cy="238760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800" b="1" cap="all">
                <a:effectLst>
                  <a:outerShdw blurRad="50800" dist="63500" dir="2700000" algn="tl" rotWithShape="0">
                    <a:srgbClr val="000000">
                      <a:alpha val="48000"/>
                    </a:srgbClr>
                  </a:outerShdw>
                </a:effectLst>
                <a:latin typeface="+mj-lt"/>
                <a:ea typeface="+mj-ea"/>
                <a:cs typeface="+mj-cs"/>
              </a:rPr>
              <a:t>Questions and Answers</a:t>
            </a:r>
          </a:p>
        </p:txBody>
      </p:sp>
      <p:pic>
        <p:nvPicPr>
          <p:cNvPr id="5122" name="Picture 2" descr="Picture of a Question Mark" title="Questions and Answer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78736" y="1488697"/>
            <a:ext cx="3402767" cy="3402767"/>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8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19" y="56271"/>
            <a:ext cx="10099938" cy="726830"/>
          </a:xfrm>
        </p:spPr>
        <p:txBody>
          <a:bodyPr/>
          <a:lstStyle/>
          <a:p>
            <a:r>
              <a:rPr lang="en-US" dirty="0"/>
              <a:t>References</a:t>
            </a:r>
          </a:p>
        </p:txBody>
      </p:sp>
      <p:sp>
        <p:nvSpPr>
          <p:cNvPr id="3" name="Content Placeholder 2"/>
          <p:cNvSpPr>
            <a:spLocks noGrp="1"/>
          </p:cNvSpPr>
          <p:nvPr>
            <p:ph idx="1"/>
          </p:nvPr>
        </p:nvSpPr>
        <p:spPr>
          <a:xfrm>
            <a:off x="913795" y="618979"/>
            <a:ext cx="10353762" cy="5899388"/>
          </a:xfrm>
        </p:spPr>
        <p:txBody>
          <a:bodyPr>
            <a:normAutofit fontScale="25000" lnSpcReduction="20000"/>
          </a:bodyPr>
          <a:lstStyle/>
          <a:p>
            <a:r>
              <a:rPr lang="en-US" sz="7200" dirty="0" err="1"/>
              <a:t>Burgstahler</a:t>
            </a:r>
            <a:r>
              <a:rPr lang="en-US" sz="7200" dirty="0"/>
              <a:t>, S. (2015). </a:t>
            </a:r>
            <a:r>
              <a:rPr lang="en-US" sz="7200" i="1" dirty="0"/>
              <a:t>20 tips for teaching an accessible online course.</a:t>
            </a:r>
            <a:r>
              <a:rPr lang="en-US" sz="7200" dirty="0"/>
              <a:t> DO-IT: University of Washington. Retrieved from </a:t>
            </a:r>
            <a:r>
              <a:rPr lang="en-US" sz="7200" dirty="0">
                <a:hlinkClick r:id="rId3"/>
              </a:rPr>
              <a:t>https://www.washington.edu/doit/20-tips-teaching-accessible-online-course</a:t>
            </a:r>
            <a:endParaRPr lang="en-US" sz="7200" dirty="0"/>
          </a:p>
          <a:p>
            <a:r>
              <a:rPr lang="en-US" sz="7200" dirty="0"/>
              <a:t>Center for Applied Special Technology. (CAST). (2006). </a:t>
            </a:r>
            <a:r>
              <a:rPr lang="en-US" sz="7200" i="1" dirty="0"/>
              <a:t>What is universal design for learning?</a:t>
            </a:r>
            <a:r>
              <a:rPr lang="en-US" sz="7200" dirty="0"/>
              <a:t> Retrieved from </a:t>
            </a:r>
            <a:r>
              <a:rPr lang="en-US" sz="7200" u="sng" dirty="0">
                <a:hlinkClick r:id="rId4"/>
              </a:rPr>
              <a:t>http://www.cast.org/udl/index.html</a:t>
            </a:r>
            <a:endParaRPr lang="en-US" sz="7200" dirty="0"/>
          </a:p>
          <a:p>
            <a:r>
              <a:rPr lang="en-US" sz="7200" dirty="0"/>
              <a:t>Coombs, N. (2010). </a:t>
            </a:r>
            <a:r>
              <a:rPr lang="en-US" sz="7200" i="1" dirty="0"/>
              <a:t>Making Online Teaching Accessible: Inclusive Course Design for Students with Disabilities.</a:t>
            </a:r>
            <a:r>
              <a:rPr lang="en-US" sz="7200" dirty="0"/>
              <a:t> San Francisco, CA: </a:t>
            </a:r>
            <a:r>
              <a:rPr lang="en-US" sz="7200" dirty="0" err="1"/>
              <a:t>Jossey</a:t>
            </a:r>
            <a:r>
              <a:rPr lang="en-US" sz="7200" dirty="0"/>
              <a:t>-Bass.</a:t>
            </a:r>
          </a:p>
          <a:p>
            <a:r>
              <a:rPr lang="en-US" sz="7200" dirty="0"/>
              <a:t>Designing for Inclusion (2011). </a:t>
            </a:r>
            <a:r>
              <a:rPr lang="en-US" sz="7200" i="1" dirty="0"/>
              <a:t>Web Accessibility Initiative. </a:t>
            </a:r>
            <a:r>
              <a:rPr lang="en-US" sz="7200" dirty="0"/>
              <a:t>Retrieved from </a:t>
            </a:r>
            <a:r>
              <a:rPr lang="en-US" sz="7200" dirty="0">
                <a:hlinkClick r:id="rId5"/>
              </a:rPr>
              <a:t>http://www.w3.org/WAI/users/Overview.html</a:t>
            </a:r>
            <a:r>
              <a:rPr lang="en-US" sz="7200" dirty="0"/>
              <a:t>.</a:t>
            </a:r>
          </a:p>
          <a:p>
            <a:r>
              <a:rPr lang="en-US" sz="7200" dirty="0"/>
              <a:t>DO-IT, University of Washington (2019). </a:t>
            </a:r>
            <a:r>
              <a:rPr lang="en-US" sz="6400" i="1" dirty="0">
                <a:effectLst/>
              </a:rPr>
              <a:t>Real Connections: Making Distance Learning Accessible to Everyone. </a:t>
            </a:r>
            <a:r>
              <a:rPr lang="en-US" sz="6400" dirty="0">
                <a:effectLst/>
              </a:rPr>
              <a:t>Retrieved from </a:t>
            </a:r>
            <a:r>
              <a:rPr lang="en-US" sz="6600" dirty="0">
                <a:hlinkClick r:id="rId6"/>
              </a:rPr>
              <a:t>https://www.washington.edu/doit/videos/index.php?vid=22</a:t>
            </a:r>
            <a:endParaRPr lang="en-US" sz="7200" dirty="0"/>
          </a:p>
          <a:p>
            <a:r>
              <a:rPr lang="en-US" sz="7200" dirty="0"/>
              <a:t>Elias, T. (2010). Universal Design Principles for Moodle</a:t>
            </a:r>
            <a:r>
              <a:rPr lang="en-US" sz="7200" i="1" dirty="0"/>
              <a:t>. International Review of Research in Open and Distance Learning. 11</a:t>
            </a:r>
            <a:r>
              <a:rPr lang="en-US" sz="7200" dirty="0"/>
              <a:t>(2),  110 – 124.  Retrieved from  </a:t>
            </a:r>
            <a:r>
              <a:rPr lang="en-US" sz="7200" dirty="0">
                <a:hlinkClick r:id="rId7"/>
              </a:rPr>
              <a:t>http://www.irrodl.org/index.php/irrodl/article/view/869</a:t>
            </a:r>
            <a:endParaRPr lang="en-US" sz="7200" dirty="0"/>
          </a:p>
          <a:p>
            <a:r>
              <a:rPr lang="en-US" sz="7200" dirty="0"/>
              <a:t>Scott, S., McGuire, J.M., &amp; Embry,  P. (2002). </a:t>
            </a:r>
            <a:r>
              <a:rPr lang="en-US" sz="7200" i="1" dirty="0"/>
              <a:t>Universal design for instruction fact sheet. </a:t>
            </a:r>
            <a:r>
              <a:rPr lang="en-US" sz="7200" dirty="0"/>
              <a:t>Storrs: University of Connecticut, Center on Postsecondary Education and Disability. Retrieved from </a:t>
            </a:r>
            <a:r>
              <a:rPr lang="en-US" sz="7200" dirty="0">
                <a:hlinkClick r:id="rId8"/>
              </a:rPr>
              <a:t>http://caite.cs.umass.edu/files/udi2_fact_sheet.pdf</a:t>
            </a:r>
            <a:endParaRPr lang="en-US" sz="7200" dirty="0"/>
          </a:p>
          <a:p>
            <a:r>
              <a:rPr lang="en-US" sz="7200" dirty="0"/>
              <a:t>U. S Department of Education, Office of Educational Technology, </a:t>
            </a:r>
            <a:r>
              <a:rPr lang="en-US" sz="7200" i="1" dirty="0"/>
              <a:t>Transforming American Education: Learning Powered by Technology, </a:t>
            </a:r>
            <a:r>
              <a:rPr lang="en-US" sz="7200" dirty="0"/>
              <a:t>Washington, D.C., 2010.</a:t>
            </a:r>
          </a:p>
          <a:p>
            <a:endParaRPr lang="en-US" dirty="0"/>
          </a:p>
        </p:txBody>
      </p:sp>
    </p:spTree>
    <p:extLst>
      <p:ext uri="{BB962C8B-B14F-4D97-AF65-F5344CB8AC3E}">
        <p14:creationId xmlns:p14="http://schemas.microsoft.com/office/powerpoint/2010/main" val="425002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144001" cy="1371600"/>
          </a:xfrm>
        </p:spPr>
        <p:txBody>
          <a:bodyPr>
            <a:normAutofit/>
          </a:bodyPr>
          <a:lstStyle/>
          <a:p>
            <a:r>
              <a:rPr lang="en-US" sz="4800" dirty="0">
                <a:solidFill>
                  <a:srgbClr val="FFC000"/>
                </a:solidFill>
              </a:rPr>
              <a:t>Agenda</a:t>
            </a:r>
          </a:p>
        </p:txBody>
      </p:sp>
      <p:sp>
        <p:nvSpPr>
          <p:cNvPr id="3" name="Content Placeholder 2"/>
          <p:cNvSpPr>
            <a:spLocks noGrp="1"/>
          </p:cNvSpPr>
          <p:nvPr>
            <p:ph idx="1"/>
          </p:nvPr>
        </p:nvSpPr>
        <p:spPr>
          <a:xfrm>
            <a:off x="309489" y="1195755"/>
            <a:ext cx="11272911" cy="5440312"/>
          </a:xfrm>
        </p:spPr>
        <p:txBody>
          <a:bodyPr>
            <a:normAutofit fontScale="77500" lnSpcReduction="20000"/>
          </a:bodyPr>
          <a:lstStyle/>
          <a:p>
            <a:pPr marL="633222" indent="-514350">
              <a:buFont typeface="+mj-lt"/>
              <a:buAutoNum type="arabicPeriod"/>
            </a:pPr>
            <a:r>
              <a:rPr lang="en-US" sz="3600" dirty="0"/>
              <a:t>Welcome &amp; Introductions</a:t>
            </a:r>
          </a:p>
          <a:p>
            <a:pPr marL="633222" indent="-514350">
              <a:buFont typeface="+mj-lt"/>
              <a:buAutoNum type="arabicPeriod"/>
            </a:pPr>
            <a:endParaRPr lang="en-US" sz="3600" dirty="0"/>
          </a:p>
          <a:p>
            <a:pPr marL="633222" indent="-514350">
              <a:buFont typeface="+mj-lt"/>
              <a:buAutoNum type="arabicPeriod"/>
            </a:pPr>
            <a:r>
              <a:rPr lang="en-US" sz="3600" dirty="0"/>
              <a:t>The Higher Education Opportunity Act (HEOA) of 2008 </a:t>
            </a:r>
          </a:p>
          <a:p>
            <a:pPr marL="633222" indent="-514350">
              <a:buFont typeface="+mj-lt"/>
              <a:buAutoNum type="arabicPeriod"/>
            </a:pPr>
            <a:endParaRPr lang="en-US" sz="3600" dirty="0"/>
          </a:p>
          <a:p>
            <a:pPr marL="633222" indent="-514350">
              <a:buFont typeface="+mj-lt"/>
              <a:buAutoNum type="arabicPeriod"/>
            </a:pPr>
            <a:r>
              <a:rPr lang="en-US" sz="3600" dirty="0"/>
              <a:t>Universal Instructional Design (UID) Principles</a:t>
            </a:r>
          </a:p>
          <a:p>
            <a:pPr marL="633222" indent="-514350">
              <a:buFont typeface="+mj-lt"/>
              <a:buAutoNum type="arabicPeriod"/>
            </a:pPr>
            <a:endParaRPr lang="en-US" sz="3600" dirty="0"/>
          </a:p>
          <a:p>
            <a:pPr marL="633222" indent="-514350">
              <a:buFont typeface="+mj-lt"/>
              <a:buAutoNum type="arabicPeriod"/>
            </a:pPr>
            <a:r>
              <a:rPr lang="en-US" sz="3600" dirty="0"/>
              <a:t>Examining course design through the lens of HEOA, UID, &amp; QM Standard 8.</a:t>
            </a:r>
          </a:p>
          <a:p>
            <a:pPr marL="461772" indent="-342900">
              <a:buFont typeface="+mj-lt"/>
              <a:buAutoNum type="arabicPeriod"/>
            </a:pPr>
            <a:endParaRPr lang="en-US" sz="3600" dirty="0"/>
          </a:p>
          <a:p>
            <a:pPr marL="461772" indent="-342900">
              <a:buFont typeface="+mj-lt"/>
              <a:buAutoNum type="arabicPeriod"/>
            </a:pPr>
            <a:r>
              <a:rPr lang="en-US" sz="3600" dirty="0"/>
              <a:t>Wrap Up/Q &amp; A</a:t>
            </a:r>
          </a:p>
          <a:p>
            <a:endParaRPr lang="en-US" dirty="0"/>
          </a:p>
          <a:p>
            <a:endParaRPr lang="en-US" dirty="0"/>
          </a:p>
          <a:p>
            <a:endParaRPr lang="en-US" dirty="0"/>
          </a:p>
          <a:p>
            <a:endParaRPr lang="en-US" dirty="0"/>
          </a:p>
        </p:txBody>
      </p:sp>
      <p:pic>
        <p:nvPicPr>
          <p:cNvPr id="1027" name="Picture 3" descr="C:\Users\Ruth\AppData\Local\Microsoft\Windows\INetCache\IE\H6S27KYS\welcome-smiley[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152402"/>
            <a:ext cx="1507314" cy="150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50" y="4482"/>
            <a:ext cx="9144001" cy="1371600"/>
          </a:xfrm>
        </p:spPr>
        <p:txBody>
          <a:bodyPr/>
          <a:lstStyle/>
          <a:p>
            <a:r>
              <a:rPr lang="en-US" b="1" dirty="0">
                <a:solidFill>
                  <a:srgbClr val="FFC000"/>
                </a:solidFill>
              </a:rPr>
              <a:t>Expected Outcomes</a:t>
            </a:r>
          </a:p>
        </p:txBody>
      </p:sp>
      <p:sp>
        <p:nvSpPr>
          <p:cNvPr id="3" name="Content Placeholder 2"/>
          <p:cNvSpPr>
            <a:spLocks noGrp="1"/>
          </p:cNvSpPr>
          <p:nvPr>
            <p:ph idx="1"/>
          </p:nvPr>
        </p:nvSpPr>
        <p:spPr>
          <a:xfrm>
            <a:off x="590844" y="1041010"/>
            <a:ext cx="11296356" cy="5050302"/>
          </a:xfrm>
        </p:spPr>
        <p:txBody>
          <a:bodyPr>
            <a:noAutofit/>
          </a:bodyPr>
          <a:lstStyle/>
          <a:p>
            <a:pPr marL="0" indent="0">
              <a:buNone/>
            </a:pPr>
            <a:r>
              <a:rPr lang="en-US" sz="3200" dirty="0"/>
              <a:t> </a:t>
            </a:r>
            <a:r>
              <a:rPr lang="en-US" sz="2800" dirty="0">
                <a:solidFill>
                  <a:srgbClr val="FFFF00"/>
                </a:solidFill>
              </a:rPr>
              <a:t>By the end of this session, participants will be able to</a:t>
            </a:r>
            <a:r>
              <a:rPr lang="en-US" sz="2800" dirty="0"/>
              <a:t>:</a:t>
            </a:r>
          </a:p>
          <a:p>
            <a:pPr>
              <a:buFont typeface="Wingdings" panose="05000000000000000000" pitchFamily="2" charset="2"/>
              <a:buChar char="q"/>
            </a:pPr>
            <a:r>
              <a:rPr lang="en-US" sz="2800" dirty="0"/>
              <a:t>Apply Universal Instructional Design principles to enhance the learning experience for all students.</a:t>
            </a:r>
          </a:p>
          <a:p>
            <a:pPr>
              <a:buFont typeface="Wingdings" panose="05000000000000000000" pitchFamily="2" charset="2"/>
              <a:buChar char="q"/>
            </a:pPr>
            <a:endParaRPr lang="en-US" sz="2800" dirty="0"/>
          </a:p>
          <a:p>
            <a:pPr>
              <a:buFont typeface="Wingdings" panose="05000000000000000000" pitchFamily="2" charset="2"/>
              <a:buChar char="q"/>
            </a:pPr>
            <a:r>
              <a:rPr lang="en-US" sz="2800" dirty="0"/>
              <a:t>Evaluate web-enabled, hybrid, and online course design elements to ensure they meet accessibility standards.</a:t>
            </a:r>
          </a:p>
          <a:p>
            <a:pPr marL="0" indent="0">
              <a:buNone/>
            </a:pPr>
            <a:endParaRPr lang="en-US" sz="2800" dirty="0"/>
          </a:p>
          <a:p>
            <a:pPr>
              <a:buFont typeface="Wingdings" panose="05000000000000000000" pitchFamily="2" charset="2"/>
              <a:buChar char="q"/>
            </a:pPr>
            <a:r>
              <a:rPr lang="en-US" sz="2800" dirty="0"/>
              <a:t>Create learning environments that are inclusive, flexible, and adaptable.</a:t>
            </a:r>
          </a:p>
          <a:p>
            <a:pPr>
              <a:buFont typeface="Wingdings" panose="05000000000000000000" pitchFamily="2" charset="2"/>
              <a:buChar char="q"/>
            </a:pPr>
            <a:endParaRPr lang="en-US" sz="2800" dirty="0"/>
          </a:p>
          <a:p>
            <a:endParaRPr lang="en-US" sz="3200" dirty="0"/>
          </a:p>
          <a:p>
            <a:endParaRPr lang="en-US" sz="3200" dirty="0"/>
          </a:p>
        </p:txBody>
      </p:sp>
      <p:pic>
        <p:nvPicPr>
          <p:cNvPr id="4" name="Picture 3" descr="2011 September – Kasper Spir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4847" y="205740"/>
            <a:ext cx="1949255" cy="1299503"/>
          </a:xfrm>
          <a:prstGeom prst="rect">
            <a:avLst/>
          </a:prstGeom>
        </p:spPr>
      </p:pic>
    </p:spTree>
    <p:extLst>
      <p:ext uri="{BB962C8B-B14F-4D97-AF65-F5344CB8AC3E}">
        <p14:creationId xmlns:p14="http://schemas.microsoft.com/office/powerpoint/2010/main" val="41990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45366"/>
            <a:ext cx="10353761" cy="1326321"/>
          </a:xfrm>
        </p:spPr>
        <p:txBody>
          <a:bodyPr>
            <a:normAutofit/>
          </a:bodyPr>
          <a:lstStyle/>
          <a:p>
            <a:r>
              <a:rPr lang="en-US" sz="4800" dirty="0">
                <a:solidFill>
                  <a:srgbClr val="F0AD00"/>
                </a:solidFill>
              </a:rPr>
              <a:t>Universal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586425"/>
              </p:ext>
            </p:extLst>
          </p:nvPr>
        </p:nvGraphicFramePr>
        <p:xfrm>
          <a:off x="1981199" y="1141780"/>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33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HEOA’s Official </a:t>
            </a:r>
            <a:r>
              <a:rPr lang="en-US" dirty="0">
                <a:solidFill>
                  <a:srgbClr val="FFC000"/>
                </a:solidFill>
                <a:hlinkClick r:id="rId3"/>
              </a:rPr>
              <a:t>Definition</a:t>
            </a:r>
            <a:r>
              <a:rPr lang="en-US" dirty="0">
                <a:solidFill>
                  <a:srgbClr val="FFC000"/>
                </a:solidFill>
              </a:rPr>
              <a:t> of UDL</a:t>
            </a:r>
          </a:p>
        </p:txBody>
      </p:sp>
      <p:sp>
        <p:nvSpPr>
          <p:cNvPr id="3" name="Content Placeholder 2"/>
          <p:cNvSpPr>
            <a:spLocks noGrp="1"/>
          </p:cNvSpPr>
          <p:nvPr>
            <p:ph idx="1"/>
          </p:nvPr>
        </p:nvSpPr>
        <p:spPr>
          <a:xfrm>
            <a:off x="1223889" y="1775193"/>
            <a:ext cx="10227213" cy="4848373"/>
          </a:xfrm>
        </p:spPr>
        <p:txBody>
          <a:bodyPr>
            <a:normAutofit/>
          </a:bodyPr>
          <a:lstStyle/>
          <a:p>
            <a:pPr>
              <a:buNone/>
            </a:pPr>
            <a:r>
              <a:rPr lang="en-US" dirty="0"/>
              <a:t>	The term Universal Design for Learning (UDL) means a scientifically valid framework for guiding educational practice that: </a:t>
            </a:r>
          </a:p>
          <a:p>
            <a:pPr>
              <a:buNone/>
            </a:pPr>
            <a:endParaRPr lang="en-US" dirty="0"/>
          </a:p>
          <a:p>
            <a:pPr marL="925830" lvl="1" indent="-514350">
              <a:buFont typeface="+mj-lt"/>
              <a:buAutoNum type="alphaUcPeriod"/>
            </a:pPr>
            <a:r>
              <a:rPr lang="en-US" dirty="0"/>
              <a:t>Provides </a:t>
            </a:r>
            <a:r>
              <a:rPr lang="en-US" dirty="0">
                <a:solidFill>
                  <a:srgbClr val="FFFF00"/>
                </a:solidFill>
              </a:rPr>
              <a:t>flexibility</a:t>
            </a:r>
            <a:r>
              <a:rPr lang="en-US" dirty="0"/>
              <a:t> in the ways information is presented, in the ways students respond or demonstrate knowledge and skills, and in the ways students are engaged.</a:t>
            </a:r>
          </a:p>
          <a:p>
            <a:pPr marL="925830" lvl="1" indent="-514350">
              <a:buFont typeface="+mj-lt"/>
              <a:buAutoNum type="alphaUcPeriod"/>
            </a:pPr>
            <a:endParaRPr lang="en-US" dirty="0">
              <a:solidFill>
                <a:srgbClr val="FFFF00"/>
              </a:solidFill>
            </a:endParaRPr>
          </a:p>
          <a:p>
            <a:pPr marL="925830" lvl="1" indent="-514350">
              <a:buFont typeface="+mj-lt"/>
              <a:buAutoNum type="alphaUcPeriod"/>
            </a:pPr>
            <a:r>
              <a:rPr lang="en-US" dirty="0"/>
              <a:t>Reduces </a:t>
            </a:r>
            <a:r>
              <a:rPr lang="en-US" dirty="0">
                <a:solidFill>
                  <a:srgbClr val="FFFF00"/>
                </a:solidFill>
              </a:rPr>
              <a:t>barriers </a:t>
            </a:r>
            <a:r>
              <a:rPr lang="en-US" dirty="0"/>
              <a:t>in instruction, provides </a:t>
            </a:r>
            <a:r>
              <a:rPr lang="en-US" dirty="0">
                <a:solidFill>
                  <a:srgbClr val="FFFF00"/>
                </a:solidFill>
              </a:rPr>
              <a:t>appropriate accommodations</a:t>
            </a:r>
            <a:r>
              <a:rPr lang="en-US" dirty="0"/>
              <a:t>, </a:t>
            </a:r>
            <a:r>
              <a:rPr lang="en-US" dirty="0">
                <a:solidFill>
                  <a:srgbClr val="FFFF00"/>
                </a:solidFill>
              </a:rPr>
              <a:t>supports and challenges</a:t>
            </a:r>
            <a:r>
              <a:rPr lang="en-US" dirty="0"/>
              <a:t>, and maintains </a:t>
            </a:r>
            <a:r>
              <a:rPr lang="en-US" dirty="0">
                <a:solidFill>
                  <a:srgbClr val="FFFF00"/>
                </a:solidFill>
              </a:rPr>
              <a:t>high achievement expectations</a:t>
            </a:r>
            <a:r>
              <a:rPr lang="en-US" dirty="0"/>
              <a:t> for all students, including students with disabilities and students who are limited English proficient. </a:t>
            </a:r>
            <a:endParaRPr lang="en-US" sz="1647" dirty="0"/>
          </a:p>
          <a:p>
            <a:pPr marL="925830" lvl="1" indent="-514350">
              <a:buNone/>
            </a:pPr>
            <a:endParaRPr lang="en-US" sz="1647" dirty="0"/>
          </a:p>
          <a:p>
            <a:pPr marL="925830" lvl="1" indent="-514350">
              <a:buNone/>
            </a:pPr>
            <a:endParaRPr lang="en-US" sz="1647" dirty="0"/>
          </a:p>
          <a:p>
            <a:pPr marL="925830" lvl="1" indent="-514350">
              <a:buNone/>
            </a:pPr>
            <a:r>
              <a:rPr lang="en-US" sz="1647" dirty="0"/>
              <a:t>Source: HEOA, 2008, 122 STAT.3088</a:t>
            </a:r>
          </a:p>
          <a:p>
            <a:pPr>
              <a:buNone/>
            </a:pPr>
            <a:endParaRPr lang="en-US" dirty="0"/>
          </a:p>
        </p:txBody>
      </p:sp>
    </p:spTree>
    <p:extLst>
      <p:ext uri="{BB962C8B-B14F-4D97-AF65-F5344CB8AC3E}">
        <p14:creationId xmlns:p14="http://schemas.microsoft.com/office/powerpoint/2010/main" val="1105269023"/>
      </p:ext>
    </p:extLst>
  </p:cSld>
  <p:clrMapOvr>
    <a:masterClrMapping/>
  </p:clrMapOvr>
  <mc:AlternateContent xmlns:mc="http://schemas.openxmlformats.org/markup-compatibility/2006" xmlns:p14="http://schemas.microsoft.com/office/powerpoint/2010/main">
    <mc:Choice Requires="p14">
      <p:transition spd="slow" p14:dur="2000" advTm="30049"/>
    </mc:Choice>
    <mc:Fallback xmlns="">
      <p:transition spd="slow" advTm="3004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6076"/>
            <a:ext cx="9144000" cy="1252728"/>
          </a:xfrm>
        </p:spPr>
        <p:txBody>
          <a:bodyPr>
            <a:normAutofit fontScale="90000"/>
          </a:bodyPr>
          <a:lstStyle/>
          <a:p>
            <a:r>
              <a:rPr lang="en-US" dirty="0"/>
              <a:t/>
            </a:r>
            <a:br>
              <a:rPr lang="en-US" dirty="0"/>
            </a:br>
            <a:r>
              <a:rPr lang="en-US" dirty="0">
                <a:solidFill>
                  <a:srgbClr val="FFC000"/>
                </a:solidFill>
              </a:rPr>
              <a:t>Applying Universal Instructional </a:t>
            </a:r>
            <a:r>
              <a:rPr lang="en-US" dirty="0" smtClean="0">
                <a:solidFill>
                  <a:srgbClr val="FFC000"/>
                </a:solidFill>
              </a:rPr>
              <a:t>Design Principles </a:t>
            </a:r>
            <a:r>
              <a:rPr lang="en-US" dirty="0">
                <a:solidFill>
                  <a:srgbClr val="FFC000"/>
                </a:solidFill>
              </a:rPr>
              <a:t>WITHIN the virtual environment</a:t>
            </a:r>
            <a:r>
              <a:rPr lang="en-US" dirty="0"/>
              <a:t/>
            </a:r>
            <a:br>
              <a:rPr lang="en-US" dirty="0"/>
            </a:br>
            <a:endParaRPr lang="en-US" dirty="0"/>
          </a:p>
        </p:txBody>
      </p:sp>
      <p:graphicFrame>
        <p:nvGraphicFramePr>
          <p:cNvPr id="39941" name="Object 5"/>
          <p:cNvGraphicFramePr>
            <a:graphicFrameLocks noChangeAspect="1"/>
          </p:cNvGraphicFramePr>
          <p:nvPr>
            <p:extLst>
              <p:ext uri="{D42A27DB-BD31-4B8C-83A1-F6EECF244321}">
                <p14:modId xmlns:p14="http://schemas.microsoft.com/office/powerpoint/2010/main" val="811690561"/>
              </p:ext>
            </p:extLst>
          </p:nvPr>
        </p:nvGraphicFramePr>
        <p:xfrm>
          <a:off x="714103" y="1720806"/>
          <a:ext cx="10763794" cy="4693057"/>
        </p:xfrm>
        <a:graphic>
          <a:graphicData uri="http://schemas.openxmlformats.org/presentationml/2006/ole">
            <mc:AlternateContent xmlns:mc="http://schemas.openxmlformats.org/markup-compatibility/2006">
              <mc:Choice xmlns:v="urn:schemas-microsoft-com:vml" Requires="v">
                <p:oleObj spid="_x0000_s1057" name="Document" r:id="rId4" imgW="6362466" imgH="4076550" progId="Word.Document.12">
                  <p:embed/>
                </p:oleObj>
              </mc:Choice>
              <mc:Fallback>
                <p:oleObj name="Document" r:id="rId4" imgW="6362466" imgH="4076550" progId="Word.Document.12">
                  <p:embed/>
                  <p:pic>
                    <p:nvPicPr>
                      <p:cNvPr id="3994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103" y="1720806"/>
                        <a:ext cx="10763794" cy="469305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9581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460" y="155448"/>
            <a:ext cx="8976540" cy="1252728"/>
          </a:xfrm>
        </p:spPr>
        <p:txBody>
          <a:bodyPr>
            <a:normAutofit fontScale="90000"/>
          </a:bodyPr>
          <a:lstStyle/>
          <a:p>
            <a:r>
              <a:rPr lang="en-US" dirty="0">
                <a:solidFill>
                  <a:srgbClr val="FFC000"/>
                </a:solidFill>
              </a:rPr>
              <a:t>Characteristics of UD in the virtual setting/learning management system</a:t>
            </a:r>
          </a:p>
        </p:txBody>
      </p:sp>
      <p:graphicFrame>
        <p:nvGraphicFramePr>
          <p:cNvPr id="41989" name="Object 5"/>
          <p:cNvGraphicFramePr>
            <a:graphicFrameLocks noChangeAspect="1"/>
          </p:cNvGraphicFramePr>
          <p:nvPr>
            <p:extLst>
              <p:ext uri="{D42A27DB-BD31-4B8C-83A1-F6EECF244321}">
                <p14:modId xmlns:p14="http://schemas.microsoft.com/office/powerpoint/2010/main" val="243767840"/>
              </p:ext>
            </p:extLst>
          </p:nvPr>
        </p:nvGraphicFramePr>
        <p:xfrm>
          <a:off x="718457" y="1672046"/>
          <a:ext cx="10776857" cy="4741817"/>
        </p:xfrm>
        <a:graphic>
          <a:graphicData uri="http://schemas.openxmlformats.org/presentationml/2006/ole">
            <mc:AlternateContent xmlns:mc="http://schemas.openxmlformats.org/markup-compatibility/2006">
              <mc:Choice xmlns:v="urn:schemas-microsoft-com:vml" Requires="v">
                <p:oleObj spid="_x0000_s2079" name="Document" r:id="rId4" imgW="5625893" imgH="3606667" progId="Word.Document.12">
                  <p:embed/>
                </p:oleObj>
              </mc:Choice>
              <mc:Fallback>
                <p:oleObj name="Document" r:id="rId4" imgW="5625893" imgH="3606667" progId="Word.Document.12">
                  <p:embed/>
                  <p:pic>
                    <p:nvPicPr>
                      <p:cNvPr id="419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7" y="1672046"/>
                        <a:ext cx="10776857" cy="474181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9184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f4qgqekDYM"/>
          <p:cNvPicPr>
            <a:picLocks noGrp="1" noRot="1" noChangeAspect="1"/>
          </p:cNvPicPr>
          <p:nvPr>
            <p:ph idx="1"/>
            <a:videoFile r:link="rId1"/>
          </p:nvPr>
        </p:nvPicPr>
        <p:blipFill>
          <a:blip r:embed="rId4"/>
          <a:stretch>
            <a:fillRect/>
          </a:stretch>
        </p:blipFill>
        <p:spPr>
          <a:xfrm>
            <a:off x="1054471" y="1125416"/>
            <a:ext cx="10410698" cy="4768947"/>
          </a:xfrm>
          <a:prstGeom prst="rect">
            <a:avLst/>
          </a:prstGeom>
        </p:spPr>
      </p:pic>
      <p:sp>
        <p:nvSpPr>
          <p:cNvPr id="5" name="Title 1"/>
          <p:cNvSpPr>
            <a:spLocks noGrp="1"/>
          </p:cNvSpPr>
          <p:nvPr>
            <p:ph type="title"/>
          </p:nvPr>
        </p:nvSpPr>
        <p:spPr>
          <a:xfrm>
            <a:off x="702781" y="229773"/>
            <a:ext cx="10353761" cy="754966"/>
          </a:xfrm>
        </p:spPr>
        <p:txBody>
          <a:bodyPr>
            <a:noAutofit/>
          </a:bodyPr>
          <a:lstStyle/>
          <a:p>
            <a:r>
              <a:rPr lang="en-US" sz="3200" b="0" dirty="0">
                <a:solidFill>
                  <a:srgbClr val="FFC000"/>
                </a:solidFill>
              </a:rPr>
              <a:t>Real connections – Making distance learning accessible to everyone</a:t>
            </a:r>
          </a:p>
        </p:txBody>
      </p:sp>
      <p:sp>
        <p:nvSpPr>
          <p:cNvPr id="6" name="TextBox 5"/>
          <p:cNvSpPr txBox="1"/>
          <p:nvPr/>
        </p:nvSpPr>
        <p:spPr>
          <a:xfrm>
            <a:off x="983527" y="6316394"/>
            <a:ext cx="7343335" cy="369332"/>
          </a:xfrm>
          <a:prstGeom prst="rect">
            <a:avLst/>
          </a:prstGeom>
          <a:noFill/>
        </p:spPr>
        <p:txBody>
          <a:bodyPr wrap="square" rtlCol="0">
            <a:spAutoFit/>
          </a:bodyPr>
          <a:lstStyle/>
          <a:p>
            <a:r>
              <a:rPr lang="en-US" dirty="0"/>
              <a:t>Source: </a:t>
            </a:r>
            <a:r>
              <a:rPr lang="en-US" dirty="0">
                <a:hlinkClick r:id="rId5"/>
              </a:rPr>
              <a:t>The DO-IT Center</a:t>
            </a:r>
            <a:r>
              <a:rPr lang="en-US" dirty="0"/>
              <a:t>, University of Washington</a:t>
            </a:r>
          </a:p>
        </p:txBody>
      </p:sp>
    </p:spTree>
    <p:extLst>
      <p:ext uri="{BB962C8B-B14F-4D97-AF65-F5344CB8AC3E}">
        <p14:creationId xmlns:p14="http://schemas.microsoft.com/office/powerpoint/2010/main" val="228373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7227" y="609600"/>
            <a:ext cx="5929773" cy="2668172"/>
          </a:xfrm>
        </p:spPr>
        <p:txBody>
          <a:bodyPr/>
          <a:lstStyle/>
          <a:p>
            <a:r>
              <a:rPr lang="en-US" b="1" dirty="0">
                <a:solidFill>
                  <a:srgbClr val="FFC000"/>
                </a:solidFill>
              </a:rPr>
              <a:t>Accessibility </a:t>
            </a:r>
            <a:br>
              <a:rPr lang="en-US" b="1" dirty="0">
                <a:solidFill>
                  <a:srgbClr val="FFC000"/>
                </a:solidFill>
              </a:rPr>
            </a:br>
            <a:r>
              <a:rPr lang="en-US" b="1" dirty="0">
                <a:solidFill>
                  <a:srgbClr val="FFC000"/>
                </a:solidFill>
              </a:rPr>
              <a:t>&amp; </a:t>
            </a:r>
            <a:br>
              <a:rPr lang="en-US" b="1" dirty="0">
                <a:solidFill>
                  <a:srgbClr val="FFC000"/>
                </a:solidFill>
              </a:rPr>
            </a:br>
            <a:r>
              <a:rPr lang="en-US" b="1" dirty="0">
                <a:solidFill>
                  <a:srgbClr val="FFC000"/>
                </a:solidFill>
              </a:rPr>
              <a:t>Usability</a:t>
            </a:r>
          </a:p>
        </p:txBody>
      </p:sp>
      <p:sp>
        <p:nvSpPr>
          <p:cNvPr id="4" name="Text Placeholder 3"/>
          <p:cNvSpPr>
            <a:spLocks noGrp="1"/>
          </p:cNvSpPr>
          <p:nvPr>
            <p:ph type="body" sz="half" idx="2"/>
          </p:nvPr>
        </p:nvSpPr>
        <p:spPr/>
        <p:txBody>
          <a:bodyPr>
            <a:normAutofit/>
          </a:bodyPr>
          <a:lstStyle/>
          <a:p>
            <a:endParaRPr lang="en-US" sz="2400" dirty="0"/>
          </a:p>
          <a:p>
            <a:endParaRPr lang="en-US" sz="2400" dirty="0"/>
          </a:p>
          <a:p>
            <a:r>
              <a:rPr lang="en-US" sz="2400" dirty="0"/>
              <a:t>QM Standard 8</a:t>
            </a:r>
          </a:p>
        </p:txBody>
      </p:sp>
      <p:pic>
        <p:nvPicPr>
          <p:cNvPr id="5" name="Picture Placeholder 4" descr="Picture of a blackboard with the words The Standards" title="Picture of a blackboard with the words The Standards">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l="8072" r="8072"/>
          <a:stretch>
            <a:fillRect/>
          </a:stretch>
        </p:blipFill>
        <p:spPr>
          <a:xfrm>
            <a:off x="7298195" y="716678"/>
            <a:ext cx="3255356" cy="4883038"/>
          </a:xfrm>
        </p:spPr>
      </p:pic>
    </p:spTree>
    <p:extLst>
      <p:ext uri="{BB962C8B-B14F-4D97-AF65-F5344CB8AC3E}">
        <p14:creationId xmlns:p14="http://schemas.microsoft.com/office/powerpoint/2010/main" val="21244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1196</Words>
  <Application>Microsoft Office PowerPoint</Application>
  <PresentationFormat>Widescreen</PresentationFormat>
  <Paragraphs>122</Paragraphs>
  <Slides>14</Slides>
  <Notes>13</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Bookman Old Style</vt:lpstr>
      <vt:lpstr>Calibri</vt:lpstr>
      <vt:lpstr>Rockwell</vt:lpstr>
      <vt:lpstr>Wingdings</vt:lpstr>
      <vt:lpstr>Damask</vt:lpstr>
      <vt:lpstr>Document</vt:lpstr>
      <vt:lpstr>Applying Universal Instructional Design (UID) Principles to address Standard 8 and Heoa 2008</vt:lpstr>
      <vt:lpstr>Agenda</vt:lpstr>
      <vt:lpstr>Expected Outcomes</vt:lpstr>
      <vt:lpstr>Universal Design</vt:lpstr>
      <vt:lpstr>HEOA’s Official Definition of UDL</vt:lpstr>
      <vt:lpstr> Applying Universal Instructional Design Principles WITHIN the virtual environment </vt:lpstr>
      <vt:lpstr>Characteristics of UD in the virtual setting/learning management system</vt:lpstr>
      <vt:lpstr>Real connections – Making distance learning accessible to everyone</vt:lpstr>
      <vt:lpstr>Accessibility  &amp;  Usability</vt:lpstr>
      <vt:lpstr>QM Standard 8: Accessibility &amp; Usability</vt:lpstr>
      <vt:lpstr>Examining course design through the lens of HEOA, UID, &amp; QM Standard 8. </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Universal Instructional Design (UID) Principles to address Standard 8 and Heoa 2008</dc:title>
  <dc:creator>Ruth Best</dc:creator>
  <cp:lastModifiedBy>Hewlett-Packard Company</cp:lastModifiedBy>
  <cp:revision>2</cp:revision>
  <cp:lastPrinted>2019-04-23T13:23:32Z</cp:lastPrinted>
  <dcterms:created xsi:type="dcterms:W3CDTF">2019-04-23T02:49:16Z</dcterms:created>
  <dcterms:modified xsi:type="dcterms:W3CDTF">2019-04-23T13:26:36Z</dcterms:modified>
</cp:coreProperties>
</file>