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7" r:id="rId3"/>
    <p:sldId id="260" r:id="rId4"/>
    <p:sldId id="258" r:id="rId5"/>
    <p:sldId id="257" r:id="rId6"/>
    <p:sldId id="266" r:id="rId7"/>
    <p:sldId id="270" r:id="rId8"/>
    <p:sldId id="268" r:id="rId9"/>
    <p:sldId id="269" r:id="rId10"/>
    <p:sldId id="261" r:id="rId11"/>
    <p:sldId id="271" r:id="rId12"/>
    <p:sldId id="272" r:id="rId13"/>
    <p:sldId id="273" r:id="rId14"/>
    <p:sldId id="262" r:id="rId15"/>
    <p:sldId id="263" r:id="rId16"/>
    <p:sldId id="264" r:id="rId17"/>
    <p:sldId id="274" r:id="rId18"/>
    <p:sldId id="276" r:id="rId19"/>
    <p:sldId id="277" r:id="rId20"/>
    <p:sldId id="281" r:id="rId21"/>
    <p:sldId id="282" r:id="rId22"/>
    <p:sldId id="278" r:id="rId23"/>
    <p:sldId id="280" r:id="rId24"/>
    <p:sldId id="283" r:id="rId25"/>
    <p:sldId id="279"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60BB85-31CC-4676-B0DC-CB54CA1D6D82}" v="5216" dt="2024-11-01T22:34:15.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75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47EB4-17C1-4E83-99A9-5FB82F2549D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FC50A9-4EEC-4AD7-9AE8-303652772D1A}">
      <dgm:prSet/>
      <dgm:spPr/>
      <dgm:t>
        <a:bodyPr/>
        <a:lstStyle/>
        <a:p>
          <a:pPr>
            <a:lnSpc>
              <a:spcPct val="100000"/>
            </a:lnSpc>
          </a:pPr>
          <a:r>
            <a:rPr lang="en-GB" b="0" i="0"/>
            <a:t>Develop alt-text for mathematical expressions, equations, graphs, and other data displays based on the MathSpeak</a:t>
          </a:r>
          <a:r>
            <a:rPr lang="en-GB" b="0" i="0" baseline="30000"/>
            <a:t>TM</a:t>
          </a:r>
          <a:r>
            <a:rPr lang="en-GB" b="0" i="0"/>
            <a:t> Initiative’s guidelines. </a:t>
          </a:r>
          <a:endParaRPr lang="en-US"/>
        </a:p>
      </dgm:t>
    </dgm:pt>
    <dgm:pt modelId="{B625BC6B-12BC-4798-8A48-59B49BC04A21}" type="parTrans" cxnId="{D45EE74A-6A3A-4B20-96BA-95BDEDDE0272}">
      <dgm:prSet/>
      <dgm:spPr/>
      <dgm:t>
        <a:bodyPr/>
        <a:lstStyle/>
        <a:p>
          <a:endParaRPr lang="en-US"/>
        </a:p>
      </dgm:t>
    </dgm:pt>
    <dgm:pt modelId="{87F441AA-3D0E-4A57-A551-7F4647C78024}" type="sibTrans" cxnId="{D45EE74A-6A3A-4B20-96BA-95BDEDDE0272}">
      <dgm:prSet/>
      <dgm:spPr/>
      <dgm:t>
        <a:bodyPr/>
        <a:lstStyle/>
        <a:p>
          <a:endParaRPr lang="en-US"/>
        </a:p>
      </dgm:t>
    </dgm:pt>
    <dgm:pt modelId="{33A86574-644F-48CA-8812-4F13D16CB726}">
      <dgm:prSet/>
      <dgm:spPr/>
      <dgm:t>
        <a:bodyPr/>
        <a:lstStyle/>
        <a:p>
          <a:pPr>
            <a:lnSpc>
              <a:spcPct val="100000"/>
            </a:lnSpc>
          </a:pPr>
          <a:r>
            <a:rPr lang="en-GB" b="0" i="0"/>
            <a:t>Write descriptive alt-text that aids in problem-solving without providing solutions. </a:t>
          </a:r>
          <a:endParaRPr lang="en-US"/>
        </a:p>
      </dgm:t>
    </dgm:pt>
    <dgm:pt modelId="{893F5C3C-3E14-4FE1-8EB2-504D3F72A615}" type="parTrans" cxnId="{53D0868B-3DD5-4AFF-AF9A-C6E19A976379}">
      <dgm:prSet/>
      <dgm:spPr/>
      <dgm:t>
        <a:bodyPr/>
        <a:lstStyle/>
        <a:p>
          <a:endParaRPr lang="en-US"/>
        </a:p>
      </dgm:t>
    </dgm:pt>
    <dgm:pt modelId="{F4D57220-6E1E-4B0D-9878-42CC516A0D5C}" type="sibTrans" cxnId="{53D0868B-3DD5-4AFF-AF9A-C6E19A976379}">
      <dgm:prSet/>
      <dgm:spPr/>
      <dgm:t>
        <a:bodyPr/>
        <a:lstStyle/>
        <a:p>
          <a:endParaRPr lang="en-US"/>
        </a:p>
      </dgm:t>
    </dgm:pt>
    <dgm:pt modelId="{8945E9EC-15E3-4D03-8367-C4C8130BF147}">
      <dgm:prSet/>
      <dgm:spPr/>
      <dgm:t>
        <a:bodyPr/>
        <a:lstStyle/>
        <a:p>
          <a:pPr>
            <a:lnSpc>
              <a:spcPct val="100000"/>
            </a:lnSpc>
          </a:pPr>
          <a:r>
            <a:rPr lang="en-GB" b="0" i="0"/>
            <a:t>Identify and implement opportunities to reduce reliance on images for teaching mathematical concepts.</a:t>
          </a:r>
          <a:endParaRPr lang="en-US"/>
        </a:p>
      </dgm:t>
    </dgm:pt>
    <dgm:pt modelId="{84063B81-BF77-488A-8E15-327D905FEBBD}" type="parTrans" cxnId="{DEACB02E-0E12-4049-91E8-79E4F3B53369}">
      <dgm:prSet/>
      <dgm:spPr/>
      <dgm:t>
        <a:bodyPr/>
        <a:lstStyle/>
        <a:p>
          <a:endParaRPr lang="en-US"/>
        </a:p>
      </dgm:t>
    </dgm:pt>
    <dgm:pt modelId="{F15D0805-138F-46C4-A154-E782F703F440}" type="sibTrans" cxnId="{DEACB02E-0E12-4049-91E8-79E4F3B53369}">
      <dgm:prSet/>
      <dgm:spPr/>
      <dgm:t>
        <a:bodyPr/>
        <a:lstStyle/>
        <a:p>
          <a:endParaRPr lang="en-US"/>
        </a:p>
      </dgm:t>
    </dgm:pt>
    <dgm:pt modelId="{4275694D-DB42-488D-8DD7-35F950740337}" type="pres">
      <dgm:prSet presAssocID="{88B47EB4-17C1-4E83-99A9-5FB82F2549DE}" presName="root" presStyleCnt="0">
        <dgm:presLayoutVars>
          <dgm:dir/>
          <dgm:resizeHandles val="exact"/>
        </dgm:presLayoutVars>
      </dgm:prSet>
      <dgm:spPr/>
    </dgm:pt>
    <dgm:pt modelId="{364CAE12-9BE0-4163-BA2B-19C0F2B9E715}" type="pres">
      <dgm:prSet presAssocID="{03FC50A9-4EEC-4AD7-9AE8-303652772D1A}" presName="compNode" presStyleCnt="0"/>
      <dgm:spPr/>
    </dgm:pt>
    <dgm:pt modelId="{D0CCB859-4AF4-4E40-BE61-1AC4582C1219}" type="pres">
      <dgm:prSet presAssocID="{03FC50A9-4EEC-4AD7-9AE8-303652772D1A}" presName="bgRect" presStyleLbl="bgShp" presStyleIdx="0" presStyleCnt="3"/>
      <dgm:spPr/>
    </dgm:pt>
    <dgm:pt modelId="{53DB54FC-3DCE-4C6A-B5F1-B31F553D44F1}" type="pres">
      <dgm:prSet presAssocID="{03FC50A9-4EEC-4AD7-9AE8-303652772D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thematics"/>
        </a:ext>
      </dgm:extLst>
    </dgm:pt>
    <dgm:pt modelId="{A6A79917-7C07-4B6B-BFB6-38DC325DA06A}" type="pres">
      <dgm:prSet presAssocID="{03FC50A9-4EEC-4AD7-9AE8-303652772D1A}" presName="spaceRect" presStyleCnt="0"/>
      <dgm:spPr/>
    </dgm:pt>
    <dgm:pt modelId="{78B66ABD-C8F4-4880-85C0-0069954C09B8}" type="pres">
      <dgm:prSet presAssocID="{03FC50A9-4EEC-4AD7-9AE8-303652772D1A}" presName="parTx" presStyleLbl="revTx" presStyleIdx="0" presStyleCnt="3">
        <dgm:presLayoutVars>
          <dgm:chMax val="0"/>
          <dgm:chPref val="0"/>
        </dgm:presLayoutVars>
      </dgm:prSet>
      <dgm:spPr/>
    </dgm:pt>
    <dgm:pt modelId="{0BD270FF-418A-4A37-9043-6DB548788B0C}" type="pres">
      <dgm:prSet presAssocID="{87F441AA-3D0E-4A57-A551-7F4647C78024}" presName="sibTrans" presStyleCnt="0"/>
      <dgm:spPr/>
    </dgm:pt>
    <dgm:pt modelId="{2329FECF-A58D-4CC1-BAF7-0C4AD364AED0}" type="pres">
      <dgm:prSet presAssocID="{33A86574-644F-48CA-8812-4F13D16CB726}" presName="compNode" presStyleCnt="0"/>
      <dgm:spPr/>
    </dgm:pt>
    <dgm:pt modelId="{624213C4-6D63-4BF9-84E6-B5D9298A12E5}" type="pres">
      <dgm:prSet presAssocID="{33A86574-644F-48CA-8812-4F13D16CB726}" presName="bgRect" presStyleLbl="bgShp" presStyleIdx="1" presStyleCnt="3"/>
      <dgm:spPr/>
    </dgm:pt>
    <dgm:pt modelId="{72D657A7-0912-4A17-AB09-9EE45E7E1FBA}" type="pres">
      <dgm:prSet presAssocID="{33A86574-644F-48CA-8812-4F13D16CB7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Quotation Mark"/>
        </a:ext>
      </dgm:extLst>
    </dgm:pt>
    <dgm:pt modelId="{CA0BFFA1-FB38-41E5-92B9-492189EDB9AF}" type="pres">
      <dgm:prSet presAssocID="{33A86574-644F-48CA-8812-4F13D16CB726}" presName="spaceRect" presStyleCnt="0"/>
      <dgm:spPr/>
    </dgm:pt>
    <dgm:pt modelId="{0EFCC35A-C8BB-4D20-A5C9-D78B676DC9E9}" type="pres">
      <dgm:prSet presAssocID="{33A86574-644F-48CA-8812-4F13D16CB726}" presName="parTx" presStyleLbl="revTx" presStyleIdx="1" presStyleCnt="3">
        <dgm:presLayoutVars>
          <dgm:chMax val="0"/>
          <dgm:chPref val="0"/>
        </dgm:presLayoutVars>
      </dgm:prSet>
      <dgm:spPr/>
    </dgm:pt>
    <dgm:pt modelId="{7B501700-C28F-4562-BC6E-79D34443F02E}" type="pres">
      <dgm:prSet presAssocID="{F4D57220-6E1E-4B0D-9878-42CC516A0D5C}" presName="sibTrans" presStyleCnt="0"/>
      <dgm:spPr/>
    </dgm:pt>
    <dgm:pt modelId="{09FE06E0-1E55-45BD-887D-9BE4F0AC86B7}" type="pres">
      <dgm:prSet presAssocID="{8945E9EC-15E3-4D03-8367-C4C8130BF147}" presName="compNode" presStyleCnt="0"/>
      <dgm:spPr/>
    </dgm:pt>
    <dgm:pt modelId="{B21D552B-6109-4C96-AA1D-9FB898F29FE4}" type="pres">
      <dgm:prSet presAssocID="{8945E9EC-15E3-4D03-8367-C4C8130BF147}" presName="bgRect" presStyleLbl="bgShp" presStyleIdx="2" presStyleCnt="3"/>
      <dgm:spPr/>
    </dgm:pt>
    <dgm:pt modelId="{85B53EE7-FF9E-45D7-92FB-7A0801BA5238}" type="pres">
      <dgm:prSet presAssocID="{8945E9EC-15E3-4D03-8367-C4C8130BF1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48D59696-046C-46D8-B8C6-E2AE319976D6}" type="pres">
      <dgm:prSet presAssocID="{8945E9EC-15E3-4D03-8367-C4C8130BF147}" presName="spaceRect" presStyleCnt="0"/>
      <dgm:spPr/>
    </dgm:pt>
    <dgm:pt modelId="{CB30084E-30B2-4987-A36F-8CA749055815}" type="pres">
      <dgm:prSet presAssocID="{8945E9EC-15E3-4D03-8367-C4C8130BF147}" presName="parTx" presStyleLbl="revTx" presStyleIdx="2" presStyleCnt="3">
        <dgm:presLayoutVars>
          <dgm:chMax val="0"/>
          <dgm:chPref val="0"/>
        </dgm:presLayoutVars>
      </dgm:prSet>
      <dgm:spPr/>
    </dgm:pt>
  </dgm:ptLst>
  <dgm:cxnLst>
    <dgm:cxn modelId="{DEACB02E-0E12-4049-91E8-79E4F3B53369}" srcId="{88B47EB4-17C1-4E83-99A9-5FB82F2549DE}" destId="{8945E9EC-15E3-4D03-8367-C4C8130BF147}" srcOrd="2" destOrd="0" parTransId="{84063B81-BF77-488A-8E15-327D905FEBBD}" sibTransId="{F15D0805-138F-46C4-A154-E782F703F440}"/>
    <dgm:cxn modelId="{D45EE74A-6A3A-4B20-96BA-95BDEDDE0272}" srcId="{88B47EB4-17C1-4E83-99A9-5FB82F2549DE}" destId="{03FC50A9-4EEC-4AD7-9AE8-303652772D1A}" srcOrd="0" destOrd="0" parTransId="{B625BC6B-12BC-4798-8A48-59B49BC04A21}" sibTransId="{87F441AA-3D0E-4A57-A551-7F4647C78024}"/>
    <dgm:cxn modelId="{4A4A5A4C-F8A0-4DA9-95B4-BFF32114AB58}" type="presOf" srcId="{33A86574-644F-48CA-8812-4F13D16CB726}" destId="{0EFCC35A-C8BB-4D20-A5C9-D78B676DC9E9}" srcOrd="0" destOrd="0" presId="urn:microsoft.com/office/officeart/2018/2/layout/IconVerticalSolidList"/>
    <dgm:cxn modelId="{53D0868B-3DD5-4AFF-AF9A-C6E19A976379}" srcId="{88B47EB4-17C1-4E83-99A9-5FB82F2549DE}" destId="{33A86574-644F-48CA-8812-4F13D16CB726}" srcOrd="1" destOrd="0" parTransId="{893F5C3C-3E14-4FE1-8EB2-504D3F72A615}" sibTransId="{F4D57220-6E1E-4B0D-9878-42CC516A0D5C}"/>
    <dgm:cxn modelId="{40FF51AF-F868-4A4D-A3E8-0422421DA1A8}" type="presOf" srcId="{03FC50A9-4EEC-4AD7-9AE8-303652772D1A}" destId="{78B66ABD-C8F4-4880-85C0-0069954C09B8}" srcOrd="0" destOrd="0" presId="urn:microsoft.com/office/officeart/2018/2/layout/IconVerticalSolidList"/>
    <dgm:cxn modelId="{647308CF-7891-4ADD-9563-8840D3DA4611}" type="presOf" srcId="{88B47EB4-17C1-4E83-99A9-5FB82F2549DE}" destId="{4275694D-DB42-488D-8DD7-35F950740337}" srcOrd="0" destOrd="0" presId="urn:microsoft.com/office/officeart/2018/2/layout/IconVerticalSolidList"/>
    <dgm:cxn modelId="{10B7C5CF-8DDC-4161-9030-3C2101A07717}" type="presOf" srcId="{8945E9EC-15E3-4D03-8367-C4C8130BF147}" destId="{CB30084E-30B2-4987-A36F-8CA749055815}" srcOrd="0" destOrd="0" presId="urn:microsoft.com/office/officeart/2018/2/layout/IconVerticalSolidList"/>
    <dgm:cxn modelId="{18CE82F2-28EA-4722-B7CD-69AE35F87ECC}" type="presParOf" srcId="{4275694D-DB42-488D-8DD7-35F950740337}" destId="{364CAE12-9BE0-4163-BA2B-19C0F2B9E715}" srcOrd="0" destOrd="0" presId="urn:microsoft.com/office/officeart/2018/2/layout/IconVerticalSolidList"/>
    <dgm:cxn modelId="{10D1EB92-944C-4896-BCB3-94D0B7720B8F}" type="presParOf" srcId="{364CAE12-9BE0-4163-BA2B-19C0F2B9E715}" destId="{D0CCB859-4AF4-4E40-BE61-1AC4582C1219}" srcOrd="0" destOrd="0" presId="urn:microsoft.com/office/officeart/2018/2/layout/IconVerticalSolidList"/>
    <dgm:cxn modelId="{30FDBF1C-337F-4279-8A27-B722C53F45CD}" type="presParOf" srcId="{364CAE12-9BE0-4163-BA2B-19C0F2B9E715}" destId="{53DB54FC-3DCE-4C6A-B5F1-B31F553D44F1}" srcOrd="1" destOrd="0" presId="urn:microsoft.com/office/officeart/2018/2/layout/IconVerticalSolidList"/>
    <dgm:cxn modelId="{A491E355-482F-43BE-BB68-82F1086F5AB6}" type="presParOf" srcId="{364CAE12-9BE0-4163-BA2B-19C0F2B9E715}" destId="{A6A79917-7C07-4B6B-BFB6-38DC325DA06A}" srcOrd="2" destOrd="0" presId="urn:microsoft.com/office/officeart/2018/2/layout/IconVerticalSolidList"/>
    <dgm:cxn modelId="{A1B4BFD2-C63B-490B-8EBA-6A9E043643AA}" type="presParOf" srcId="{364CAE12-9BE0-4163-BA2B-19C0F2B9E715}" destId="{78B66ABD-C8F4-4880-85C0-0069954C09B8}" srcOrd="3" destOrd="0" presId="urn:microsoft.com/office/officeart/2018/2/layout/IconVerticalSolidList"/>
    <dgm:cxn modelId="{FC5493E1-6140-4676-BA6A-BECDA5C52FAF}" type="presParOf" srcId="{4275694D-DB42-488D-8DD7-35F950740337}" destId="{0BD270FF-418A-4A37-9043-6DB548788B0C}" srcOrd="1" destOrd="0" presId="urn:microsoft.com/office/officeart/2018/2/layout/IconVerticalSolidList"/>
    <dgm:cxn modelId="{5F60F49B-9B21-434C-87EB-CBC91B84B3C1}" type="presParOf" srcId="{4275694D-DB42-488D-8DD7-35F950740337}" destId="{2329FECF-A58D-4CC1-BAF7-0C4AD364AED0}" srcOrd="2" destOrd="0" presId="urn:microsoft.com/office/officeart/2018/2/layout/IconVerticalSolidList"/>
    <dgm:cxn modelId="{31F86B43-472E-421B-AE6D-39B0437945EC}" type="presParOf" srcId="{2329FECF-A58D-4CC1-BAF7-0C4AD364AED0}" destId="{624213C4-6D63-4BF9-84E6-B5D9298A12E5}" srcOrd="0" destOrd="0" presId="urn:microsoft.com/office/officeart/2018/2/layout/IconVerticalSolidList"/>
    <dgm:cxn modelId="{091BD7F2-39AA-466D-A667-2AE04528A07B}" type="presParOf" srcId="{2329FECF-A58D-4CC1-BAF7-0C4AD364AED0}" destId="{72D657A7-0912-4A17-AB09-9EE45E7E1FBA}" srcOrd="1" destOrd="0" presId="urn:microsoft.com/office/officeart/2018/2/layout/IconVerticalSolidList"/>
    <dgm:cxn modelId="{AF2A7B20-6B69-4891-A2E5-983F482474B1}" type="presParOf" srcId="{2329FECF-A58D-4CC1-BAF7-0C4AD364AED0}" destId="{CA0BFFA1-FB38-41E5-92B9-492189EDB9AF}" srcOrd="2" destOrd="0" presId="urn:microsoft.com/office/officeart/2018/2/layout/IconVerticalSolidList"/>
    <dgm:cxn modelId="{4741C097-4D74-4D86-B4D5-D231301B6CCC}" type="presParOf" srcId="{2329FECF-A58D-4CC1-BAF7-0C4AD364AED0}" destId="{0EFCC35A-C8BB-4D20-A5C9-D78B676DC9E9}" srcOrd="3" destOrd="0" presId="urn:microsoft.com/office/officeart/2018/2/layout/IconVerticalSolidList"/>
    <dgm:cxn modelId="{C7A4AF5E-482C-4186-A909-42469F96E478}" type="presParOf" srcId="{4275694D-DB42-488D-8DD7-35F950740337}" destId="{7B501700-C28F-4562-BC6E-79D34443F02E}" srcOrd="3" destOrd="0" presId="urn:microsoft.com/office/officeart/2018/2/layout/IconVerticalSolidList"/>
    <dgm:cxn modelId="{EE3B9231-3943-4F41-85BC-8CF92BC88761}" type="presParOf" srcId="{4275694D-DB42-488D-8DD7-35F950740337}" destId="{09FE06E0-1E55-45BD-887D-9BE4F0AC86B7}" srcOrd="4" destOrd="0" presId="urn:microsoft.com/office/officeart/2018/2/layout/IconVerticalSolidList"/>
    <dgm:cxn modelId="{10B7232E-5FFD-413F-B364-7D9CA593645A}" type="presParOf" srcId="{09FE06E0-1E55-45BD-887D-9BE4F0AC86B7}" destId="{B21D552B-6109-4C96-AA1D-9FB898F29FE4}" srcOrd="0" destOrd="0" presId="urn:microsoft.com/office/officeart/2018/2/layout/IconVerticalSolidList"/>
    <dgm:cxn modelId="{A4B2C518-CCC4-4A10-814D-D868A6E2375B}" type="presParOf" srcId="{09FE06E0-1E55-45BD-887D-9BE4F0AC86B7}" destId="{85B53EE7-FF9E-45D7-92FB-7A0801BA5238}" srcOrd="1" destOrd="0" presId="urn:microsoft.com/office/officeart/2018/2/layout/IconVerticalSolidList"/>
    <dgm:cxn modelId="{5229A1AD-676C-491A-815E-288D2F4D09B9}" type="presParOf" srcId="{09FE06E0-1E55-45BD-887D-9BE4F0AC86B7}" destId="{48D59696-046C-46D8-B8C6-E2AE319976D6}" srcOrd="2" destOrd="0" presId="urn:microsoft.com/office/officeart/2018/2/layout/IconVerticalSolidList"/>
    <dgm:cxn modelId="{86F123A2-8BF1-4FC1-828B-9C6330C459CF}" type="presParOf" srcId="{09FE06E0-1E55-45BD-887D-9BE4F0AC86B7}" destId="{CB30084E-30B2-4987-A36F-8CA7490558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B3F92-4830-4D0D-BF1E-AB0EFAC3933E}" type="doc">
      <dgm:prSet loTypeId="urn:microsoft.com/office/officeart/2005/8/layout/venn1" loCatId="relationship" qsTypeId="urn:microsoft.com/office/officeart/2005/8/quickstyle/simple1" qsCatId="simple" csTypeId="urn:microsoft.com/office/officeart/2005/8/colors/accent1_1" csCatId="accent1" phldr="1"/>
      <dgm:spPr/>
    </dgm:pt>
    <dgm:pt modelId="{F9B49AB1-EF8B-4C10-BF32-8A202B01DD47}">
      <dgm:prSet phldrT="[Text]"/>
      <dgm:spPr>
        <a:ln w="38100">
          <a:solidFill>
            <a:schemeClr val="accent4"/>
          </a:solidFill>
        </a:ln>
      </dgm:spPr>
      <dgm:t>
        <a:bodyPr/>
        <a:lstStyle/>
        <a:p>
          <a:r>
            <a:rPr lang="en-US"/>
            <a:t>Engagement</a:t>
          </a:r>
        </a:p>
      </dgm:t>
    </dgm:pt>
    <dgm:pt modelId="{F683DFBE-5FC9-43B4-B742-9972397EB2AB}" type="parTrans" cxnId="{0042E3DA-A7B9-46AD-9EFC-211BCAE7AA1A}">
      <dgm:prSet/>
      <dgm:spPr/>
      <dgm:t>
        <a:bodyPr/>
        <a:lstStyle/>
        <a:p>
          <a:endParaRPr lang="en-US"/>
        </a:p>
      </dgm:t>
    </dgm:pt>
    <dgm:pt modelId="{5B3D9FA5-3E62-4D71-8977-95AF542639EE}" type="sibTrans" cxnId="{0042E3DA-A7B9-46AD-9EFC-211BCAE7AA1A}">
      <dgm:prSet/>
      <dgm:spPr/>
      <dgm:t>
        <a:bodyPr/>
        <a:lstStyle/>
        <a:p>
          <a:endParaRPr lang="en-US"/>
        </a:p>
      </dgm:t>
    </dgm:pt>
    <dgm:pt modelId="{564B5DD9-F5A0-47BD-B5B2-AE631B3596FD}">
      <dgm:prSet phldrT="[Text]"/>
      <dgm:spPr>
        <a:ln w="38100">
          <a:solidFill>
            <a:schemeClr val="accent4"/>
          </a:solidFill>
        </a:ln>
      </dgm:spPr>
      <dgm:t>
        <a:bodyPr/>
        <a:lstStyle/>
        <a:p>
          <a:r>
            <a:rPr lang="en-US"/>
            <a:t>Representation</a:t>
          </a:r>
        </a:p>
      </dgm:t>
    </dgm:pt>
    <dgm:pt modelId="{A1EF9F83-1C53-402B-816B-EEAD8D7BC5F8}" type="parTrans" cxnId="{8276A2FA-F55A-4F01-AD52-4CE5F0F747A4}">
      <dgm:prSet/>
      <dgm:spPr/>
      <dgm:t>
        <a:bodyPr/>
        <a:lstStyle/>
        <a:p>
          <a:endParaRPr lang="en-US"/>
        </a:p>
      </dgm:t>
    </dgm:pt>
    <dgm:pt modelId="{88B3AFF4-642F-431E-839C-4760087A77F9}" type="sibTrans" cxnId="{8276A2FA-F55A-4F01-AD52-4CE5F0F747A4}">
      <dgm:prSet/>
      <dgm:spPr/>
      <dgm:t>
        <a:bodyPr/>
        <a:lstStyle/>
        <a:p>
          <a:endParaRPr lang="en-US"/>
        </a:p>
      </dgm:t>
    </dgm:pt>
    <dgm:pt modelId="{666A0FE6-484F-4B03-A331-C3D13E26FE65}">
      <dgm:prSet phldrT="[Text]"/>
      <dgm:spPr>
        <a:ln w="38100">
          <a:solidFill>
            <a:schemeClr val="accent4"/>
          </a:solidFill>
        </a:ln>
      </dgm:spPr>
      <dgm:t>
        <a:bodyPr/>
        <a:lstStyle/>
        <a:p>
          <a:r>
            <a:rPr lang="en-US"/>
            <a:t>Action &amp; Expression</a:t>
          </a:r>
        </a:p>
      </dgm:t>
    </dgm:pt>
    <dgm:pt modelId="{F63FC398-BF16-45F3-BB05-D95E1490CE80}" type="parTrans" cxnId="{0D0FEB2B-8719-4E3B-BAF7-C5F2F177D5F0}">
      <dgm:prSet/>
      <dgm:spPr/>
      <dgm:t>
        <a:bodyPr/>
        <a:lstStyle/>
        <a:p>
          <a:endParaRPr lang="en-US"/>
        </a:p>
      </dgm:t>
    </dgm:pt>
    <dgm:pt modelId="{A53FB7EA-429C-4D49-AE5F-680EA8765E2A}" type="sibTrans" cxnId="{0D0FEB2B-8719-4E3B-BAF7-C5F2F177D5F0}">
      <dgm:prSet/>
      <dgm:spPr/>
      <dgm:t>
        <a:bodyPr/>
        <a:lstStyle/>
        <a:p>
          <a:endParaRPr lang="en-US"/>
        </a:p>
      </dgm:t>
    </dgm:pt>
    <dgm:pt modelId="{3C44D621-F7F8-4B59-AF47-38C0E0A46F78}" type="pres">
      <dgm:prSet presAssocID="{F08B3F92-4830-4D0D-BF1E-AB0EFAC3933E}" presName="compositeShape" presStyleCnt="0">
        <dgm:presLayoutVars>
          <dgm:chMax val="7"/>
          <dgm:dir/>
          <dgm:resizeHandles val="exact"/>
        </dgm:presLayoutVars>
      </dgm:prSet>
      <dgm:spPr/>
    </dgm:pt>
    <dgm:pt modelId="{B0567941-3819-4708-9017-B4A3277F0067}" type="pres">
      <dgm:prSet presAssocID="{F9B49AB1-EF8B-4C10-BF32-8A202B01DD47}" presName="circ1" presStyleLbl="vennNode1" presStyleIdx="0" presStyleCnt="3"/>
      <dgm:spPr/>
    </dgm:pt>
    <dgm:pt modelId="{CBC3A589-AEA7-4344-8CAD-AA0E6D9F9988}" type="pres">
      <dgm:prSet presAssocID="{F9B49AB1-EF8B-4C10-BF32-8A202B01DD47}" presName="circ1Tx" presStyleLbl="revTx" presStyleIdx="0" presStyleCnt="0">
        <dgm:presLayoutVars>
          <dgm:chMax val="0"/>
          <dgm:chPref val="0"/>
          <dgm:bulletEnabled val="1"/>
        </dgm:presLayoutVars>
      </dgm:prSet>
      <dgm:spPr/>
    </dgm:pt>
    <dgm:pt modelId="{2E3898B2-8C01-41BA-B3FD-BC7B258D6477}" type="pres">
      <dgm:prSet presAssocID="{564B5DD9-F5A0-47BD-B5B2-AE631B3596FD}" presName="circ2" presStyleLbl="vennNode1" presStyleIdx="1" presStyleCnt="3"/>
      <dgm:spPr/>
    </dgm:pt>
    <dgm:pt modelId="{DCB3B33D-F47C-4649-9B43-C403BD8EF973}" type="pres">
      <dgm:prSet presAssocID="{564B5DD9-F5A0-47BD-B5B2-AE631B3596FD}" presName="circ2Tx" presStyleLbl="revTx" presStyleIdx="0" presStyleCnt="0">
        <dgm:presLayoutVars>
          <dgm:chMax val="0"/>
          <dgm:chPref val="0"/>
          <dgm:bulletEnabled val="1"/>
        </dgm:presLayoutVars>
      </dgm:prSet>
      <dgm:spPr/>
    </dgm:pt>
    <dgm:pt modelId="{0FFF5E58-1B27-469E-9D6E-91E37C568BA9}" type="pres">
      <dgm:prSet presAssocID="{666A0FE6-484F-4B03-A331-C3D13E26FE65}" presName="circ3" presStyleLbl="vennNode1" presStyleIdx="2" presStyleCnt="3"/>
      <dgm:spPr/>
    </dgm:pt>
    <dgm:pt modelId="{52C91557-7CF2-40E6-A7DE-752274C09F6E}" type="pres">
      <dgm:prSet presAssocID="{666A0FE6-484F-4B03-A331-C3D13E26FE65}" presName="circ3Tx" presStyleLbl="revTx" presStyleIdx="0" presStyleCnt="0">
        <dgm:presLayoutVars>
          <dgm:chMax val="0"/>
          <dgm:chPref val="0"/>
          <dgm:bulletEnabled val="1"/>
        </dgm:presLayoutVars>
      </dgm:prSet>
      <dgm:spPr/>
    </dgm:pt>
  </dgm:ptLst>
  <dgm:cxnLst>
    <dgm:cxn modelId="{62CD1D05-EA59-4D2E-91FB-EC9201E7BD20}" type="presOf" srcId="{564B5DD9-F5A0-47BD-B5B2-AE631B3596FD}" destId="{DCB3B33D-F47C-4649-9B43-C403BD8EF973}" srcOrd="1" destOrd="0" presId="urn:microsoft.com/office/officeart/2005/8/layout/venn1"/>
    <dgm:cxn modelId="{B1D2410A-C2D3-44AC-92B9-956F99AB9F42}" type="presOf" srcId="{F08B3F92-4830-4D0D-BF1E-AB0EFAC3933E}" destId="{3C44D621-F7F8-4B59-AF47-38C0E0A46F78}" srcOrd="0" destOrd="0" presId="urn:microsoft.com/office/officeart/2005/8/layout/venn1"/>
    <dgm:cxn modelId="{0D0FEB2B-8719-4E3B-BAF7-C5F2F177D5F0}" srcId="{F08B3F92-4830-4D0D-BF1E-AB0EFAC3933E}" destId="{666A0FE6-484F-4B03-A331-C3D13E26FE65}" srcOrd="2" destOrd="0" parTransId="{F63FC398-BF16-45F3-BB05-D95E1490CE80}" sibTransId="{A53FB7EA-429C-4D49-AE5F-680EA8765E2A}"/>
    <dgm:cxn modelId="{612F3D5D-B32B-4E0B-9210-5B092D380D0C}" type="presOf" srcId="{F9B49AB1-EF8B-4C10-BF32-8A202B01DD47}" destId="{B0567941-3819-4708-9017-B4A3277F0067}" srcOrd="0" destOrd="0" presId="urn:microsoft.com/office/officeart/2005/8/layout/venn1"/>
    <dgm:cxn modelId="{2FB75842-E86B-4D94-8DB1-402BB5D5E493}" type="presOf" srcId="{F9B49AB1-EF8B-4C10-BF32-8A202B01DD47}" destId="{CBC3A589-AEA7-4344-8CAD-AA0E6D9F9988}" srcOrd="1" destOrd="0" presId="urn:microsoft.com/office/officeart/2005/8/layout/venn1"/>
    <dgm:cxn modelId="{68B43987-FF57-40B8-AA6B-CF9CA9C2B44A}" type="presOf" srcId="{666A0FE6-484F-4B03-A331-C3D13E26FE65}" destId="{0FFF5E58-1B27-469E-9D6E-91E37C568BA9}" srcOrd="0" destOrd="0" presId="urn:microsoft.com/office/officeart/2005/8/layout/venn1"/>
    <dgm:cxn modelId="{BF357EBB-C2C4-44DA-8040-0003DC087C48}" type="presOf" srcId="{666A0FE6-484F-4B03-A331-C3D13E26FE65}" destId="{52C91557-7CF2-40E6-A7DE-752274C09F6E}" srcOrd="1" destOrd="0" presId="urn:microsoft.com/office/officeart/2005/8/layout/venn1"/>
    <dgm:cxn modelId="{0042E3DA-A7B9-46AD-9EFC-211BCAE7AA1A}" srcId="{F08B3F92-4830-4D0D-BF1E-AB0EFAC3933E}" destId="{F9B49AB1-EF8B-4C10-BF32-8A202B01DD47}" srcOrd="0" destOrd="0" parTransId="{F683DFBE-5FC9-43B4-B742-9972397EB2AB}" sibTransId="{5B3D9FA5-3E62-4D71-8977-95AF542639EE}"/>
    <dgm:cxn modelId="{B0B253EB-C665-4663-BBC8-182209011415}" type="presOf" srcId="{564B5DD9-F5A0-47BD-B5B2-AE631B3596FD}" destId="{2E3898B2-8C01-41BA-B3FD-BC7B258D6477}" srcOrd="0" destOrd="0" presId="urn:microsoft.com/office/officeart/2005/8/layout/venn1"/>
    <dgm:cxn modelId="{8276A2FA-F55A-4F01-AD52-4CE5F0F747A4}" srcId="{F08B3F92-4830-4D0D-BF1E-AB0EFAC3933E}" destId="{564B5DD9-F5A0-47BD-B5B2-AE631B3596FD}" srcOrd="1" destOrd="0" parTransId="{A1EF9F83-1C53-402B-816B-EEAD8D7BC5F8}" sibTransId="{88B3AFF4-642F-431E-839C-4760087A77F9}"/>
    <dgm:cxn modelId="{C960B496-C93B-4B0B-BBDD-9D1DCB2458A2}" type="presParOf" srcId="{3C44D621-F7F8-4B59-AF47-38C0E0A46F78}" destId="{B0567941-3819-4708-9017-B4A3277F0067}" srcOrd="0" destOrd="0" presId="urn:microsoft.com/office/officeart/2005/8/layout/venn1"/>
    <dgm:cxn modelId="{0C064716-B7D1-49B2-8BB0-6663834A4CBB}" type="presParOf" srcId="{3C44D621-F7F8-4B59-AF47-38C0E0A46F78}" destId="{CBC3A589-AEA7-4344-8CAD-AA0E6D9F9988}" srcOrd="1" destOrd="0" presId="urn:microsoft.com/office/officeart/2005/8/layout/venn1"/>
    <dgm:cxn modelId="{BC01212E-C376-4A2C-9381-C4248A071819}" type="presParOf" srcId="{3C44D621-F7F8-4B59-AF47-38C0E0A46F78}" destId="{2E3898B2-8C01-41BA-B3FD-BC7B258D6477}" srcOrd="2" destOrd="0" presId="urn:microsoft.com/office/officeart/2005/8/layout/venn1"/>
    <dgm:cxn modelId="{C540CA98-0ED1-4C9B-850A-7DE83ED5D6FA}" type="presParOf" srcId="{3C44D621-F7F8-4B59-AF47-38C0E0A46F78}" destId="{DCB3B33D-F47C-4649-9B43-C403BD8EF973}" srcOrd="3" destOrd="0" presId="urn:microsoft.com/office/officeart/2005/8/layout/venn1"/>
    <dgm:cxn modelId="{0466BC63-B5AB-4817-A0E4-9598862D085E}" type="presParOf" srcId="{3C44D621-F7F8-4B59-AF47-38C0E0A46F78}" destId="{0FFF5E58-1B27-469E-9D6E-91E37C568BA9}" srcOrd="4" destOrd="0" presId="urn:microsoft.com/office/officeart/2005/8/layout/venn1"/>
    <dgm:cxn modelId="{A756D2A8-F4C3-48B0-AE79-2EF59F9716F9}" type="presParOf" srcId="{3C44D621-F7F8-4B59-AF47-38C0E0A46F78}" destId="{52C91557-7CF2-40E6-A7DE-752274C09F6E}" srcOrd="5" destOrd="0" presId="urn:microsoft.com/office/officeart/2005/8/layout/venn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F4883-64EB-4071-B023-15189468085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68ABADA-FA7E-4D64-81A6-20DEEEBA9BC1}">
      <dgm:prSet/>
      <dgm:spPr/>
      <dgm:t>
        <a:bodyPr/>
        <a:lstStyle/>
        <a:p>
          <a:pPr>
            <a:lnSpc>
              <a:spcPct val="100000"/>
            </a:lnSpc>
            <a:defRPr cap="all"/>
          </a:pPr>
          <a:r>
            <a:rPr lang="en-US"/>
            <a:t>Identify the graph which represents a system of equations.</a:t>
          </a:r>
        </a:p>
      </dgm:t>
    </dgm:pt>
    <dgm:pt modelId="{B9E0537A-1B82-43FD-87FC-F25491A24C35}" type="parTrans" cxnId="{948FFFD1-CEF1-4BE3-9FF8-3DC4D4BAABEB}">
      <dgm:prSet/>
      <dgm:spPr/>
      <dgm:t>
        <a:bodyPr/>
        <a:lstStyle/>
        <a:p>
          <a:endParaRPr lang="en-US"/>
        </a:p>
      </dgm:t>
    </dgm:pt>
    <dgm:pt modelId="{194F4BB3-A2E4-4C12-BDE0-133FCF009371}" type="sibTrans" cxnId="{948FFFD1-CEF1-4BE3-9FF8-3DC4D4BAABEB}">
      <dgm:prSet/>
      <dgm:spPr/>
      <dgm:t>
        <a:bodyPr/>
        <a:lstStyle/>
        <a:p>
          <a:endParaRPr lang="en-US"/>
        </a:p>
      </dgm:t>
    </dgm:pt>
    <dgm:pt modelId="{ADFC162A-59FA-4772-82DA-5CDB234DA95E}">
      <dgm:prSet/>
      <dgm:spPr/>
      <dgm:t>
        <a:bodyPr/>
        <a:lstStyle/>
        <a:p>
          <a:pPr>
            <a:lnSpc>
              <a:spcPct val="100000"/>
            </a:lnSpc>
            <a:defRPr cap="all"/>
          </a:pPr>
          <a:r>
            <a:rPr lang="en-US"/>
            <a:t>Using the graph provided, identify the solution to the system of equations.</a:t>
          </a:r>
        </a:p>
      </dgm:t>
    </dgm:pt>
    <dgm:pt modelId="{21017E7F-8697-4DF4-951D-DC9AC5B10488}" type="parTrans" cxnId="{BBDD9FBB-1732-4EE5-9912-0B1EC06BF8FE}">
      <dgm:prSet/>
      <dgm:spPr/>
      <dgm:t>
        <a:bodyPr/>
        <a:lstStyle/>
        <a:p>
          <a:endParaRPr lang="en-US"/>
        </a:p>
      </dgm:t>
    </dgm:pt>
    <dgm:pt modelId="{12784847-6F9A-4A4C-81C4-2CF6A50E906B}" type="sibTrans" cxnId="{BBDD9FBB-1732-4EE5-9912-0B1EC06BF8FE}">
      <dgm:prSet/>
      <dgm:spPr/>
      <dgm:t>
        <a:bodyPr/>
        <a:lstStyle/>
        <a:p>
          <a:endParaRPr lang="en-US"/>
        </a:p>
      </dgm:t>
    </dgm:pt>
    <dgm:pt modelId="{82147B1A-154C-45C0-8ED0-401A2B82146B}">
      <dgm:prSet/>
      <dgm:spPr/>
      <dgm:t>
        <a:bodyPr/>
        <a:lstStyle/>
        <a:p>
          <a:pPr>
            <a:lnSpc>
              <a:spcPct val="100000"/>
            </a:lnSpc>
            <a:defRPr cap="all"/>
          </a:pPr>
          <a:r>
            <a:rPr lang="en-US"/>
            <a:t>What types of functions are represented in this system of equations?</a:t>
          </a:r>
        </a:p>
      </dgm:t>
    </dgm:pt>
    <dgm:pt modelId="{E4AE0019-A647-41B5-90AC-55CA3AF5B1DE}" type="parTrans" cxnId="{36F6DFF0-D35D-4F00-9440-04ADC0FE9682}">
      <dgm:prSet/>
      <dgm:spPr/>
      <dgm:t>
        <a:bodyPr/>
        <a:lstStyle/>
        <a:p>
          <a:endParaRPr lang="en-US"/>
        </a:p>
      </dgm:t>
    </dgm:pt>
    <dgm:pt modelId="{75D1865E-401D-4EB7-BCCA-252E491894B7}" type="sibTrans" cxnId="{36F6DFF0-D35D-4F00-9440-04ADC0FE9682}">
      <dgm:prSet/>
      <dgm:spPr/>
      <dgm:t>
        <a:bodyPr/>
        <a:lstStyle/>
        <a:p>
          <a:endParaRPr lang="en-US"/>
        </a:p>
      </dgm:t>
    </dgm:pt>
    <dgm:pt modelId="{7E08AA7D-9118-486A-8F16-BD9FF78044D0}" type="pres">
      <dgm:prSet presAssocID="{596F4883-64EB-4071-B023-151894680853}" presName="root" presStyleCnt="0">
        <dgm:presLayoutVars>
          <dgm:dir/>
          <dgm:resizeHandles val="exact"/>
        </dgm:presLayoutVars>
      </dgm:prSet>
      <dgm:spPr/>
    </dgm:pt>
    <dgm:pt modelId="{2D66D3FE-769B-4269-835E-6E3873C4ED7A}" type="pres">
      <dgm:prSet presAssocID="{A68ABADA-FA7E-4D64-81A6-20DEEEBA9BC1}" presName="compNode" presStyleCnt="0"/>
      <dgm:spPr/>
    </dgm:pt>
    <dgm:pt modelId="{FD513FE3-5B86-4EAE-ABB1-6A1D1A4D537B}" type="pres">
      <dgm:prSet presAssocID="{A68ABADA-FA7E-4D64-81A6-20DEEEBA9BC1}" presName="iconBgRect" presStyleLbl="bgShp" presStyleIdx="0" presStyleCnt="3"/>
      <dgm:spPr/>
    </dgm:pt>
    <dgm:pt modelId="{DCC2A474-49AF-43C5-A5F6-976B05153666}" type="pres">
      <dgm:prSet presAssocID="{A68ABADA-FA7E-4D64-81A6-20DEEEBA9B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BA9D98FA-3140-454D-90B8-5EE7B15B5446}" type="pres">
      <dgm:prSet presAssocID="{A68ABADA-FA7E-4D64-81A6-20DEEEBA9BC1}" presName="spaceRect" presStyleCnt="0"/>
      <dgm:spPr/>
    </dgm:pt>
    <dgm:pt modelId="{179F74E0-FFF4-441F-B442-2DBD5FE2D4DD}" type="pres">
      <dgm:prSet presAssocID="{A68ABADA-FA7E-4D64-81A6-20DEEEBA9BC1}" presName="textRect" presStyleLbl="revTx" presStyleIdx="0" presStyleCnt="3">
        <dgm:presLayoutVars>
          <dgm:chMax val="1"/>
          <dgm:chPref val="1"/>
        </dgm:presLayoutVars>
      </dgm:prSet>
      <dgm:spPr/>
    </dgm:pt>
    <dgm:pt modelId="{AB740320-9498-49D0-88F8-BB8359137901}" type="pres">
      <dgm:prSet presAssocID="{194F4BB3-A2E4-4C12-BDE0-133FCF009371}" presName="sibTrans" presStyleCnt="0"/>
      <dgm:spPr/>
    </dgm:pt>
    <dgm:pt modelId="{ABFD0839-F4DE-477A-81B8-1DB3B34F5244}" type="pres">
      <dgm:prSet presAssocID="{ADFC162A-59FA-4772-82DA-5CDB234DA95E}" presName="compNode" presStyleCnt="0"/>
      <dgm:spPr/>
    </dgm:pt>
    <dgm:pt modelId="{1A7EA317-9AAA-467F-A6DA-B011E1610D0F}" type="pres">
      <dgm:prSet presAssocID="{ADFC162A-59FA-4772-82DA-5CDB234DA95E}" presName="iconBgRect" presStyleLbl="bgShp" presStyleIdx="1" presStyleCnt="3"/>
      <dgm:spPr/>
    </dgm:pt>
    <dgm:pt modelId="{CAD6C9CB-B564-45E3-AEEB-6497A082F873}" type="pres">
      <dgm:prSet presAssocID="{ADFC162A-59FA-4772-82DA-5CDB234DA9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thematics"/>
        </a:ext>
      </dgm:extLst>
    </dgm:pt>
    <dgm:pt modelId="{162BDC5B-009E-4DD4-A3A5-968EA70818A2}" type="pres">
      <dgm:prSet presAssocID="{ADFC162A-59FA-4772-82DA-5CDB234DA95E}" presName="spaceRect" presStyleCnt="0"/>
      <dgm:spPr/>
    </dgm:pt>
    <dgm:pt modelId="{F388F743-BA6A-4F63-A913-31C054DF7E09}" type="pres">
      <dgm:prSet presAssocID="{ADFC162A-59FA-4772-82DA-5CDB234DA95E}" presName="textRect" presStyleLbl="revTx" presStyleIdx="1" presStyleCnt="3">
        <dgm:presLayoutVars>
          <dgm:chMax val="1"/>
          <dgm:chPref val="1"/>
        </dgm:presLayoutVars>
      </dgm:prSet>
      <dgm:spPr/>
    </dgm:pt>
    <dgm:pt modelId="{6D239223-8D61-47A8-9F85-24348A2E3468}" type="pres">
      <dgm:prSet presAssocID="{12784847-6F9A-4A4C-81C4-2CF6A50E906B}" presName="sibTrans" presStyleCnt="0"/>
      <dgm:spPr/>
    </dgm:pt>
    <dgm:pt modelId="{16FEAE00-C7A1-4941-9FF9-D2FD410A8183}" type="pres">
      <dgm:prSet presAssocID="{82147B1A-154C-45C0-8ED0-401A2B82146B}" presName="compNode" presStyleCnt="0"/>
      <dgm:spPr/>
    </dgm:pt>
    <dgm:pt modelId="{AD370F2F-9802-4511-B5F5-2B0C4E7D8B03}" type="pres">
      <dgm:prSet presAssocID="{82147B1A-154C-45C0-8ED0-401A2B82146B}" presName="iconBgRect" presStyleLbl="bgShp" presStyleIdx="2" presStyleCnt="3"/>
      <dgm:spPr/>
    </dgm:pt>
    <dgm:pt modelId="{0C43043F-73A0-49C2-9C0A-882089DBDFA3}" type="pres">
      <dgm:prSet presAssocID="{82147B1A-154C-45C0-8ED0-401A2B8214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91A2CB12-7CEC-455B-8F40-EFCDB5029D99}" type="pres">
      <dgm:prSet presAssocID="{82147B1A-154C-45C0-8ED0-401A2B82146B}" presName="spaceRect" presStyleCnt="0"/>
      <dgm:spPr/>
    </dgm:pt>
    <dgm:pt modelId="{7A540665-316F-4449-85C9-2D7903D96535}" type="pres">
      <dgm:prSet presAssocID="{82147B1A-154C-45C0-8ED0-401A2B82146B}" presName="textRect" presStyleLbl="revTx" presStyleIdx="2" presStyleCnt="3">
        <dgm:presLayoutVars>
          <dgm:chMax val="1"/>
          <dgm:chPref val="1"/>
        </dgm:presLayoutVars>
      </dgm:prSet>
      <dgm:spPr/>
    </dgm:pt>
  </dgm:ptLst>
  <dgm:cxnLst>
    <dgm:cxn modelId="{31E28169-69EB-45CD-950C-93E58C7872F0}" type="presOf" srcId="{A68ABADA-FA7E-4D64-81A6-20DEEEBA9BC1}" destId="{179F74E0-FFF4-441F-B442-2DBD5FE2D4DD}" srcOrd="0" destOrd="0" presId="urn:microsoft.com/office/officeart/2018/5/layout/IconCircleLabelList"/>
    <dgm:cxn modelId="{667F8349-F269-4A60-B188-F743A6A03912}" type="presOf" srcId="{596F4883-64EB-4071-B023-151894680853}" destId="{7E08AA7D-9118-486A-8F16-BD9FF78044D0}" srcOrd="0" destOrd="0" presId="urn:microsoft.com/office/officeart/2018/5/layout/IconCircleLabelList"/>
    <dgm:cxn modelId="{B84E1B82-5D99-4540-A446-413C5E72E49E}" type="presOf" srcId="{82147B1A-154C-45C0-8ED0-401A2B82146B}" destId="{7A540665-316F-4449-85C9-2D7903D96535}" srcOrd="0" destOrd="0" presId="urn:microsoft.com/office/officeart/2018/5/layout/IconCircleLabelList"/>
    <dgm:cxn modelId="{C0EBD087-A423-4662-93D0-21D0CAB416E1}" type="presOf" srcId="{ADFC162A-59FA-4772-82DA-5CDB234DA95E}" destId="{F388F743-BA6A-4F63-A913-31C054DF7E09}" srcOrd="0" destOrd="0" presId="urn:microsoft.com/office/officeart/2018/5/layout/IconCircleLabelList"/>
    <dgm:cxn modelId="{BBDD9FBB-1732-4EE5-9912-0B1EC06BF8FE}" srcId="{596F4883-64EB-4071-B023-151894680853}" destId="{ADFC162A-59FA-4772-82DA-5CDB234DA95E}" srcOrd="1" destOrd="0" parTransId="{21017E7F-8697-4DF4-951D-DC9AC5B10488}" sibTransId="{12784847-6F9A-4A4C-81C4-2CF6A50E906B}"/>
    <dgm:cxn modelId="{948FFFD1-CEF1-4BE3-9FF8-3DC4D4BAABEB}" srcId="{596F4883-64EB-4071-B023-151894680853}" destId="{A68ABADA-FA7E-4D64-81A6-20DEEEBA9BC1}" srcOrd="0" destOrd="0" parTransId="{B9E0537A-1B82-43FD-87FC-F25491A24C35}" sibTransId="{194F4BB3-A2E4-4C12-BDE0-133FCF009371}"/>
    <dgm:cxn modelId="{36F6DFF0-D35D-4F00-9440-04ADC0FE9682}" srcId="{596F4883-64EB-4071-B023-151894680853}" destId="{82147B1A-154C-45C0-8ED0-401A2B82146B}" srcOrd="2" destOrd="0" parTransId="{E4AE0019-A647-41B5-90AC-55CA3AF5B1DE}" sibTransId="{75D1865E-401D-4EB7-BCCA-252E491894B7}"/>
    <dgm:cxn modelId="{26E126DB-C6BE-4B67-832E-0CBCCB6C97F5}" type="presParOf" srcId="{7E08AA7D-9118-486A-8F16-BD9FF78044D0}" destId="{2D66D3FE-769B-4269-835E-6E3873C4ED7A}" srcOrd="0" destOrd="0" presId="urn:microsoft.com/office/officeart/2018/5/layout/IconCircleLabelList"/>
    <dgm:cxn modelId="{F936AE0E-C976-4DA2-8DF7-18A24344331A}" type="presParOf" srcId="{2D66D3FE-769B-4269-835E-6E3873C4ED7A}" destId="{FD513FE3-5B86-4EAE-ABB1-6A1D1A4D537B}" srcOrd="0" destOrd="0" presId="urn:microsoft.com/office/officeart/2018/5/layout/IconCircleLabelList"/>
    <dgm:cxn modelId="{5D11C823-CC97-489A-9D89-CED1EEB29DBF}" type="presParOf" srcId="{2D66D3FE-769B-4269-835E-6E3873C4ED7A}" destId="{DCC2A474-49AF-43C5-A5F6-976B05153666}" srcOrd="1" destOrd="0" presId="urn:microsoft.com/office/officeart/2018/5/layout/IconCircleLabelList"/>
    <dgm:cxn modelId="{CF3227EB-3D0C-40A1-8D43-27FB44F44F5B}" type="presParOf" srcId="{2D66D3FE-769B-4269-835E-6E3873C4ED7A}" destId="{BA9D98FA-3140-454D-90B8-5EE7B15B5446}" srcOrd="2" destOrd="0" presId="urn:microsoft.com/office/officeart/2018/5/layout/IconCircleLabelList"/>
    <dgm:cxn modelId="{E867E245-7D1C-4BA4-B9B7-C9EB7A5030B5}" type="presParOf" srcId="{2D66D3FE-769B-4269-835E-6E3873C4ED7A}" destId="{179F74E0-FFF4-441F-B442-2DBD5FE2D4DD}" srcOrd="3" destOrd="0" presId="urn:microsoft.com/office/officeart/2018/5/layout/IconCircleLabelList"/>
    <dgm:cxn modelId="{F0E665FF-80A8-4744-BCD6-0D81C9863E76}" type="presParOf" srcId="{7E08AA7D-9118-486A-8F16-BD9FF78044D0}" destId="{AB740320-9498-49D0-88F8-BB8359137901}" srcOrd="1" destOrd="0" presId="urn:microsoft.com/office/officeart/2018/5/layout/IconCircleLabelList"/>
    <dgm:cxn modelId="{280B4950-DFDB-437C-A969-1B0238BF113D}" type="presParOf" srcId="{7E08AA7D-9118-486A-8F16-BD9FF78044D0}" destId="{ABFD0839-F4DE-477A-81B8-1DB3B34F5244}" srcOrd="2" destOrd="0" presId="urn:microsoft.com/office/officeart/2018/5/layout/IconCircleLabelList"/>
    <dgm:cxn modelId="{544B012D-99DB-488F-BAA7-1811C470DF5A}" type="presParOf" srcId="{ABFD0839-F4DE-477A-81B8-1DB3B34F5244}" destId="{1A7EA317-9AAA-467F-A6DA-B011E1610D0F}" srcOrd="0" destOrd="0" presId="urn:microsoft.com/office/officeart/2018/5/layout/IconCircleLabelList"/>
    <dgm:cxn modelId="{29ECE58F-D2D7-40B9-ACE7-BA2F7548C9C7}" type="presParOf" srcId="{ABFD0839-F4DE-477A-81B8-1DB3B34F5244}" destId="{CAD6C9CB-B564-45E3-AEEB-6497A082F873}" srcOrd="1" destOrd="0" presId="urn:microsoft.com/office/officeart/2018/5/layout/IconCircleLabelList"/>
    <dgm:cxn modelId="{ABCA96F3-A420-4BED-B27D-22D448012A55}" type="presParOf" srcId="{ABFD0839-F4DE-477A-81B8-1DB3B34F5244}" destId="{162BDC5B-009E-4DD4-A3A5-968EA70818A2}" srcOrd="2" destOrd="0" presId="urn:microsoft.com/office/officeart/2018/5/layout/IconCircleLabelList"/>
    <dgm:cxn modelId="{075F21D5-BC79-43CC-9283-E638A4FF91B6}" type="presParOf" srcId="{ABFD0839-F4DE-477A-81B8-1DB3B34F5244}" destId="{F388F743-BA6A-4F63-A913-31C054DF7E09}" srcOrd="3" destOrd="0" presId="urn:microsoft.com/office/officeart/2018/5/layout/IconCircleLabelList"/>
    <dgm:cxn modelId="{104F5ADA-EEE7-4127-A6A7-6AAC33F92B1E}" type="presParOf" srcId="{7E08AA7D-9118-486A-8F16-BD9FF78044D0}" destId="{6D239223-8D61-47A8-9F85-24348A2E3468}" srcOrd="3" destOrd="0" presId="urn:microsoft.com/office/officeart/2018/5/layout/IconCircleLabelList"/>
    <dgm:cxn modelId="{A7A98532-E2E7-447C-9883-5EFE43A754E5}" type="presParOf" srcId="{7E08AA7D-9118-486A-8F16-BD9FF78044D0}" destId="{16FEAE00-C7A1-4941-9FF9-D2FD410A8183}" srcOrd="4" destOrd="0" presId="urn:microsoft.com/office/officeart/2018/5/layout/IconCircleLabelList"/>
    <dgm:cxn modelId="{33919EB9-6DED-4748-8ACB-B4D1C6D47450}" type="presParOf" srcId="{16FEAE00-C7A1-4941-9FF9-D2FD410A8183}" destId="{AD370F2F-9802-4511-B5F5-2B0C4E7D8B03}" srcOrd="0" destOrd="0" presId="urn:microsoft.com/office/officeart/2018/5/layout/IconCircleLabelList"/>
    <dgm:cxn modelId="{8F4CDE55-C7B8-4A5E-8EBD-88F054D5C5BB}" type="presParOf" srcId="{16FEAE00-C7A1-4941-9FF9-D2FD410A8183}" destId="{0C43043F-73A0-49C2-9C0A-882089DBDFA3}" srcOrd="1" destOrd="0" presId="urn:microsoft.com/office/officeart/2018/5/layout/IconCircleLabelList"/>
    <dgm:cxn modelId="{272C8712-E989-403C-9000-234CB5AC4215}" type="presParOf" srcId="{16FEAE00-C7A1-4941-9FF9-D2FD410A8183}" destId="{91A2CB12-7CEC-455B-8F40-EFCDB5029D99}" srcOrd="2" destOrd="0" presId="urn:microsoft.com/office/officeart/2018/5/layout/IconCircleLabelList"/>
    <dgm:cxn modelId="{7EC1C832-948F-46BC-94D4-D8BDDF4AF0D8}" type="presParOf" srcId="{16FEAE00-C7A1-4941-9FF9-D2FD410A8183}" destId="{7A540665-316F-4449-85C9-2D7903D96535}"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D4B384-5AB8-47F1-9338-64A8E3ADEB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EA07FD9-DE64-44E7-B88F-CCEA88D349D7}">
      <dgm:prSet/>
      <dgm:spPr/>
      <dgm:t>
        <a:bodyPr/>
        <a:lstStyle/>
        <a:p>
          <a:pPr>
            <a:lnSpc>
              <a:spcPct val="100000"/>
            </a:lnSpc>
          </a:pPr>
          <a:r>
            <a:rPr lang="en-US"/>
            <a:t>Is it possible to eliminate the need for the image or is using the image a critical component of the learning objective for instruction or assessment?</a:t>
          </a:r>
        </a:p>
      </dgm:t>
    </dgm:pt>
    <dgm:pt modelId="{FD650B55-C2CC-41F0-BA7C-541738777A3F}" type="parTrans" cxnId="{42A21148-2BF6-4CC0-BE6A-EB431CB29183}">
      <dgm:prSet/>
      <dgm:spPr/>
      <dgm:t>
        <a:bodyPr/>
        <a:lstStyle/>
        <a:p>
          <a:endParaRPr lang="en-US"/>
        </a:p>
      </dgm:t>
    </dgm:pt>
    <dgm:pt modelId="{11DC185A-2EB7-4A82-AF2B-3F87430AB4E9}" type="sibTrans" cxnId="{42A21148-2BF6-4CC0-BE6A-EB431CB29183}">
      <dgm:prSet/>
      <dgm:spPr/>
      <dgm:t>
        <a:bodyPr/>
        <a:lstStyle/>
        <a:p>
          <a:endParaRPr lang="en-US"/>
        </a:p>
      </dgm:t>
    </dgm:pt>
    <dgm:pt modelId="{92673F92-F6A7-4884-A66A-F57FE00A04C1}">
      <dgm:prSet/>
      <dgm:spPr/>
      <dgm:t>
        <a:bodyPr/>
        <a:lstStyle/>
        <a:p>
          <a:pPr>
            <a:lnSpc>
              <a:spcPct val="100000"/>
            </a:lnSpc>
          </a:pPr>
          <a:r>
            <a:rPr lang="en-US"/>
            <a:t>If students are required to create an equation, model, or graph, can they use technology? (Graphing calculator, equation editor, Desmos, GeoGebra, etc.)</a:t>
          </a:r>
        </a:p>
      </dgm:t>
    </dgm:pt>
    <dgm:pt modelId="{EDDC1A2C-FA5C-4B0E-9947-D2203F843118}" type="parTrans" cxnId="{2B1530F1-E5B5-4739-BFBE-B6386850C112}">
      <dgm:prSet/>
      <dgm:spPr/>
      <dgm:t>
        <a:bodyPr/>
        <a:lstStyle/>
        <a:p>
          <a:endParaRPr lang="en-US"/>
        </a:p>
      </dgm:t>
    </dgm:pt>
    <dgm:pt modelId="{0A44F14A-C847-48F7-A601-57D1189C7597}" type="sibTrans" cxnId="{2B1530F1-E5B5-4739-BFBE-B6386850C112}">
      <dgm:prSet/>
      <dgm:spPr/>
      <dgm:t>
        <a:bodyPr/>
        <a:lstStyle/>
        <a:p>
          <a:endParaRPr lang="en-US"/>
        </a:p>
      </dgm:t>
    </dgm:pt>
    <dgm:pt modelId="{E803C7B2-F766-48EA-B2FD-F62DC36E87B4}">
      <dgm:prSet/>
      <dgm:spPr/>
      <dgm:t>
        <a:bodyPr/>
        <a:lstStyle/>
        <a:p>
          <a:pPr>
            <a:lnSpc>
              <a:spcPct val="100000"/>
            </a:lnSpc>
          </a:pPr>
          <a:r>
            <a:rPr lang="en-US"/>
            <a:t>Could students use AI tools to demonstrate their mastery of mathematics concepts?</a:t>
          </a:r>
        </a:p>
      </dgm:t>
    </dgm:pt>
    <dgm:pt modelId="{F5A0BA3F-9350-46D7-8333-1477C63EE1B0}" type="parTrans" cxnId="{877EAEFF-55ED-440E-8984-75D70FB68A34}">
      <dgm:prSet/>
      <dgm:spPr/>
      <dgm:t>
        <a:bodyPr/>
        <a:lstStyle/>
        <a:p>
          <a:endParaRPr lang="en-US"/>
        </a:p>
      </dgm:t>
    </dgm:pt>
    <dgm:pt modelId="{61DCA223-B882-4A78-AC91-00B462C5F598}" type="sibTrans" cxnId="{877EAEFF-55ED-440E-8984-75D70FB68A34}">
      <dgm:prSet/>
      <dgm:spPr/>
      <dgm:t>
        <a:bodyPr/>
        <a:lstStyle/>
        <a:p>
          <a:endParaRPr lang="en-US"/>
        </a:p>
      </dgm:t>
    </dgm:pt>
    <dgm:pt modelId="{B33CE35C-7251-4484-984A-0B067BCAB6DD}" type="pres">
      <dgm:prSet presAssocID="{6DD4B384-5AB8-47F1-9338-64A8E3ADEB2D}" presName="root" presStyleCnt="0">
        <dgm:presLayoutVars>
          <dgm:dir/>
          <dgm:resizeHandles val="exact"/>
        </dgm:presLayoutVars>
      </dgm:prSet>
      <dgm:spPr/>
    </dgm:pt>
    <dgm:pt modelId="{FACC2D5C-E29E-4601-8AE9-50411AC18622}" type="pres">
      <dgm:prSet presAssocID="{4EA07FD9-DE64-44E7-B88F-CCEA88D349D7}" presName="compNode" presStyleCnt="0"/>
      <dgm:spPr/>
    </dgm:pt>
    <dgm:pt modelId="{33520134-8C7D-405E-B73A-3BB2079390A5}" type="pres">
      <dgm:prSet presAssocID="{4EA07FD9-DE64-44E7-B88F-CCEA88D349D7}" presName="bgRect" presStyleLbl="bgShp" presStyleIdx="0" presStyleCnt="3"/>
      <dgm:spPr/>
    </dgm:pt>
    <dgm:pt modelId="{E74C45A2-8B53-4746-A663-74CED7980D34}" type="pres">
      <dgm:prSet presAssocID="{4EA07FD9-DE64-44E7-B88F-CCEA88D349D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59A1FA44-993B-4B30-A36D-4380A4A2990F}" type="pres">
      <dgm:prSet presAssocID="{4EA07FD9-DE64-44E7-B88F-CCEA88D349D7}" presName="spaceRect" presStyleCnt="0"/>
      <dgm:spPr/>
    </dgm:pt>
    <dgm:pt modelId="{F64207B7-DB2D-445F-8054-2B82EC095782}" type="pres">
      <dgm:prSet presAssocID="{4EA07FD9-DE64-44E7-B88F-CCEA88D349D7}" presName="parTx" presStyleLbl="revTx" presStyleIdx="0" presStyleCnt="3">
        <dgm:presLayoutVars>
          <dgm:chMax val="0"/>
          <dgm:chPref val="0"/>
        </dgm:presLayoutVars>
      </dgm:prSet>
      <dgm:spPr/>
    </dgm:pt>
    <dgm:pt modelId="{CA36D94A-AA19-4FE5-B7E3-7C653E9CF2BE}" type="pres">
      <dgm:prSet presAssocID="{11DC185A-2EB7-4A82-AF2B-3F87430AB4E9}" presName="sibTrans" presStyleCnt="0"/>
      <dgm:spPr/>
    </dgm:pt>
    <dgm:pt modelId="{C0B28450-E4B4-4C67-8D65-506C458B59DA}" type="pres">
      <dgm:prSet presAssocID="{92673F92-F6A7-4884-A66A-F57FE00A04C1}" presName="compNode" presStyleCnt="0"/>
      <dgm:spPr/>
    </dgm:pt>
    <dgm:pt modelId="{E9549237-7D7C-471F-BE1F-269FD0BD2298}" type="pres">
      <dgm:prSet presAssocID="{92673F92-F6A7-4884-A66A-F57FE00A04C1}" presName="bgRect" presStyleLbl="bgShp" presStyleIdx="1" presStyleCnt="3"/>
      <dgm:spPr/>
    </dgm:pt>
    <dgm:pt modelId="{5C4E7922-F2EE-4EEF-B6B2-550046661319}" type="pres">
      <dgm:prSet presAssocID="{92673F92-F6A7-4884-A66A-F57FE00A04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culator"/>
        </a:ext>
      </dgm:extLst>
    </dgm:pt>
    <dgm:pt modelId="{B534CA4E-54D7-4390-9966-699A095716DA}" type="pres">
      <dgm:prSet presAssocID="{92673F92-F6A7-4884-A66A-F57FE00A04C1}" presName="spaceRect" presStyleCnt="0"/>
      <dgm:spPr/>
    </dgm:pt>
    <dgm:pt modelId="{83663F94-1DAE-4D97-980C-9EE5E05196F2}" type="pres">
      <dgm:prSet presAssocID="{92673F92-F6A7-4884-A66A-F57FE00A04C1}" presName="parTx" presStyleLbl="revTx" presStyleIdx="1" presStyleCnt="3">
        <dgm:presLayoutVars>
          <dgm:chMax val="0"/>
          <dgm:chPref val="0"/>
        </dgm:presLayoutVars>
      </dgm:prSet>
      <dgm:spPr/>
    </dgm:pt>
    <dgm:pt modelId="{51FAC8BD-71FD-4F3D-A5DD-C19D753FB250}" type="pres">
      <dgm:prSet presAssocID="{0A44F14A-C847-48F7-A601-57D1189C7597}" presName="sibTrans" presStyleCnt="0"/>
      <dgm:spPr/>
    </dgm:pt>
    <dgm:pt modelId="{65ED5B03-31CB-4D33-A28F-032BEFB94F5F}" type="pres">
      <dgm:prSet presAssocID="{E803C7B2-F766-48EA-B2FD-F62DC36E87B4}" presName="compNode" presStyleCnt="0"/>
      <dgm:spPr/>
    </dgm:pt>
    <dgm:pt modelId="{34090548-22E2-456F-8FAB-3B585DB849F8}" type="pres">
      <dgm:prSet presAssocID="{E803C7B2-F766-48EA-B2FD-F62DC36E87B4}" presName="bgRect" presStyleLbl="bgShp" presStyleIdx="2" presStyleCnt="3"/>
      <dgm:spPr/>
    </dgm:pt>
    <dgm:pt modelId="{0532A0B8-EC97-42CE-A6CF-17CC3A6B3A48}" type="pres">
      <dgm:prSet presAssocID="{E803C7B2-F766-48EA-B2FD-F62DC36E87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BD9BD0F0-D769-4D3A-8B9E-EB1F4725ADCB}" type="pres">
      <dgm:prSet presAssocID="{E803C7B2-F766-48EA-B2FD-F62DC36E87B4}" presName="spaceRect" presStyleCnt="0"/>
      <dgm:spPr/>
    </dgm:pt>
    <dgm:pt modelId="{75A1ABE3-4C77-4A45-B8E5-74458F7CB0BD}" type="pres">
      <dgm:prSet presAssocID="{E803C7B2-F766-48EA-B2FD-F62DC36E87B4}" presName="parTx" presStyleLbl="revTx" presStyleIdx="2" presStyleCnt="3">
        <dgm:presLayoutVars>
          <dgm:chMax val="0"/>
          <dgm:chPref val="0"/>
        </dgm:presLayoutVars>
      </dgm:prSet>
      <dgm:spPr/>
    </dgm:pt>
  </dgm:ptLst>
  <dgm:cxnLst>
    <dgm:cxn modelId="{836B3C20-3D2E-4ACB-B090-07B9DC191D53}" type="presOf" srcId="{6DD4B384-5AB8-47F1-9338-64A8E3ADEB2D}" destId="{B33CE35C-7251-4484-984A-0B067BCAB6DD}" srcOrd="0" destOrd="0" presId="urn:microsoft.com/office/officeart/2018/2/layout/IconVerticalSolidList"/>
    <dgm:cxn modelId="{9A4D6241-A221-4547-BB38-BEBE2AC6AB05}" type="presOf" srcId="{92673F92-F6A7-4884-A66A-F57FE00A04C1}" destId="{83663F94-1DAE-4D97-980C-9EE5E05196F2}" srcOrd="0" destOrd="0" presId="urn:microsoft.com/office/officeart/2018/2/layout/IconVerticalSolidList"/>
    <dgm:cxn modelId="{42A21148-2BF6-4CC0-BE6A-EB431CB29183}" srcId="{6DD4B384-5AB8-47F1-9338-64A8E3ADEB2D}" destId="{4EA07FD9-DE64-44E7-B88F-CCEA88D349D7}" srcOrd="0" destOrd="0" parTransId="{FD650B55-C2CC-41F0-BA7C-541738777A3F}" sibTransId="{11DC185A-2EB7-4A82-AF2B-3F87430AB4E9}"/>
    <dgm:cxn modelId="{57795157-5C77-4953-8B9A-6F59A3AFF9ED}" type="presOf" srcId="{E803C7B2-F766-48EA-B2FD-F62DC36E87B4}" destId="{75A1ABE3-4C77-4A45-B8E5-74458F7CB0BD}" srcOrd="0" destOrd="0" presId="urn:microsoft.com/office/officeart/2018/2/layout/IconVerticalSolidList"/>
    <dgm:cxn modelId="{361BF4BD-69A3-4FF5-8FF1-42BA60AEFAC4}" type="presOf" srcId="{4EA07FD9-DE64-44E7-B88F-CCEA88D349D7}" destId="{F64207B7-DB2D-445F-8054-2B82EC095782}" srcOrd="0" destOrd="0" presId="urn:microsoft.com/office/officeart/2018/2/layout/IconVerticalSolidList"/>
    <dgm:cxn modelId="{2B1530F1-E5B5-4739-BFBE-B6386850C112}" srcId="{6DD4B384-5AB8-47F1-9338-64A8E3ADEB2D}" destId="{92673F92-F6A7-4884-A66A-F57FE00A04C1}" srcOrd="1" destOrd="0" parTransId="{EDDC1A2C-FA5C-4B0E-9947-D2203F843118}" sibTransId="{0A44F14A-C847-48F7-A601-57D1189C7597}"/>
    <dgm:cxn modelId="{877EAEFF-55ED-440E-8984-75D70FB68A34}" srcId="{6DD4B384-5AB8-47F1-9338-64A8E3ADEB2D}" destId="{E803C7B2-F766-48EA-B2FD-F62DC36E87B4}" srcOrd="2" destOrd="0" parTransId="{F5A0BA3F-9350-46D7-8333-1477C63EE1B0}" sibTransId="{61DCA223-B882-4A78-AC91-00B462C5F598}"/>
    <dgm:cxn modelId="{C06AA9D1-3B6B-4B78-9CE5-4673B48B26A6}" type="presParOf" srcId="{B33CE35C-7251-4484-984A-0B067BCAB6DD}" destId="{FACC2D5C-E29E-4601-8AE9-50411AC18622}" srcOrd="0" destOrd="0" presId="urn:microsoft.com/office/officeart/2018/2/layout/IconVerticalSolidList"/>
    <dgm:cxn modelId="{39EEE7EF-F190-475E-9E14-6660FCF489BF}" type="presParOf" srcId="{FACC2D5C-E29E-4601-8AE9-50411AC18622}" destId="{33520134-8C7D-405E-B73A-3BB2079390A5}" srcOrd="0" destOrd="0" presId="urn:microsoft.com/office/officeart/2018/2/layout/IconVerticalSolidList"/>
    <dgm:cxn modelId="{104BEF75-78F7-4D72-8A64-6C617A941E90}" type="presParOf" srcId="{FACC2D5C-E29E-4601-8AE9-50411AC18622}" destId="{E74C45A2-8B53-4746-A663-74CED7980D34}" srcOrd="1" destOrd="0" presId="urn:microsoft.com/office/officeart/2018/2/layout/IconVerticalSolidList"/>
    <dgm:cxn modelId="{AA89E74C-D96D-44AE-857E-88D5A717165C}" type="presParOf" srcId="{FACC2D5C-E29E-4601-8AE9-50411AC18622}" destId="{59A1FA44-993B-4B30-A36D-4380A4A2990F}" srcOrd="2" destOrd="0" presId="urn:microsoft.com/office/officeart/2018/2/layout/IconVerticalSolidList"/>
    <dgm:cxn modelId="{868F4B10-A301-4837-8825-ED3C2ABB9667}" type="presParOf" srcId="{FACC2D5C-E29E-4601-8AE9-50411AC18622}" destId="{F64207B7-DB2D-445F-8054-2B82EC095782}" srcOrd="3" destOrd="0" presId="urn:microsoft.com/office/officeart/2018/2/layout/IconVerticalSolidList"/>
    <dgm:cxn modelId="{09C658F1-77E3-4B0C-BD7D-42902CA18A50}" type="presParOf" srcId="{B33CE35C-7251-4484-984A-0B067BCAB6DD}" destId="{CA36D94A-AA19-4FE5-B7E3-7C653E9CF2BE}" srcOrd="1" destOrd="0" presId="urn:microsoft.com/office/officeart/2018/2/layout/IconVerticalSolidList"/>
    <dgm:cxn modelId="{C48B12B2-B946-4430-B447-FC7FC7BE3F8B}" type="presParOf" srcId="{B33CE35C-7251-4484-984A-0B067BCAB6DD}" destId="{C0B28450-E4B4-4C67-8D65-506C458B59DA}" srcOrd="2" destOrd="0" presId="urn:microsoft.com/office/officeart/2018/2/layout/IconVerticalSolidList"/>
    <dgm:cxn modelId="{547A8F07-A428-4929-B058-46150AE1FBF7}" type="presParOf" srcId="{C0B28450-E4B4-4C67-8D65-506C458B59DA}" destId="{E9549237-7D7C-471F-BE1F-269FD0BD2298}" srcOrd="0" destOrd="0" presId="urn:microsoft.com/office/officeart/2018/2/layout/IconVerticalSolidList"/>
    <dgm:cxn modelId="{FC2ABC37-ACF9-42B9-9A91-BE6C8CA1A804}" type="presParOf" srcId="{C0B28450-E4B4-4C67-8D65-506C458B59DA}" destId="{5C4E7922-F2EE-4EEF-B6B2-550046661319}" srcOrd="1" destOrd="0" presId="urn:microsoft.com/office/officeart/2018/2/layout/IconVerticalSolidList"/>
    <dgm:cxn modelId="{79B0CE3C-503E-43F7-BC6F-B1175CFA5ACF}" type="presParOf" srcId="{C0B28450-E4B4-4C67-8D65-506C458B59DA}" destId="{B534CA4E-54D7-4390-9966-699A095716DA}" srcOrd="2" destOrd="0" presId="urn:microsoft.com/office/officeart/2018/2/layout/IconVerticalSolidList"/>
    <dgm:cxn modelId="{06E40ADB-9A6C-45A2-B048-FD12F8BDE6A1}" type="presParOf" srcId="{C0B28450-E4B4-4C67-8D65-506C458B59DA}" destId="{83663F94-1DAE-4D97-980C-9EE5E05196F2}" srcOrd="3" destOrd="0" presId="urn:microsoft.com/office/officeart/2018/2/layout/IconVerticalSolidList"/>
    <dgm:cxn modelId="{AED3AFE1-9CB8-4650-BA94-C1E6B7D5B6C8}" type="presParOf" srcId="{B33CE35C-7251-4484-984A-0B067BCAB6DD}" destId="{51FAC8BD-71FD-4F3D-A5DD-C19D753FB250}" srcOrd="3" destOrd="0" presId="urn:microsoft.com/office/officeart/2018/2/layout/IconVerticalSolidList"/>
    <dgm:cxn modelId="{B66B6892-13E8-4098-9774-45420412B688}" type="presParOf" srcId="{B33CE35C-7251-4484-984A-0B067BCAB6DD}" destId="{65ED5B03-31CB-4D33-A28F-032BEFB94F5F}" srcOrd="4" destOrd="0" presId="urn:microsoft.com/office/officeart/2018/2/layout/IconVerticalSolidList"/>
    <dgm:cxn modelId="{0B14879E-DFE7-4B7B-A912-BBB7DFE52411}" type="presParOf" srcId="{65ED5B03-31CB-4D33-A28F-032BEFB94F5F}" destId="{34090548-22E2-456F-8FAB-3B585DB849F8}" srcOrd="0" destOrd="0" presId="urn:microsoft.com/office/officeart/2018/2/layout/IconVerticalSolidList"/>
    <dgm:cxn modelId="{B229A33F-F546-40E0-B1E8-6A0895DFB621}" type="presParOf" srcId="{65ED5B03-31CB-4D33-A28F-032BEFB94F5F}" destId="{0532A0B8-EC97-42CE-A6CF-17CC3A6B3A48}" srcOrd="1" destOrd="0" presId="urn:microsoft.com/office/officeart/2018/2/layout/IconVerticalSolidList"/>
    <dgm:cxn modelId="{37C979B5-9D78-4D43-AC02-BC902F0A3FBB}" type="presParOf" srcId="{65ED5B03-31CB-4D33-A28F-032BEFB94F5F}" destId="{BD9BD0F0-D769-4D3A-8B9E-EB1F4725ADCB}" srcOrd="2" destOrd="0" presId="urn:microsoft.com/office/officeart/2018/2/layout/IconVerticalSolidList"/>
    <dgm:cxn modelId="{5A20DAE0-278A-47B8-A51F-3A36097DBBFD}" type="presParOf" srcId="{65ED5B03-31CB-4D33-A28F-032BEFB94F5F}" destId="{75A1ABE3-4C77-4A45-B8E5-74458F7CB0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CB859-4AF4-4E40-BE61-1AC4582C1219}">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B54FC-3DCE-4C6A-B5F1-B31F553D44F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66ABD-C8F4-4880-85C0-0069954C09B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GB" sz="2200" b="0" i="0" kern="1200"/>
            <a:t>Develop alt-text for mathematical expressions, equations, graphs, and other data displays based on the MathSpeak</a:t>
          </a:r>
          <a:r>
            <a:rPr lang="en-GB" sz="2200" b="0" i="0" kern="1200" baseline="30000"/>
            <a:t>TM</a:t>
          </a:r>
          <a:r>
            <a:rPr lang="en-GB" sz="2200" b="0" i="0" kern="1200"/>
            <a:t> Initiative’s guidelines. </a:t>
          </a:r>
          <a:endParaRPr lang="en-US" sz="2200" kern="1200"/>
        </a:p>
      </dsp:txBody>
      <dsp:txXfrm>
        <a:off x="1435590" y="531"/>
        <a:ext cx="9080009" cy="1242935"/>
      </dsp:txXfrm>
    </dsp:sp>
    <dsp:sp modelId="{624213C4-6D63-4BF9-84E6-B5D9298A12E5}">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657A7-0912-4A17-AB09-9EE45E7E1FBA}">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FCC35A-C8BB-4D20-A5C9-D78B676DC9E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GB" sz="2200" b="0" i="0" kern="1200"/>
            <a:t>Write descriptive alt-text that aids in problem-solving without providing solutions. </a:t>
          </a:r>
          <a:endParaRPr lang="en-US" sz="2200" kern="1200"/>
        </a:p>
      </dsp:txBody>
      <dsp:txXfrm>
        <a:off x="1435590" y="1554201"/>
        <a:ext cx="9080009" cy="1242935"/>
      </dsp:txXfrm>
    </dsp:sp>
    <dsp:sp modelId="{B21D552B-6109-4C96-AA1D-9FB898F29FE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53EE7-FF9E-45D7-92FB-7A0801BA523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0084E-30B2-4987-A36F-8CA74905581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GB" sz="2200" b="0" i="0" kern="1200"/>
            <a:t>Identify and implement opportunities to reduce reliance on images for teaching mathematical concepts.</a:t>
          </a:r>
          <a:endParaRPr lang="en-US" sz="22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67941-3819-4708-9017-B4A3277F0067}">
      <dsp:nvSpPr>
        <dsp:cNvPr id="0" name=""/>
        <dsp:cNvSpPr/>
      </dsp:nvSpPr>
      <dsp:spPr>
        <a:xfrm>
          <a:off x="1628298" y="54391"/>
          <a:ext cx="2610802" cy="2610802"/>
        </a:xfrm>
        <a:prstGeom prst="ellipse">
          <a:avLst/>
        </a:prstGeom>
        <a:solidFill>
          <a:schemeClr val="lt1">
            <a:alpha val="50000"/>
            <a:hueOff val="0"/>
            <a:satOff val="0"/>
            <a:lumOff val="0"/>
            <a:alphaOff val="0"/>
          </a:schemeClr>
        </a:solidFill>
        <a:ln w="381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t>Engagement</a:t>
          </a:r>
        </a:p>
      </dsp:txBody>
      <dsp:txXfrm>
        <a:off x="1976405" y="511282"/>
        <a:ext cx="1914588" cy="1174861"/>
      </dsp:txXfrm>
    </dsp:sp>
    <dsp:sp modelId="{2E3898B2-8C01-41BA-B3FD-BC7B258D6477}">
      <dsp:nvSpPr>
        <dsp:cNvPr id="0" name=""/>
        <dsp:cNvSpPr/>
      </dsp:nvSpPr>
      <dsp:spPr>
        <a:xfrm>
          <a:off x="2570363" y="1686143"/>
          <a:ext cx="2610802" cy="2610802"/>
        </a:xfrm>
        <a:prstGeom prst="ellipse">
          <a:avLst/>
        </a:prstGeom>
        <a:solidFill>
          <a:schemeClr val="lt1">
            <a:alpha val="50000"/>
            <a:hueOff val="0"/>
            <a:satOff val="0"/>
            <a:lumOff val="0"/>
            <a:alphaOff val="0"/>
          </a:schemeClr>
        </a:solidFill>
        <a:ln w="381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t>Representation</a:t>
          </a:r>
        </a:p>
      </dsp:txBody>
      <dsp:txXfrm>
        <a:off x="3368833" y="2360600"/>
        <a:ext cx="1566481" cy="1435941"/>
      </dsp:txXfrm>
    </dsp:sp>
    <dsp:sp modelId="{0FFF5E58-1B27-469E-9D6E-91E37C568BA9}">
      <dsp:nvSpPr>
        <dsp:cNvPr id="0" name=""/>
        <dsp:cNvSpPr/>
      </dsp:nvSpPr>
      <dsp:spPr>
        <a:xfrm>
          <a:off x="686233" y="1686143"/>
          <a:ext cx="2610802" cy="2610802"/>
        </a:xfrm>
        <a:prstGeom prst="ellipse">
          <a:avLst/>
        </a:prstGeom>
        <a:solidFill>
          <a:schemeClr val="lt1">
            <a:alpha val="50000"/>
            <a:hueOff val="0"/>
            <a:satOff val="0"/>
            <a:lumOff val="0"/>
            <a:alphaOff val="0"/>
          </a:schemeClr>
        </a:solidFill>
        <a:ln w="381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t>Action &amp; Expression</a:t>
          </a:r>
        </a:p>
      </dsp:txBody>
      <dsp:txXfrm>
        <a:off x="932084" y="2360600"/>
        <a:ext cx="1566481" cy="1435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13FE3-5B86-4EAE-ABB1-6A1D1A4D537B}">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2A474-49AF-43C5-A5F6-976B05153666}">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9F74E0-FFF4-441F-B442-2DBD5FE2D4DD}">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Identify the graph which represents a system of equations.</a:t>
          </a:r>
        </a:p>
      </dsp:txBody>
      <dsp:txXfrm>
        <a:off x="75768" y="3053169"/>
        <a:ext cx="3093750" cy="720000"/>
      </dsp:txXfrm>
    </dsp:sp>
    <dsp:sp modelId="{1A7EA317-9AAA-467F-A6DA-B011E1610D0F}">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6C9CB-B564-45E3-AEEB-6497A082F873}">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8F743-BA6A-4F63-A913-31C054DF7E09}">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Using the graph provided, identify the solution to the system of equations.</a:t>
          </a:r>
        </a:p>
      </dsp:txBody>
      <dsp:txXfrm>
        <a:off x="3710925" y="3053169"/>
        <a:ext cx="3093750" cy="720000"/>
      </dsp:txXfrm>
    </dsp:sp>
    <dsp:sp modelId="{AD370F2F-9802-4511-B5F5-2B0C4E7D8B03}">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3043F-73A0-49C2-9C0A-882089DBDFA3}">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40665-316F-4449-85C9-2D7903D96535}">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What types of functions are represented in this system of equations?</a:t>
          </a:r>
        </a:p>
      </dsp:txBody>
      <dsp:txXfrm>
        <a:off x="7346081" y="3053169"/>
        <a:ext cx="3093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20134-8C7D-405E-B73A-3BB2079390A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C45A2-8B53-4746-A663-74CED7980D3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207B7-DB2D-445F-8054-2B82EC09578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Is it possible to eliminate the need for the image or is using the image a critical component of the learning objective for instruction or assessment?</a:t>
          </a:r>
        </a:p>
      </dsp:txBody>
      <dsp:txXfrm>
        <a:off x="1435590" y="531"/>
        <a:ext cx="9080009" cy="1242935"/>
      </dsp:txXfrm>
    </dsp:sp>
    <dsp:sp modelId="{E9549237-7D7C-471F-BE1F-269FD0BD2298}">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4E7922-F2EE-4EEF-B6B2-55004666131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663F94-1DAE-4D97-980C-9EE5E05196F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If students are required to create an equation, model, or graph, can they use technology? (Graphing calculator, equation editor, Desmos, GeoGebra, etc.)</a:t>
          </a:r>
        </a:p>
      </dsp:txBody>
      <dsp:txXfrm>
        <a:off x="1435590" y="1554201"/>
        <a:ext cx="9080009" cy="1242935"/>
      </dsp:txXfrm>
    </dsp:sp>
    <dsp:sp modelId="{34090548-22E2-456F-8FAB-3B585DB849F8}">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2A0B8-EC97-42CE-A6CF-17CC3A6B3A4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1ABE3-4C77-4A45-B8E5-74458F7CB0B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Could students use AI tools to demonstrate their mastery of mathematics concepts?</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C4156-39E0-4CB2-834A-A0C8E3B8EC98}"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726D9-2163-40B2-A50E-B67E3CE84414}" type="slidenum">
              <a:rPr lang="en-US" smtClean="0"/>
              <a:t>‹#›</a:t>
            </a:fld>
            <a:endParaRPr lang="en-US"/>
          </a:p>
        </p:txBody>
      </p:sp>
    </p:spTree>
    <p:extLst>
      <p:ext uri="{BB962C8B-B14F-4D97-AF65-F5344CB8AC3E}">
        <p14:creationId xmlns:p14="http://schemas.microsoft.com/office/powerpoint/2010/main" val="97823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iles.eric.ed.gov/fulltext/EJ1156239.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gitalpromise.org/2023/12/15/how-teachers-researchers-and-tech-are-partnering-to-make-math-accessib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just an accessibility issue, but an equity issue . US Department of Education study published in the Journal of Visual Impairment &amp; Blindness (2017) </a:t>
            </a:r>
            <a:r>
              <a:rPr lang="en-US" dirty="0">
                <a:hlinkClick r:id="rId3"/>
              </a:rPr>
              <a:t>https://files.eric.ed.gov/fulltext/EJ1156239.pdf</a:t>
            </a:r>
            <a:r>
              <a:rPr lang="en-US" dirty="0"/>
              <a:t> </a:t>
            </a:r>
          </a:p>
          <a:p>
            <a:endParaRPr lang="en-US" dirty="0"/>
          </a:p>
        </p:txBody>
      </p:sp>
      <p:sp>
        <p:nvSpPr>
          <p:cNvPr id="4" name="Slide Number Placeholder 3"/>
          <p:cNvSpPr>
            <a:spLocks noGrp="1"/>
          </p:cNvSpPr>
          <p:nvPr>
            <p:ph type="sldNum" sz="quarter" idx="5"/>
          </p:nvPr>
        </p:nvSpPr>
        <p:spPr/>
        <p:txBody>
          <a:bodyPr/>
          <a:lstStyle/>
          <a:p>
            <a:fld id="{C3C726D9-2163-40B2-A50E-B67E3CE84414}" type="slidenum">
              <a:rPr lang="en-US" smtClean="0"/>
              <a:t>6</a:t>
            </a:fld>
            <a:endParaRPr lang="en-US"/>
          </a:p>
        </p:txBody>
      </p:sp>
    </p:spTree>
    <p:extLst>
      <p:ext uri="{BB962C8B-B14F-4D97-AF65-F5344CB8AC3E}">
        <p14:creationId xmlns:p14="http://schemas.microsoft.com/office/powerpoint/2010/main" val="412253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Addresses the why, what, and how of learning by engaging different networks of the brain. How Teachers, Researchers, and Tech are Partnering to Make Math More Accessible.” by Lauren McMahon and Stefani </a:t>
            </a:r>
            <a:r>
              <a:rPr lang="en-US" dirty="0" err="1"/>
              <a:t>Pautz</a:t>
            </a:r>
            <a:r>
              <a:rPr lang="en-US" dirty="0"/>
              <a:t> Stephenson, Digital Promise, 12/15/2023, </a:t>
            </a:r>
            <a:r>
              <a:rPr lang="en-US" dirty="0">
                <a:hlinkClick r:id="rId3"/>
              </a:rPr>
              <a:t>https://digitalpromise.org/2023/12/15/how-teachers-researchers-and-tech-are-partnering-to-make-math-accessible/</a:t>
            </a:r>
            <a:r>
              <a:rPr lang="en-US" dirty="0"/>
              <a:t> </a:t>
            </a:r>
          </a:p>
        </p:txBody>
      </p:sp>
      <p:sp>
        <p:nvSpPr>
          <p:cNvPr id="4" name="Slide Number Placeholder 3"/>
          <p:cNvSpPr>
            <a:spLocks noGrp="1"/>
          </p:cNvSpPr>
          <p:nvPr>
            <p:ph type="sldNum" sz="quarter" idx="5"/>
          </p:nvPr>
        </p:nvSpPr>
        <p:spPr/>
        <p:txBody>
          <a:bodyPr/>
          <a:lstStyle/>
          <a:p>
            <a:fld id="{C3C726D9-2163-40B2-A50E-B67E3CE84414}" type="slidenum">
              <a:rPr lang="en-US" smtClean="0"/>
              <a:t>8</a:t>
            </a:fld>
            <a:endParaRPr lang="en-US"/>
          </a:p>
        </p:txBody>
      </p:sp>
    </p:spTree>
    <p:extLst>
      <p:ext uri="{BB962C8B-B14F-4D97-AF65-F5344CB8AC3E}">
        <p14:creationId xmlns:p14="http://schemas.microsoft.com/office/powerpoint/2010/main" val="18614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Descriptive alt-text for images, use of high contrast fonts and colors, high resolution images; Need to ensure that students can understand the content regardless of how they’re navigating the course (screen reader, keyboard navigation, accessibility tools like screen magnification) </a:t>
            </a:r>
          </a:p>
        </p:txBody>
      </p:sp>
      <p:sp>
        <p:nvSpPr>
          <p:cNvPr id="4" name="Slide Number Placeholder 3"/>
          <p:cNvSpPr>
            <a:spLocks noGrp="1"/>
          </p:cNvSpPr>
          <p:nvPr>
            <p:ph type="sldNum" sz="quarter" idx="5"/>
          </p:nvPr>
        </p:nvSpPr>
        <p:spPr/>
        <p:txBody>
          <a:bodyPr/>
          <a:lstStyle/>
          <a:p>
            <a:fld id="{C3C726D9-2163-40B2-A50E-B67E3CE84414}" type="slidenum">
              <a:rPr lang="en-US" smtClean="0"/>
              <a:t>9</a:t>
            </a:fld>
            <a:endParaRPr lang="en-US"/>
          </a:p>
        </p:txBody>
      </p:sp>
    </p:spTree>
    <p:extLst>
      <p:ext uri="{BB962C8B-B14F-4D97-AF65-F5344CB8AC3E}">
        <p14:creationId xmlns:p14="http://schemas.microsoft.com/office/powerpoint/2010/main" val="58290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a student with low vision. Mathematical expressions and equations are often inserted into curriculum as images. Students with low vision may use magnification tools, like that in </a:t>
            </a:r>
            <a:r>
              <a:rPr lang="en-US" err="1"/>
              <a:t>TextHelp’s</a:t>
            </a:r>
            <a:r>
              <a:rPr lang="en-US"/>
              <a:t> </a:t>
            </a:r>
            <a:r>
              <a:rPr lang="en-US" err="1"/>
              <a:t>SpeechStream</a:t>
            </a:r>
            <a:r>
              <a:rPr lang="en-US"/>
              <a:t> or </a:t>
            </a:r>
            <a:r>
              <a:rPr lang="en-US" err="1"/>
              <a:t>Accessibe</a:t>
            </a:r>
            <a:r>
              <a:rPr lang="en-US"/>
              <a:t>, but the resulting image may be </a:t>
            </a:r>
            <a:r>
              <a:rPr lang="en-US" err="1"/>
              <a:t>pixalated</a:t>
            </a:r>
            <a:r>
              <a:rPr lang="en-US"/>
              <a:t> and hard to read if saved as a JPEG. </a:t>
            </a:r>
          </a:p>
        </p:txBody>
      </p:sp>
      <p:sp>
        <p:nvSpPr>
          <p:cNvPr id="4" name="Slide Number Placeholder 3"/>
          <p:cNvSpPr>
            <a:spLocks noGrp="1"/>
          </p:cNvSpPr>
          <p:nvPr>
            <p:ph type="sldNum" sz="quarter" idx="5"/>
          </p:nvPr>
        </p:nvSpPr>
        <p:spPr/>
        <p:txBody>
          <a:bodyPr/>
          <a:lstStyle/>
          <a:p>
            <a:fld id="{C3C726D9-2163-40B2-A50E-B67E3CE84414}" type="slidenum">
              <a:rPr lang="en-US" smtClean="0"/>
              <a:t>12</a:t>
            </a:fld>
            <a:endParaRPr lang="en-US"/>
          </a:p>
        </p:txBody>
      </p:sp>
    </p:spTree>
    <p:extLst>
      <p:ext uri="{BB962C8B-B14F-4D97-AF65-F5344CB8AC3E}">
        <p14:creationId xmlns:p14="http://schemas.microsoft.com/office/powerpoint/2010/main" val="97793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guidance from WCAG and QM says that we need to provide descriptive alt-text for all images. This includes mathematical expressions and equations.</a:t>
            </a:r>
          </a:p>
        </p:txBody>
      </p:sp>
      <p:sp>
        <p:nvSpPr>
          <p:cNvPr id="4" name="Slide Number Placeholder 3"/>
          <p:cNvSpPr>
            <a:spLocks noGrp="1"/>
          </p:cNvSpPr>
          <p:nvPr>
            <p:ph type="sldNum" sz="quarter" idx="5"/>
          </p:nvPr>
        </p:nvSpPr>
        <p:spPr/>
        <p:txBody>
          <a:bodyPr/>
          <a:lstStyle/>
          <a:p>
            <a:fld id="{C3C726D9-2163-40B2-A50E-B67E3CE84414}" type="slidenum">
              <a:rPr lang="en-US" smtClean="0"/>
              <a:t>13</a:t>
            </a:fld>
            <a:endParaRPr lang="en-US"/>
          </a:p>
        </p:txBody>
      </p:sp>
    </p:spTree>
    <p:extLst>
      <p:ext uri="{BB962C8B-B14F-4D97-AF65-F5344CB8AC3E}">
        <p14:creationId xmlns:p14="http://schemas.microsoft.com/office/powerpoint/2010/main" val="58101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isn’t just the image, but the image’s context within the content, example problem, or assessment item.</a:t>
            </a:r>
          </a:p>
        </p:txBody>
      </p:sp>
      <p:sp>
        <p:nvSpPr>
          <p:cNvPr id="4" name="Slide Number Placeholder 3"/>
          <p:cNvSpPr>
            <a:spLocks noGrp="1"/>
          </p:cNvSpPr>
          <p:nvPr>
            <p:ph type="sldNum" sz="quarter" idx="5"/>
          </p:nvPr>
        </p:nvSpPr>
        <p:spPr/>
        <p:txBody>
          <a:bodyPr/>
          <a:lstStyle/>
          <a:p>
            <a:fld id="{C3C726D9-2163-40B2-A50E-B67E3CE84414}" type="slidenum">
              <a:rPr lang="en-US" smtClean="0"/>
              <a:t>16</a:t>
            </a:fld>
            <a:endParaRPr lang="en-US"/>
          </a:p>
        </p:txBody>
      </p:sp>
    </p:spTree>
    <p:extLst>
      <p:ext uri="{BB962C8B-B14F-4D97-AF65-F5344CB8AC3E}">
        <p14:creationId xmlns:p14="http://schemas.microsoft.com/office/powerpoint/2010/main" val="210540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Grammer Rules on </a:t>
            </a:r>
            <a:r>
              <a:rPr lang="en-US" dirty="0" err="1"/>
              <a:t>MathSpeak</a:t>
            </a:r>
            <a:r>
              <a:rPr lang="en-US" dirty="0"/>
              <a:t> to inform alt-text written</a:t>
            </a:r>
          </a:p>
        </p:txBody>
      </p:sp>
      <p:sp>
        <p:nvSpPr>
          <p:cNvPr id="4" name="Slide Number Placeholder 3"/>
          <p:cNvSpPr>
            <a:spLocks noGrp="1"/>
          </p:cNvSpPr>
          <p:nvPr>
            <p:ph type="sldNum" sz="quarter" idx="5"/>
          </p:nvPr>
        </p:nvSpPr>
        <p:spPr/>
        <p:txBody>
          <a:bodyPr/>
          <a:lstStyle/>
          <a:p>
            <a:fld id="{C3C726D9-2163-40B2-A50E-B67E3CE84414}" type="slidenum">
              <a:rPr lang="en-US" smtClean="0"/>
              <a:t>17</a:t>
            </a:fld>
            <a:endParaRPr lang="en-US"/>
          </a:p>
        </p:txBody>
      </p:sp>
    </p:spTree>
    <p:extLst>
      <p:ext uri="{BB962C8B-B14F-4D97-AF65-F5344CB8AC3E}">
        <p14:creationId xmlns:p14="http://schemas.microsoft.com/office/powerpoint/2010/main" val="167564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corresponding lesson objective will help to guide what should be included in the alt-text. </a:t>
            </a:r>
          </a:p>
        </p:txBody>
      </p:sp>
      <p:sp>
        <p:nvSpPr>
          <p:cNvPr id="4" name="Slide Number Placeholder 3"/>
          <p:cNvSpPr>
            <a:spLocks noGrp="1"/>
          </p:cNvSpPr>
          <p:nvPr>
            <p:ph type="sldNum" sz="quarter" idx="5"/>
          </p:nvPr>
        </p:nvSpPr>
        <p:spPr/>
        <p:txBody>
          <a:bodyPr/>
          <a:lstStyle/>
          <a:p>
            <a:fld id="{C3C726D9-2163-40B2-A50E-B67E3CE84414}" type="slidenum">
              <a:rPr lang="en-US" smtClean="0"/>
              <a:t>19</a:t>
            </a:fld>
            <a:endParaRPr lang="en-US"/>
          </a:p>
        </p:txBody>
      </p:sp>
    </p:spTree>
    <p:extLst>
      <p:ext uri="{BB962C8B-B14F-4D97-AF65-F5344CB8AC3E}">
        <p14:creationId xmlns:p14="http://schemas.microsoft.com/office/powerpoint/2010/main" val="401314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the fourth group gets a music example in case we have any non-math people in the room!</a:t>
            </a:r>
          </a:p>
        </p:txBody>
      </p:sp>
      <p:sp>
        <p:nvSpPr>
          <p:cNvPr id="4" name="Slide Number Placeholder 3"/>
          <p:cNvSpPr>
            <a:spLocks noGrp="1"/>
          </p:cNvSpPr>
          <p:nvPr>
            <p:ph type="sldNum" sz="quarter" idx="5"/>
          </p:nvPr>
        </p:nvSpPr>
        <p:spPr/>
        <p:txBody>
          <a:bodyPr/>
          <a:lstStyle/>
          <a:p>
            <a:fld id="{C3C726D9-2163-40B2-A50E-B67E3CE84414}" type="slidenum">
              <a:rPr lang="en-US" smtClean="0"/>
              <a:t>22</a:t>
            </a:fld>
            <a:endParaRPr lang="en-US"/>
          </a:p>
        </p:txBody>
      </p:sp>
    </p:spTree>
    <p:extLst>
      <p:ext uri="{BB962C8B-B14F-4D97-AF65-F5344CB8AC3E}">
        <p14:creationId xmlns:p14="http://schemas.microsoft.com/office/powerpoint/2010/main" val="260204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EF7F-6D30-2149-8DAC-D856F0DF6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785506-2BEF-C0CD-DA80-1D14F99DA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B02645-12BB-2453-7D2D-F282C5E6EA33}"/>
              </a:ext>
            </a:extLst>
          </p:cNvPr>
          <p:cNvSpPr>
            <a:spLocks noGrp="1"/>
          </p:cNvSpPr>
          <p:nvPr>
            <p:ph type="dt" sz="half" idx="10"/>
          </p:nvPr>
        </p:nvSpPr>
        <p:spPr/>
        <p:txBody>
          <a:bodyPr/>
          <a:lstStyle/>
          <a:p>
            <a:fld id="{29AADE3E-7E53-42A1-A0EC-D020309CE0EC}" type="datetimeFigureOut">
              <a:rPr lang="en-US" smtClean="0"/>
              <a:t>10/30/2024</a:t>
            </a:fld>
            <a:endParaRPr lang="en-US"/>
          </a:p>
        </p:txBody>
      </p:sp>
      <p:sp>
        <p:nvSpPr>
          <p:cNvPr id="5" name="Footer Placeholder 4">
            <a:extLst>
              <a:ext uri="{FF2B5EF4-FFF2-40B4-BE49-F238E27FC236}">
                <a16:creationId xmlns:a16="http://schemas.microsoft.com/office/drawing/2014/main" id="{F4782552-CE2B-FACA-3D17-CE45D2103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9C347-30CE-FFF2-49A9-A80E1DDB34D3}"/>
              </a:ext>
            </a:extLst>
          </p:cNvPr>
          <p:cNvSpPr>
            <a:spLocks noGrp="1"/>
          </p:cNvSpPr>
          <p:nvPr>
            <p:ph type="sldNum" sz="quarter" idx="12"/>
          </p:nvPr>
        </p:nvSpPr>
        <p:spPr/>
        <p:txBody>
          <a:bodyPr/>
          <a:lstStyle/>
          <a:p>
            <a:fld id="{2B4927B3-2E49-476C-B55A-E51C8840784C}" type="slidenum">
              <a:rPr lang="en-US" smtClean="0"/>
              <a:t>‹#›</a:t>
            </a:fld>
            <a:endParaRPr lang="en-US"/>
          </a:p>
        </p:txBody>
      </p:sp>
    </p:spTree>
    <p:extLst>
      <p:ext uri="{BB962C8B-B14F-4D97-AF65-F5344CB8AC3E}">
        <p14:creationId xmlns:p14="http://schemas.microsoft.com/office/powerpoint/2010/main" val="399858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95DD-E923-B1F1-9FCC-41E3F10287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117873-1BD7-A571-51DD-35E47EAF4D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47670-7AEA-005A-CF2F-A8D3318DC4BD}"/>
              </a:ext>
            </a:extLst>
          </p:cNvPr>
          <p:cNvSpPr>
            <a:spLocks noGrp="1"/>
          </p:cNvSpPr>
          <p:nvPr>
            <p:ph type="dt" sz="half" idx="10"/>
          </p:nvPr>
        </p:nvSpPr>
        <p:spPr/>
        <p:txBody>
          <a:bodyPr/>
          <a:lstStyle/>
          <a:p>
            <a:fld id="{29AADE3E-7E53-42A1-A0EC-D020309CE0EC}" type="datetimeFigureOut">
              <a:rPr lang="en-US" smtClean="0"/>
              <a:t>10/30/2024</a:t>
            </a:fld>
            <a:endParaRPr lang="en-US"/>
          </a:p>
        </p:txBody>
      </p:sp>
      <p:sp>
        <p:nvSpPr>
          <p:cNvPr id="5" name="Footer Placeholder 4">
            <a:extLst>
              <a:ext uri="{FF2B5EF4-FFF2-40B4-BE49-F238E27FC236}">
                <a16:creationId xmlns:a16="http://schemas.microsoft.com/office/drawing/2014/main" id="{6EBB14DD-6DC6-4F57-DA98-EDCEFB04F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77106-0F4C-CB68-E9E8-B5DD5FFA9E3D}"/>
              </a:ext>
            </a:extLst>
          </p:cNvPr>
          <p:cNvSpPr>
            <a:spLocks noGrp="1"/>
          </p:cNvSpPr>
          <p:nvPr>
            <p:ph type="sldNum" sz="quarter" idx="12"/>
          </p:nvPr>
        </p:nvSpPr>
        <p:spPr/>
        <p:txBody>
          <a:bodyPr/>
          <a:lstStyle/>
          <a:p>
            <a:fld id="{2B4927B3-2E49-476C-B55A-E51C8840784C}" type="slidenum">
              <a:rPr lang="en-US" smtClean="0"/>
              <a:t>‹#›</a:t>
            </a:fld>
            <a:endParaRPr lang="en-US"/>
          </a:p>
        </p:txBody>
      </p:sp>
    </p:spTree>
    <p:extLst>
      <p:ext uri="{BB962C8B-B14F-4D97-AF65-F5344CB8AC3E}">
        <p14:creationId xmlns:p14="http://schemas.microsoft.com/office/powerpoint/2010/main" val="77658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CECDBE-AA67-013D-0D5B-9EAB7B3A2D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6CC382-29D6-2ECA-7772-0329B09EF1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F83EE-58B6-7B1C-A56F-B372F39320B5}"/>
              </a:ext>
            </a:extLst>
          </p:cNvPr>
          <p:cNvSpPr>
            <a:spLocks noGrp="1"/>
          </p:cNvSpPr>
          <p:nvPr>
            <p:ph type="dt" sz="half" idx="10"/>
          </p:nvPr>
        </p:nvSpPr>
        <p:spPr/>
        <p:txBody>
          <a:bodyPr/>
          <a:lstStyle/>
          <a:p>
            <a:fld id="{29AADE3E-7E53-42A1-A0EC-D020309CE0EC}" type="datetimeFigureOut">
              <a:rPr lang="en-US" smtClean="0"/>
              <a:t>10/30/2024</a:t>
            </a:fld>
            <a:endParaRPr lang="en-US"/>
          </a:p>
        </p:txBody>
      </p:sp>
      <p:sp>
        <p:nvSpPr>
          <p:cNvPr id="5" name="Footer Placeholder 4">
            <a:extLst>
              <a:ext uri="{FF2B5EF4-FFF2-40B4-BE49-F238E27FC236}">
                <a16:creationId xmlns:a16="http://schemas.microsoft.com/office/drawing/2014/main" id="{A8B41C83-1E38-61ED-5A38-375C5594D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56359-74B2-1597-882A-68D463029EBC}"/>
              </a:ext>
            </a:extLst>
          </p:cNvPr>
          <p:cNvSpPr>
            <a:spLocks noGrp="1"/>
          </p:cNvSpPr>
          <p:nvPr>
            <p:ph type="sldNum" sz="quarter" idx="12"/>
          </p:nvPr>
        </p:nvSpPr>
        <p:spPr/>
        <p:txBody>
          <a:bodyPr/>
          <a:lstStyle/>
          <a:p>
            <a:fld id="{2B4927B3-2E49-476C-B55A-E51C8840784C}" type="slidenum">
              <a:rPr lang="en-US" smtClean="0"/>
              <a:t>‹#›</a:t>
            </a:fld>
            <a:endParaRPr lang="en-US"/>
          </a:p>
        </p:txBody>
      </p:sp>
    </p:spTree>
    <p:extLst>
      <p:ext uri="{BB962C8B-B14F-4D97-AF65-F5344CB8AC3E}">
        <p14:creationId xmlns:p14="http://schemas.microsoft.com/office/powerpoint/2010/main" val="293999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4AB1-0015-AD55-9B28-D8E3287AC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CFC35E-3CF6-691F-3F64-5C39F9C517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386C5-04C1-28EB-853F-E5DD916B82E0}"/>
              </a:ext>
            </a:extLst>
          </p:cNvPr>
          <p:cNvSpPr>
            <a:spLocks noGrp="1"/>
          </p:cNvSpPr>
          <p:nvPr>
            <p:ph type="dt" sz="half" idx="10"/>
          </p:nvPr>
        </p:nvSpPr>
        <p:spPr/>
        <p:txBody>
          <a:bodyPr/>
          <a:lstStyle/>
          <a:p>
            <a:fld id="{29AADE3E-7E53-42A1-A0EC-D020309CE0EC}" type="datetimeFigureOut">
              <a:rPr lang="en-US" smtClean="0"/>
              <a:t>10/30/2024</a:t>
            </a:fld>
            <a:endParaRPr lang="en-US"/>
          </a:p>
        </p:txBody>
      </p:sp>
      <p:sp>
        <p:nvSpPr>
          <p:cNvPr id="5" name="Footer Placeholder 4">
            <a:extLst>
              <a:ext uri="{FF2B5EF4-FFF2-40B4-BE49-F238E27FC236}">
                <a16:creationId xmlns:a16="http://schemas.microsoft.com/office/drawing/2014/main" id="{36B7938E-E5FC-AA28-CFC7-BB86B9E28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DD78B-F826-0A83-2E99-A5948D15DD27}"/>
              </a:ext>
            </a:extLst>
          </p:cNvPr>
          <p:cNvSpPr>
            <a:spLocks noGrp="1"/>
          </p:cNvSpPr>
          <p:nvPr>
            <p:ph type="sldNum" sz="quarter" idx="12"/>
          </p:nvPr>
        </p:nvSpPr>
        <p:spPr/>
        <p:txBody>
          <a:bodyPr/>
          <a:lstStyle/>
          <a:p>
            <a:fld id="{2B4927B3-2E49-476C-B55A-E51C8840784C}" type="slidenum">
              <a:rPr lang="en-US" smtClean="0"/>
              <a:t>‹#›</a:t>
            </a:fld>
            <a:endParaRPr lang="en-US"/>
          </a:p>
        </p:txBody>
      </p:sp>
    </p:spTree>
    <p:extLst>
      <p:ext uri="{BB962C8B-B14F-4D97-AF65-F5344CB8AC3E}">
        <p14:creationId xmlns:p14="http://schemas.microsoft.com/office/powerpoint/2010/main" val="210596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FC02-66A9-4B70-9119-2DF5E6281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709A0-389E-91E8-6CDB-7D8A35F382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204C8-4A15-4D00-4B9A-5059D64298AC}"/>
              </a:ext>
            </a:extLst>
          </p:cNvPr>
          <p:cNvSpPr>
            <a:spLocks noGrp="1"/>
          </p:cNvSpPr>
          <p:nvPr>
            <p:ph type="dt" sz="half" idx="10"/>
          </p:nvPr>
        </p:nvSpPr>
        <p:spPr/>
        <p:txBody>
          <a:bodyPr/>
          <a:lstStyle/>
          <a:p>
            <a:fld id="{29AADE3E-7E53-42A1-A0EC-D020309CE0EC}" type="datetimeFigureOut">
              <a:rPr lang="en-US" smtClean="0"/>
              <a:t>10/30/2024</a:t>
            </a:fld>
            <a:endParaRPr lang="en-US"/>
          </a:p>
        </p:txBody>
      </p:sp>
      <p:sp>
        <p:nvSpPr>
          <p:cNvPr id="5" name="Footer Placeholder 4">
            <a:extLst>
              <a:ext uri="{FF2B5EF4-FFF2-40B4-BE49-F238E27FC236}">
                <a16:creationId xmlns:a16="http://schemas.microsoft.com/office/drawing/2014/main" id="{EBDCFABC-B12F-2382-EB89-0823BDACE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9A561-1C03-647B-82BE-3D749EAC6132}"/>
              </a:ext>
            </a:extLst>
          </p:cNvPr>
          <p:cNvSpPr>
            <a:spLocks noGrp="1"/>
          </p:cNvSpPr>
          <p:nvPr>
            <p:ph type="sldNum" sz="quarter" idx="12"/>
          </p:nvPr>
        </p:nvSpPr>
        <p:spPr/>
        <p:txBody>
          <a:bodyPr/>
          <a:lstStyle/>
          <a:p>
            <a:fld id="{2B4927B3-2E49-476C-B55A-E51C8840784C}" type="slidenum">
              <a:rPr lang="en-US" smtClean="0"/>
              <a:t>‹#›</a:t>
            </a:fld>
            <a:endParaRPr lang="en-US"/>
          </a:p>
        </p:txBody>
      </p:sp>
    </p:spTree>
    <p:extLst>
      <p:ext uri="{BB962C8B-B14F-4D97-AF65-F5344CB8AC3E}">
        <p14:creationId xmlns:p14="http://schemas.microsoft.com/office/powerpoint/2010/main" val="321789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3DE8-077D-4AD0-83FB-BEB8DB0C6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57BC6-F1E5-A481-E5D4-D27699BC4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D9E8B6-9882-185A-1675-DE004E0586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60BAF9-2116-7ACD-6DE7-89EBA9BCB675}"/>
              </a:ext>
            </a:extLst>
          </p:cNvPr>
          <p:cNvSpPr>
            <a:spLocks noGrp="1"/>
          </p:cNvSpPr>
          <p:nvPr>
            <p:ph type="dt" sz="half" idx="10"/>
          </p:nvPr>
        </p:nvSpPr>
        <p:spPr/>
        <p:txBody>
          <a:bodyPr/>
          <a:lstStyle/>
          <a:p>
            <a:fld id="{29AADE3E-7E53-42A1-A0EC-D020309CE0EC}" type="datetimeFigureOut">
              <a:rPr lang="en-US" smtClean="0"/>
              <a:t>10/30/2024</a:t>
            </a:fld>
            <a:endParaRPr lang="en-US"/>
          </a:p>
        </p:txBody>
      </p:sp>
      <p:sp>
        <p:nvSpPr>
          <p:cNvPr id="6" name="Footer Placeholder 5">
            <a:extLst>
              <a:ext uri="{FF2B5EF4-FFF2-40B4-BE49-F238E27FC236}">
                <a16:creationId xmlns:a16="http://schemas.microsoft.com/office/drawing/2014/main" id="{EB80C1A1-E457-AC4E-BEA5-59224E3AA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824879-6CC8-86D5-10F9-57371277A1EE}"/>
              </a:ext>
            </a:extLst>
          </p:cNvPr>
          <p:cNvSpPr>
            <a:spLocks noGrp="1"/>
          </p:cNvSpPr>
          <p:nvPr>
            <p:ph type="sldNum" sz="quarter" idx="12"/>
          </p:nvPr>
        </p:nvSpPr>
        <p:spPr/>
        <p:txBody>
          <a:bodyPr/>
          <a:lstStyle/>
          <a:p>
            <a:fld id="{2B4927B3-2E49-476C-B55A-E51C8840784C}" type="slidenum">
              <a:rPr lang="en-US" smtClean="0"/>
              <a:t>‹#›</a:t>
            </a:fld>
            <a:endParaRPr lang="en-US"/>
          </a:p>
        </p:txBody>
      </p:sp>
    </p:spTree>
    <p:extLst>
      <p:ext uri="{BB962C8B-B14F-4D97-AF65-F5344CB8AC3E}">
        <p14:creationId xmlns:p14="http://schemas.microsoft.com/office/powerpoint/2010/main" val="58930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FB8E-4800-6848-28DA-E9247C43B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0AE233-73BE-D5F7-CCD3-CEBD2356D7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F3C496-7551-04D0-BBBB-484072857F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542265-313E-3BF3-376F-537878BE4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00EDB3-95D4-E4F2-CC26-5B375B30A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22987A-BE26-CAB4-A2FF-9C1E75838215}"/>
              </a:ext>
            </a:extLst>
          </p:cNvPr>
          <p:cNvSpPr>
            <a:spLocks noGrp="1"/>
          </p:cNvSpPr>
          <p:nvPr>
            <p:ph type="dt" sz="half" idx="10"/>
          </p:nvPr>
        </p:nvSpPr>
        <p:spPr/>
        <p:txBody>
          <a:bodyPr/>
          <a:lstStyle/>
          <a:p>
            <a:fld id="{29AADE3E-7E53-42A1-A0EC-D020309CE0EC}" type="datetimeFigureOut">
              <a:rPr lang="en-US" smtClean="0"/>
              <a:t>10/30/2024</a:t>
            </a:fld>
            <a:endParaRPr lang="en-US"/>
          </a:p>
        </p:txBody>
      </p:sp>
      <p:sp>
        <p:nvSpPr>
          <p:cNvPr id="8" name="Footer Placeholder 7">
            <a:extLst>
              <a:ext uri="{FF2B5EF4-FFF2-40B4-BE49-F238E27FC236}">
                <a16:creationId xmlns:a16="http://schemas.microsoft.com/office/drawing/2014/main" id="{338196FF-1282-85DB-6D70-AADDFD19ED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442AD2-405A-329F-B388-2898A765661C}"/>
              </a:ext>
            </a:extLst>
          </p:cNvPr>
          <p:cNvSpPr>
            <a:spLocks noGrp="1"/>
          </p:cNvSpPr>
          <p:nvPr>
            <p:ph type="sldNum" sz="quarter" idx="12"/>
          </p:nvPr>
        </p:nvSpPr>
        <p:spPr/>
        <p:txBody>
          <a:bodyPr/>
          <a:lstStyle/>
          <a:p>
            <a:fld id="{2B4927B3-2E49-476C-B55A-E51C8840784C}" type="slidenum">
              <a:rPr lang="en-US" smtClean="0"/>
              <a:t>‹#›</a:t>
            </a:fld>
            <a:endParaRPr lang="en-US"/>
          </a:p>
        </p:txBody>
      </p:sp>
    </p:spTree>
    <p:extLst>
      <p:ext uri="{BB962C8B-B14F-4D97-AF65-F5344CB8AC3E}">
        <p14:creationId xmlns:p14="http://schemas.microsoft.com/office/powerpoint/2010/main" val="53610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1306-DB68-A6D5-3B36-A341943C39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3087B8-3276-81D5-AF8E-6BAA50F61CBD}"/>
              </a:ext>
            </a:extLst>
          </p:cNvPr>
          <p:cNvSpPr>
            <a:spLocks noGrp="1"/>
          </p:cNvSpPr>
          <p:nvPr>
            <p:ph type="dt" sz="half" idx="10"/>
          </p:nvPr>
        </p:nvSpPr>
        <p:spPr/>
        <p:txBody>
          <a:bodyPr/>
          <a:lstStyle/>
          <a:p>
            <a:fld id="{29AADE3E-7E53-42A1-A0EC-D020309CE0EC}" type="datetimeFigureOut">
              <a:rPr lang="en-US" smtClean="0"/>
              <a:t>10/30/2024</a:t>
            </a:fld>
            <a:endParaRPr lang="en-US"/>
          </a:p>
        </p:txBody>
      </p:sp>
      <p:sp>
        <p:nvSpPr>
          <p:cNvPr id="4" name="Footer Placeholder 3">
            <a:extLst>
              <a:ext uri="{FF2B5EF4-FFF2-40B4-BE49-F238E27FC236}">
                <a16:creationId xmlns:a16="http://schemas.microsoft.com/office/drawing/2014/main" id="{378A49B2-81CE-7789-3D5F-FB30F09F6C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76D30E-04C3-C3E1-F2CE-E5B27173C59A}"/>
              </a:ext>
            </a:extLst>
          </p:cNvPr>
          <p:cNvSpPr>
            <a:spLocks noGrp="1"/>
          </p:cNvSpPr>
          <p:nvPr>
            <p:ph type="sldNum" sz="quarter" idx="12"/>
          </p:nvPr>
        </p:nvSpPr>
        <p:spPr/>
        <p:txBody>
          <a:bodyPr/>
          <a:lstStyle/>
          <a:p>
            <a:fld id="{2B4927B3-2E49-476C-B55A-E51C8840784C}" type="slidenum">
              <a:rPr lang="en-US" smtClean="0"/>
              <a:t>‹#›</a:t>
            </a:fld>
            <a:endParaRPr lang="en-US"/>
          </a:p>
        </p:txBody>
      </p:sp>
    </p:spTree>
    <p:extLst>
      <p:ext uri="{BB962C8B-B14F-4D97-AF65-F5344CB8AC3E}">
        <p14:creationId xmlns:p14="http://schemas.microsoft.com/office/powerpoint/2010/main" val="219360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96A33-3D1D-DCFD-74B7-18D062CC532B}"/>
              </a:ext>
            </a:extLst>
          </p:cNvPr>
          <p:cNvSpPr>
            <a:spLocks noGrp="1"/>
          </p:cNvSpPr>
          <p:nvPr>
            <p:ph type="dt" sz="half" idx="10"/>
          </p:nvPr>
        </p:nvSpPr>
        <p:spPr/>
        <p:txBody>
          <a:bodyPr/>
          <a:lstStyle/>
          <a:p>
            <a:fld id="{29AADE3E-7E53-42A1-A0EC-D020309CE0EC}" type="datetimeFigureOut">
              <a:rPr lang="en-US" smtClean="0"/>
              <a:t>10/30/2024</a:t>
            </a:fld>
            <a:endParaRPr lang="en-US"/>
          </a:p>
        </p:txBody>
      </p:sp>
      <p:sp>
        <p:nvSpPr>
          <p:cNvPr id="3" name="Footer Placeholder 2">
            <a:extLst>
              <a:ext uri="{FF2B5EF4-FFF2-40B4-BE49-F238E27FC236}">
                <a16:creationId xmlns:a16="http://schemas.microsoft.com/office/drawing/2014/main" id="{C261888A-A445-049E-9604-1BBB31A7B2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8564A7-2C9A-9EC8-A59E-C73B4F0FFC62}"/>
              </a:ext>
            </a:extLst>
          </p:cNvPr>
          <p:cNvSpPr>
            <a:spLocks noGrp="1"/>
          </p:cNvSpPr>
          <p:nvPr>
            <p:ph type="sldNum" sz="quarter" idx="12"/>
          </p:nvPr>
        </p:nvSpPr>
        <p:spPr/>
        <p:txBody>
          <a:bodyPr/>
          <a:lstStyle/>
          <a:p>
            <a:fld id="{2B4927B3-2E49-476C-B55A-E51C8840784C}" type="slidenum">
              <a:rPr lang="en-US" smtClean="0"/>
              <a:t>‹#›</a:t>
            </a:fld>
            <a:endParaRPr lang="en-US"/>
          </a:p>
        </p:txBody>
      </p:sp>
    </p:spTree>
    <p:extLst>
      <p:ext uri="{BB962C8B-B14F-4D97-AF65-F5344CB8AC3E}">
        <p14:creationId xmlns:p14="http://schemas.microsoft.com/office/powerpoint/2010/main" val="305374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5B4C-597F-DE71-65C9-3A6C7B099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CF062F-06D6-8A2F-7783-0CE0E9903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1A4029-6E7A-2AD8-E5DD-ED15AD251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E74F67-B02E-5BC1-89C7-4370A1449AD2}"/>
              </a:ext>
            </a:extLst>
          </p:cNvPr>
          <p:cNvSpPr>
            <a:spLocks noGrp="1"/>
          </p:cNvSpPr>
          <p:nvPr>
            <p:ph type="dt" sz="half" idx="10"/>
          </p:nvPr>
        </p:nvSpPr>
        <p:spPr/>
        <p:txBody>
          <a:bodyPr/>
          <a:lstStyle/>
          <a:p>
            <a:fld id="{29AADE3E-7E53-42A1-A0EC-D020309CE0EC}" type="datetimeFigureOut">
              <a:rPr lang="en-US" smtClean="0"/>
              <a:t>10/30/2024</a:t>
            </a:fld>
            <a:endParaRPr lang="en-US"/>
          </a:p>
        </p:txBody>
      </p:sp>
      <p:sp>
        <p:nvSpPr>
          <p:cNvPr id="6" name="Footer Placeholder 5">
            <a:extLst>
              <a:ext uri="{FF2B5EF4-FFF2-40B4-BE49-F238E27FC236}">
                <a16:creationId xmlns:a16="http://schemas.microsoft.com/office/drawing/2014/main" id="{678CB0FA-422C-CB72-3172-C54EA37DC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9B5F0-2006-EA53-BA2D-9D54098114CD}"/>
              </a:ext>
            </a:extLst>
          </p:cNvPr>
          <p:cNvSpPr>
            <a:spLocks noGrp="1"/>
          </p:cNvSpPr>
          <p:nvPr>
            <p:ph type="sldNum" sz="quarter" idx="12"/>
          </p:nvPr>
        </p:nvSpPr>
        <p:spPr/>
        <p:txBody>
          <a:bodyPr/>
          <a:lstStyle/>
          <a:p>
            <a:fld id="{2B4927B3-2E49-476C-B55A-E51C8840784C}" type="slidenum">
              <a:rPr lang="en-US" smtClean="0"/>
              <a:t>‹#›</a:t>
            </a:fld>
            <a:endParaRPr lang="en-US"/>
          </a:p>
        </p:txBody>
      </p:sp>
    </p:spTree>
    <p:extLst>
      <p:ext uri="{BB962C8B-B14F-4D97-AF65-F5344CB8AC3E}">
        <p14:creationId xmlns:p14="http://schemas.microsoft.com/office/powerpoint/2010/main" val="8895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4E1D-745B-B9C9-2FF7-92286D283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1018D7-A941-0DF5-E84F-91C693526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5AECD5-7F66-1161-1F60-FD0335209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E0324-C052-5964-B511-468657950A98}"/>
              </a:ext>
            </a:extLst>
          </p:cNvPr>
          <p:cNvSpPr>
            <a:spLocks noGrp="1"/>
          </p:cNvSpPr>
          <p:nvPr>
            <p:ph type="dt" sz="half" idx="10"/>
          </p:nvPr>
        </p:nvSpPr>
        <p:spPr/>
        <p:txBody>
          <a:bodyPr/>
          <a:lstStyle/>
          <a:p>
            <a:fld id="{29AADE3E-7E53-42A1-A0EC-D020309CE0EC}" type="datetimeFigureOut">
              <a:rPr lang="en-US" smtClean="0"/>
              <a:t>10/30/2024</a:t>
            </a:fld>
            <a:endParaRPr lang="en-US"/>
          </a:p>
        </p:txBody>
      </p:sp>
      <p:sp>
        <p:nvSpPr>
          <p:cNvPr id="6" name="Footer Placeholder 5">
            <a:extLst>
              <a:ext uri="{FF2B5EF4-FFF2-40B4-BE49-F238E27FC236}">
                <a16:creationId xmlns:a16="http://schemas.microsoft.com/office/drawing/2014/main" id="{73C3FF4D-88D4-D41C-60BF-E7681B5CB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80F83-9107-581F-8F48-3910B31D7614}"/>
              </a:ext>
            </a:extLst>
          </p:cNvPr>
          <p:cNvSpPr>
            <a:spLocks noGrp="1"/>
          </p:cNvSpPr>
          <p:nvPr>
            <p:ph type="sldNum" sz="quarter" idx="12"/>
          </p:nvPr>
        </p:nvSpPr>
        <p:spPr/>
        <p:txBody>
          <a:bodyPr/>
          <a:lstStyle/>
          <a:p>
            <a:fld id="{2B4927B3-2E49-476C-B55A-E51C8840784C}" type="slidenum">
              <a:rPr lang="en-US" smtClean="0"/>
              <a:t>‹#›</a:t>
            </a:fld>
            <a:endParaRPr lang="en-US"/>
          </a:p>
        </p:txBody>
      </p:sp>
    </p:spTree>
    <p:extLst>
      <p:ext uri="{BB962C8B-B14F-4D97-AF65-F5344CB8AC3E}">
        <p14:creationId xmlns:p14="http://schemas.microsoft.com/office/powerpoint/2010/main" val="272467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8092A3-048C-1375-C664-8A9DD453D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54E52-0FCF-76D2-55FF-55895A4B0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2B51B-6F32-704C-AF34-9704C45BFA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AADE3E-7E53-42A1-A0EC-D020309CE0EC}" type="datetimeFigureOut">
              <a:rPr lang="en-US" smtClean="0"/>
              <a:t>10/30/2024</a:t>
            </a:fld>
            <a:endParaRPr lang="en-US"/>
          </a:p>
        </p:txBody>
      </p:sp>
      <p:sp>
        <p:nvSpPr>
          <p:cNvPr id="5" name="Footer Placeholder 4">
            <a:extLst>
              <a:ext uri="{FF2B5EF4-FFF2-40B4-BE49-F238E27FC236}">
                <a16:creationId xmlns:a16="http://schemas.microsoft.com/office/drawing/2014/main" id="{F6EC1B72-9EBC-E984-5726-75C464D75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F40C03-DC26-CE73-A17C-788382270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4927B3-2E49-476C-B55A-E51C8840784C}" type="slidenum">
              <a:rPr lang="en-US" smtClean="0"/>
              <a:t>‹#›</a:t>
            </a:fld>
            <a:endParaRPr lang="en-US"/>
          </a:p>
        </p:txBody>
      </p:sp>
    </p:spTree>
    <p:extLst>
      <p:ext uri="{BB962C8B-B14F-4D97-AF65-F5344CB8AC3E}">
        <p14:creationId xmlns:p14="http://schemas.microsoft.com/office/powerpoint/2010/main" val="81726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seewritehear.com/accessible-mathml/mathspeak/examples/" TargetMode="Externa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tinyurl.com/mr2nvht9"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8.sv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arly.Fuller@EdisonVirtualLearning.com" TargetMode="External"/><Relationship Id="rId2" Type="http://schemas.openxmlformats.org/officeDocument/2006/relationships/image" Target="../media/image40.jpg"/><Relationship Id="rId1" Type="http://schemas.openxmlformats.org/officeDocument/2006/relationships/slideLayout" Target="../slideLayouts/slideLayout5.xml"/><Relationship Id="rId4" Type="http://schemas.openxmlformats.org/officeDocument/2006/relationships/hyperlink" Target="https://www.linkedin.com/in/carlyefuller/"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seewritehear.com/accessible-mathml/mathspeak/examples/" TargetMode="External"/><Relationship Id="rId3" Type="http://schemas.openxmlformats.org/officeDocument/2006/relationships/hyperlink" Target="https://files.eric.ed.gov/fulltext/EJ1156239.pdf" TargetMode="External"/><Relationship Id="rId7" Type="http://schemas.openxmlformats.org/officeDocument/2006/relationships/hyperlink" Target="https://digitalpromise.org/2023/12/15/how-teachers-researchers-and-tech-are-partnering-to-make-math-accessibl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a11y.pearson.com/mathxl/" TargetMode="External"/><Relationship Id="rId5" Type="http://schemas.openxmlformats.org/officeDocument/2006/relationships/hyperlink" Target="https://usprogram.gatesfoundation.org/news-and-insights/articles/what-were-learning-math-should-be-a-gateway" TargetMode="External"/><Relationship Id="rId4" Type="http://schemas.openxmlformats.org/officeDocument/2006/relationships/hyperlink" Target="https://www.air.org/resource/brief/course-progression-students-who-fail-algebra-i-ninth-grad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air.org/resource/brief/course-progression-students-who-fail-algebra-i-ninth-grade" TargetMode="External"/><Relationship Id="rId4" Type="http://schemas.openxmlformats.org/officeDocument/2006/relationships/hyperlink" Target="https://files.eric.ed.gov/fulltext/EJ1156239.pdf" TargetMode="External"/><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B6C7-3760-FF1A-C681-7CE1CD371720}"/>
              </a:ext>
            </a:extLst>
          </p:cNvPr>
          <p:cNvSpPr>
            <a:spLocks noGrp="1"/>
          </p:cNvSpPr>
          <p:nvPr>
            <p:ph type="ctrTitle"/>
          </p:nvPr>
        </p:nvSpPr>
        <p:spPr>
          <a:xfrm>
            <a:off x="1524000" y="1758467"/>
            <a:ext cx="9144000" cy="2387600"/>
          </a:xfrm>
        </p:spPr>
        <p:txBody>
          <a:bodyPr>
            <a:normAutofit fontScale="90000"/>
          </a:bodyPr>
          <a:lstStyle/>
          <a:p>
            <a:r>
              <a:rPr lang="en-GB" b="0" i="0" dirty="0">
                <a:solidFill>
                  <a:srgbClr val="000000"/>
                </a:solidFill>
                <a:effectLst/>
                <a:latin typeface="Lato" panose="020F0502020204030204" pitchFamily="34" charset="0"/>
              </a:rPr>
              <a:t>Unlocking Math for Everyone: Accessibility Strategies for Digital Content</a:t>
            </a:r>
            <a:endParaRPr lang="en-US" dirty="0"/>
          </a:p>
        </p:txBody>
      </p:sp>
      <p:sp>
        <p:nvSpPr>
          <p:cNvPr id="3" name="Subtitle 2">
            <a:extLst>
              <a:ext uri="{FF2B5EF4-FFF2-40B4-BE49-F238E27FC236}">
                <a16:creationId xmlns:a16="http://schemas.microsoft.com/office/drawing/2014/main" id="{4054B830-2014-ADEF-09D7-F4732A705AC3}"/>
              </a:ext>
            </a:extLst>
          </p:cNvPr>
          <p:cNvSpPr>
            <a:spLocks noGrp="1"/>
          </p:cNvSpPr>
          <p:nvPr>
            <p:ph type="subTitle" idx="1"/>
          </p:nvPr>
        </p:nvSpPr>
        <p:spPr>
          <a:xfrm>
            <a:off x="1524000" y="4675465"/>
            <a:ext cx="9144000" cy="1655762"/>
          </a:xfrm>
        </p:spPr>
        <p:txBody>
          <a:bodyPr/>
          <a:lstStyle/>
          <a:p>
            <a:pPr algn="l">
              <a:lnSpc>
                <a:spcPct val="100000"/>
              </a:lnSpc>
              <a:spcBef>
                <a:spcPts val="0"/>
              </a:spcBef>
            </a:pPr>
            <a:r>
              <a:rPr lang="en-US" dirty="0"/>
              <a:t>Carly Fuller</a:t>
            </a:r>
          </a:p>
          <a:p>
            <a:pPr algn="l">
              <a:lnSpc>
                <a:spcPct val="100000"/>
              </a:lnSpc>
              <a:spcBef>
                <a:spcPts val="0"/>
              </a:spcBef>
            </a:pPr>
            <a:r>
              <a:rPr lang="en-US" dirty="0"/>
              <a:t>Vice President, Product Development &amp; Innovation</a:t>
            </a:r>
          </a:p>
          <a:p>
            <a:pPr algn="l">
              <a:lnSpc>
                <a:spcPct val="100000"/>
              </a:lnSpc>
              <a:spcBef>
                <a:spcPts val="0"/>
              </a:spcBef>
            </a:pPr>
            <a:r>
              <a:rPr lang="en-US" dirty="0"/>
              <a:t>Edison Virtual Learning</a:t>
            </a:r>
          </a:p>
        </p:txBody>
      </p:sp>
    </p:spTree>
    <p:extLst>
      <p:ext uri="{BB962C8B-B14F-4D97-AF65-F5344CB8AC3E}">
        <p14:creationId xmlns:p14="http://schemas.microsoft.com/office/powerpoint/2010/main" val="212535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642B-7111-64E4-450B-CCDD5FEE1638}"/>
              </a:ext>
            </a:extLst>
          </p:cNvPr>
          <p:cNvSpPr>
            <a:spLocks noGrp="1"/>
          </p:cNvSpPr>
          <p:nvPr>
            <p:ph type="title"/>
          </p:nvPr>
        </p:nvSpPr>
        <p:spPr/>
        <p:txBody>
          <a:bodyPr/>
          <a:lstStyle/>
          <a:p>
            <a:r>
              <a:rPr lang="en-US"/>
              <a:t>What does QM Say?</a:t>
            </a:r>
          </a:p>
        </p:txBody>
      </p:sp>
      <p:sp>
        <p:nvSpPr>
          <p:cNvPr id="3" name="Content Placeholder 2">
            <a:extLst>
              <a:ext uri="{FF2B5EF4-FFF2-40B4-BE49-F238E27FC236}">
                <a16:creationId xmlns:a16="http://schemas.microsoft.com/office/drawing/2014/main" id="{A2C5BF89-FC95-9F74-EE45-FDF7B7B1D0A3}"/>
              </a:ext>
            </a:extLst>
          </p:cNvPr>
          <p:cNvSpPr>
            <a:spLocks noGrp="1"/>
          </p:cNvSpPr>
          <p:nvPr>
            <p:ph idx="1"/>
          </p:nvPr>
        </p:nvSpPr>
        <p:spPr/>
        <p:txBody>
          <a:bodyPr/>
          <a:lstStyle/>
          <a:p>
            <a:r>
              <a:rPr lang="en-US" dirty="0"/>
              <a:t>K-12 Rubric, 5</a:t>
            </a:r>
            <a:r>
              <a:rPr lang="en-US" baseline="30000" dirty="0"/>
              <a:t>th</a:t>
            </a:r>
            <a:r>
              <a:rPr lang="en-US" dirty="0"/>
              <a:t> Edition:</a:t>
            </a:r>
          </a:p>
          <a:p>
            <a:pPr lvl="1"/>
            <a:r>
              <a:rPr lang="en-US" dirty="0"/>
              <a:t>SRS 8.2 C – The course design facilitates readability.</a:t>
            </a:r>
          </a:p>
          <a:p>
            <a:pPr lvl="1"/>
            <a:r>
              <a:rPr lang="en-US" dirty="0"/>
              <a:t>SRS 8.3 C – The course provides accessible text and images in files, documents, LMS pages, and web pages to meet the needs of diverse learners. </a:t>
            </a:r>
          </a:p>
          <a:p>
            <a:r>
              <a:rPr lang="en-US" dirty="0"/>
              <a:t>Similar guidance in standards 8.2 – 8.4 of the Higher Education Rubric, 7</a:t>
            </a:r>
            <a:r>
              <a:rPr lang="en-US" baseline="30000" dirty="0"/>
              <a:t>th</a:t>
            </a:r>
            <a:r>
              <a:rPr lang="en-US" dirty="0"/>
              <a:t> Edition</a:t>
            </a:r>
          </a:p>
        </p:txBody>
      </p:sp>
      <p:pic>
        <p:nvPicPr>
          <p:cNvPr id="5" name="Picture 4" descr="A close-up of a logo&#10;&#10;Description automatically generated">
            <a:extLst>
              <a:ext uri="{FF2B5EF4-FFF2-40B4-BE49-F238E27FC236}">
                <a16:creationId xmlns:a16="http://schemas.microsoft.com/office/drawing/2014/main" id="{06488A3F-C8DE-31B4-FD9D-4D221778B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8049" y="4486904"/>
            <a:ext cx="2216543" cy="2005971"/>
          </a:xfrm>
          <a:prstGeom prst="rect">
            <a:avLst/>
          </a:prstGeom>
        </p:spPr>
      </p:pic>
    </p:spTree>
    <p:extLst>
      <p:ext uri="{BB962C8B-B14F-4D97-AF65-F5344CB8AC3E}">
        <p14:creationId xmlns:p14="http://schemas.microsoft.com/office/powerpoint/2010/main" val="383461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03F1A7-BF0E-B950-0644-B2063B645B06}"/>
              </a:ext>
            </a:extLst>
          </p:cNvPr>
          <p:cNvSpPr>
            <a:spLocks noGrp="1"/>
          </p:cNvSpPr>
          <p:nvPr>
            <p:ph type="title"/>
          </p:nvPr>
        </p:nvSpPr>
        <p:spPr/>
        <p:txBody>
          <a:bodyPr/>
          <a:lstStyle/>
          <a:p>
            <a:r>
              <a:rPr lang="en-US"/>
              <a:t>Accessible Math Content</a:t>
            </a:r>
          </a:p>
        </p:txBody>
      </p:sp>
      <p:sp>
        <p:nvSpPr>
          <p:cNvPr id="7" name="Text Placeholder 6">
            <a:extLst>
              <a:ext uri="{FF2B5EF4-FFF2-40B4-BE49-F238E27FC236}">
                <a16:creationId xmlns:a16="http://schemas.microsoft.com/office/drawing/2014/main" id="{935B4FFB-B0EF-1AB6-CFDA-89AB273F3C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0303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8D231D-8B33-44C7-B9F1-EC386B86A069}"/>
              </a:ext>
            </a:extLst>
          </p:cNvPr>
          <p:cNvSpPr>
            <a:spLocks noGrp="1"/>
          </p:cNvSpPr>
          <p:nvPr>
            <p:ph type="title"/>
          </p:nvPr>
        </p:nvSpPr>
        <p:spPr/>
        <p:txBody>
          <a:bodyPr/>
          <a:lstStyle/>
          <a:p>
            <a:r>
              <a:rPr lang="en-US"/>
              <a:t>“Seeing” Mathematics</a:t>
            </a:r>
          </a:p>
        </p:txBody>
      </p:sp>
      <p:sp>
        <p:nvSpPr>
          <p:cNvPr id="5" name="Content Placeholder 4">
            <a:extLst>
              <a:ext uri="{FF2B5EF4-FFF2-40B4-BE49-F238E27FC236}">
                <a16:creationId xmlns:a16="http://schemas.microsoft.com/office/drawing/2014/main" id="{0A5167C2-AF30-3A4C-D4B3-53D77AC5968E}"/>
              </a:ext>
            </a:extLst>
          </p:cNvPr>
          <p:cNvSpPr>
            <a:spLocks noGrp="1"/>
          </p:cNvSpPr>
          <p:nvPr>
            <p:ph idx="1"/>
          </p:nvPr>
        </p:nvSpPr>
        <p:spPr>
          <a:xfrm>
            <a:off x="838200" y="1825625"/>
            <a:ext cx="10515600" cy="557652"/>
          </a:xfrm>
        </p:spPr>
        <p:txBody>
          <a:bodyPr/>
          <a:lstStyle/>
          <a:p>
            <a:r>
              <a:rPr lang="en-US"/>
              <a:t>Consider the following expression:</a:t>
            </a:r>
          </a:p>
        </p:txBody>
      </p:sp>
      <p:pic>
        <p:nvPicPr>
          <p:cNvPr id="7" name="Picture 6">
            <a:extLst>
              <a:ext uri="{FF2B5EF4-FFF2-40B4-BE49-F238E27FC236}">
                <a16:creationId xmlns:a16="http://schemas.microsoft.com/office/drawing/2014/main" id="{2B73AF53-D375-35BA-DC79-39E0CAC161C5}"/>
              </a:ext>
            </a:extLst>
          </p:cNvPr>
          <p:cNvPicPr>
            <a:picLocks noChangeAspect="1"/>
          </p:cNvPicPr>
          <p:nvPr/>
        </p:nvPicPr>
        <p:blipFill>
          <a:blip r:embed="rId4"/>
          <a:stretch>
            <a:fillRect/>
          </a:stretch>
        </p:blipFill>
        <p:spPr>
          <a:xfrm>
            <a:off x="6734717" y="1925365"/>
            <a:ext cx="1524132" cy="358171"/>
          </a:xfrm>
          <a:prstGeom prst="rect">
            <a:avLst/>
          </a:prstGeom>
        </p:spPr>
      </p:pic>
      <p:pic>
        <p:nvPicPr>
          <p:cNvPr id="8" name="Picture 7">
            <a:extLst>
              <a:ext uri="{FF2B5EF4-FFF2-40B4-BE49-F238E27FC236}">
                <a16:creationId xmlns:a16="http://schemas.microsoft.com/office/drawing/2014/main" id="{EBFDDA62-D047-72D9-60E4-EFD9408888E2}"/>
              </a:ext>
            </a:extLst>
          </p:cNvPr>
          <p:cNvPicPr>
            <a:picLocks noChangeAspect="1"/>
          </p:cNvPicPr>
          <p:nvPr/>
        </p:nvPicPr>
        <p:blipFill>
          <a:blip r:embed="rId4"/>
          <a:stretch>
            <a:fillRect/>
          </a:stretch>
        </p:blipFill>
        <p:spPr>
          <a:xfrm>
            <a:off x="838200" y="3239140"/>
            <a:ext cx="10515601" cy="2471167"/>
          </a:xfrm>
          <a:prstGeom prst="rect">
            <a:avLst/>
          </a:prstGeom>
        </p:spPr>
      </p:pic>
    </p:spTree>
    <p:extLst>
      <p:ext uri="{BB962C8B-B14F-4D97-AF65-F5344CB8AC3E}">
        <p14:creationId xmlns:p14="http://schemas.microsoft.com/office/powerpoint/2010/main" val="93637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60E9-1549-B645-AB2A-FD89996045AB}"/>
              </a:ext>
            </a:extLst>
          </p:cNvPr>
          <p:cNvSpPr>
            <a:spLocks noGrp="1"/>
          </p:cNvSpPr>
          <p:nvPr>
            <p:ph type="title"/>
          </p:nvPr>
        </p:nvSpPr>
        <p:spPr/>
        <p:txBody>
          <a:bodyPr/>
          <a:lstStyle/>
          <a:p>
            <a:r>
              <a:rPr lang="en-US"/>
              <a:t>Alt-Text</a:t>
            </a:r>
          </a:p>
        </p:txBody>
      </p:sp>
      <p:sp>
        <p:nvSpPr>
          <p:cNvPr id="3" name="Content Placeholder 2">
            <a:extLst>
              <a:ext uri="{FF2B5EF4-FFF2-40B4-BE49-F238E27FC236}">
                <a16:creationId xmlns:a16="http://schemas.microsoft.com/office/drawing/2014/main" id="{490B724F-CA85-BDA7-F143-FFF7577C40E0}"/>
              </a:ext>
            </a:extLst>
          </p:cNvPr>
          <p:cNvSpPr>
            <a:spLocks noGrp="1"/>
          </p:cNvSpPr>
          <p:nvPr>
            <p:ph idx="1"/>
          </p:nvPr>
        </p:nvSpPr>
        <p:spPr>
          <a:xfrm>
            <a:off x="838200" y="1825625"/>
            <a:ext cx="10515600" cy="604308"/>
          </a:xfrm>
        </p:spPr>
        <p:txBody>
          <a:bodyPr/>
          <a:lstStyle/>
          <a:p>
            <a:r>
              <a:rPr lang="en-US"/>
              <a:t>Consider the expression, “</a:t>
            </a:r>
            <a:r>
              <a:rPr lang="en-US" i="1"/>
              <a:t>x</a:t>
            </a:r>
            <a:r>
              <a:rPr lang="en-US"/>
              <a:t> over </a:t>
            </a:r>
            <a:r>
              <a:rPr lang="en-US" i="1"/>
              <a:t>y</a:t>
            </a:r>
            <a:r>
              <a:rPr lang="en-US"/>
              <a:t> plus 1”</a:t>
            </a:r>
          </a:p>
        </p:txBody>
      </p:sp>
      <p:pic>
        <p:nvPicPr>
          <p:cNvPr id="5" name="Picture 4">
            <a:extLst>
              <a:ext uri="{FF2B5EF4-FFF2-40B4-BE49-F238E27FC236}">
                <a16:creationId xmlns:a16="http://schemas.microsoft.com/office/drawing/2014/main" id="{D6DA1511-94F1-CFCA-A912-0386184322E1}"/>
              </a:ext>
            </a:extLst>
          </p:cNvPr>
          <p:cNvPicPr>
            <a:picLocks noChangeAspect="1"/>
          </p:cNvPicPr>
          <p:nvPr/>
        </p:nvPicPr>
        <p:blipFill>
          <a:blip r:embed="rId4"/>
          <a:stretch>
            <a:fillRect/>
          </a:stretch>
        </p:blipFill>
        <p:spPr>
          <a:xfrm>
            <a:off x="2758034" y="3203659"/>
            <a:ext cx="1889924" cy="1501270"/>
          </a:xfrm>
          <a:prstGeom prst="rect">
            <a:avLst/>
          </a:prstGeom>
        </p:spPr>
      </p:pic>
      <p:sp>
        <p:nvSpPr>
          <p:cNvPr id="6" name="TextBox 5">
            <a:extLst>
              <a:ext uri="{FF2B5EF4-FFF2-40B4-BE49-F238E27FC236}">
                <a16:creationId xmlns:a16="http://schemas.microsoft.com/office/drawing/2014/main" id="{FBFF4A7B-9DB2-B81D-A48F-718DC2EF09FB}"/>
              </a:ext>
            </a:extLst>
          </p:cNvPr>
          <p:cNvSpPr txBox="1"/>
          <p:nvPr/>
        </p:nvSpPr>
        <p:spPr>
          <a:xfrm>
            <a:off x="5774987" y="3574914"/>
            <a:ext cx="642026" cy="523220"/>
          </a:xfrm>
          <a:prstGeom prst="rect">
            <a:avLst/>
          </a:prstGeom>
          <a:noFill/>
        </p:spPr>
        <p:txBody>
          <a:bodyPr wrap="square" rtlCol="0">
            <a:spAutoFit/>
          </a:bodyPr>
          <a:lstStyle/>
          <a:p>
            <a:r>
              <a:rPr lang="en-US" sz="2800"/>
              <a:t>or</a:t>
            </a:r>
          </a:p>
        </p:txBody>
      </p:sp>
      <p:pic>
        <p:nvPicPr>
          <p:cNvPr id="8" name="Picture 7">
            <a:extLst>
              <a:ext uri="{FF2B5EF4-FFF2-40B4-BE49-F238E27FC236}">
                <a16:creationId xmlns:a16="http://schemas.microsoft.com/office/drawing/2014/main" id="{91BB364A-337D-B2D9-670A-0FA7434D8AC8}"/>
              </a:ext>
            </a:extLst>
          </p:cNvPr>
          <p:cNvPicPr>
            <a:picLocks noChangeAspect="1"/>
          </p:cNvPicPr>
          <p:nvPr/>
        </p:nvPicPr>
        <p:blipFill>
          <a:blip r:embed="rId5"/>
          <a:stretch>
            <a:fillRect/>
          </a:stretch>
        </p:blipFill>
        <p:spPr>
          <a:xfrm>
            <a:off x="7312194" y="3142693"/>
            <a:ext cx="1966130" cy="1623201"/>
          </a:xfrm>
          <a:prstGeom prst="rect">
            <a:avLst/>
          </a:prstGeom>
        </p:spPr>
      </p:pic>
    </p:spTree>
    <p:extLst>
      <p:ext uri="{BB962C8B-B14F-4D97-AF65-F5344CB8AC3E}">
        <p14:creationId xmlns:p14="http://schemas.microsoft.com/office/powerpoint/2010/main" val="12257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2A9B-B8CD-9EA7-C204-57D099786B5D}"/>
              </a:ext>
            </a:extLst>
          </p:cNvPr>
          <p:cNvSpPr>
            <a:spLocks noGrp="1"/>
          </p:cNvSpPr>
          <p:nvPr>
            <p:ph type="title"/>
          </p:nvPr>
        </p:nvSpPr>
        <p:spPr/>
        <p:txBody>
          <a:bodyPr/>
          <a:lstStyle/>
          <a:p>
            <a:r>
              <a:rPr lang="en-US"/>
              <a:t>Think-Pair-Share:</a:t>
            </a:r>
          </a:p>
        </p:txBody>
      </p:sp>
      <p:sp>
        <p:nvSpPr>
          <p:cNvPr id="3" name="Content Placeholder 2">
            <a:extLst>
              <a:ext uri="{FF2B5EF4-FFF2-40B4-BE49-F238E27FC236}">
                <a16:creationId xmlns:a16="http://schemas.microsoft.com/office/drawing/2014/main" id="{29462F1F-36C6-F594-E768-A5C945CBE1B3}"/>
              </a:ext>
            </a:extLst>
          </p:cNvPr>
          <p:cNvSpPr>
            <a:spLocks noGrp="1"/>
          </p:cNvSpPr>
          <p:nvPr>
            <p:ph idx="1"/>
          </p:nvPr>
        </p:nvSpPr>
        <p:spPr>
          <a:xfrm>
            <a:off x="838200" y="1825625"/>
            <a:ext cx="4988668" cy="4351338"/>
          </a:xfrm>
        </p:spPr>
        <p:txBody>
          <a:bodyPr>
            <a:normAutofit fontScale="92500"/>
          </a:bodyPr>
          <a:lstStyle/>
          <a:p>
            <a:r>
              <a:rPr lang="en-US"/>
              <a:t>Take a minute to think about what alt-text would best represent this graph. </a:t>
            </a:r>
          </a:p>
          <a:p>
            <a:r>
              <a:rPr lang="en-US"/>
              <a:t>Then, share with a partner what you would write as alt-text. </a:t>
            </a:r>
          </a:p>
          <a:p>
            <a:r>
              <a:rPr lang="en-US"/>
              <a:t>Did you and your partner describe the image in the same way? Be prepared to share your alt-text recommendations with the group. </a:t>
            </a:r>
          </a:p>
          <a:p>
            <a:pPr marL="0" indent="0">
              <a:buNone/>
            </a:pPr>
            <a:endParaRPr lang="en-US"/>
          </a:p>
        </p:txBody>
      </p:sp>
      <p:pic>
        <p:nvPicPr>
          <p:cNvPr id="8" name="Picture 7">
            <a:extLst>
              <a:ext uri="{FF2B5EF4-FFF2-40B4-BE49-F238E27FC236}">
                <a16:creationId xmlns:a16="http://schemas.microsoft.com/office/drawing/2014/main" id="{84B593F0-317C-D12C-8B21-B8BBB6605732}"/>
              </a:ext>
            </a:extLst>
          </p:cNvPr>
          <p:cNvPicPr>
            <a:picLocks noChangeAspect="1"/>
          </p:cNvPicPr>
          <p:nvPr/>
        </p:nvPicPr>
        <p:blipFill>
          <a:blip r:embed="rId3"/>
          <a:stretch>
            <a:fillRect/>
          </a:stretch>
        </p:blipFill>
        <p:spPr>
          <a:xfrm>
            <a:off x="6862762" y="373485"/>
            <a:ext cx="4244708" cy="6119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676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E146-1164-0B9E-99F4-A23332BB2B7E}"/>
              </a:ext>
            </a:extLst>
          </p:cNvPr>
          <p:cNvSpPr>
            <a:spLocks noGrp="1"/>
          </p:cNvSpPr>
          <p:nvPr>
            <p:ph type="title"/>
          </p:nvPr>
        </p:nvSpPr>
        <p:spPr/>
        <p:txBody>
          <a:bodyPr/>
          <a:lstStyle/>
          <a:p>
            <a:r>
              <a:rPr lang="en-US"/>
              <a:t>Possible descriptions</a:t>
            </a:r>
          </a:p>
        </p:txBody>
      </p:sp>
      <p:sp>
        <p:nvSpPr>
          <p:cNvPr id="3" name="Content Placeholder 2">
            <a:extLst>
              <a:ext uri="{FF2B5EF4-FFF2-40B4-BE49-F238E27FC236}">
                <a16:creationId xmlns:a16="http://schemas.microsoft.com/office/drawing/2014/main" id="{1FA269AF-C0F2-A645-0DBB-38BDDDF33890}"/>
              </a:ext>
            </a:extLst>
          </p:cNvPr>
          <p:cNvSpPr>
            <a:spLocks noGrp="1"/>
          </p:cNvSpPr>
          <p:nvPr>
            <p:ph idx="1"/>
          </p:nvPr>
        </p:nvSpPr>
        <p:spPr/>
        <p:txBody>
          <a:bodyPr/>
          <a:lstStyle/>
          <a:p>
            <a:r>
              <a:rPr lang="en-US"/>
              <a:t>Two equations graphed on a coordinate plane</a:t>
            </a:r>
          </a:p>
          <a:p>
            <a:r>
              <a:rPr lang="en-US"/>
              <a:t>A system of equations with one linear function and one quadratic</a:t>
            </a:r>
          </a:p>
          <a:p>
            <a:r>
              <a:rPr lang="en-US"/>
              <a:t>Two equations which intersect at (1, 3) and (6, 13)</a:t>
            </a:r>
          </a:p>
          <a:p>
            <a:r>
              <a:rPr lang="en-US"/>
              <a:t>A line with a slope of 2 and a y-intercept of 1 and a quadratic equation with the vertex (2.5, 0.75) and a y-intercept of 7</a:t>
            </a:r>
          </a:p>
          <a:p>
            <a:r>
              <a:rPr lang="en-US" i="1"/>
              <a:t>y</a:t>
            </a:r>
            <a:r>
              <a:rPr lang="en-US"/>
              <a:t> = 2</a:t>
            </a:r>
            <a:r>
              <a:rPr lang="en-US" i="1"/>
              <a:t>x</a:t>
            </a:r>
            <a:r>
              <a:rPr lang="en-US"/>
              <a:t> + 1 and </a:t>
            </a:r>
            <a:r>
              <a:rPr lang="en-US" i="1"/>
              <a:t>y</a:t>
            </a:r>
            <a:r>
              <a:rPr lang="en-US"/>
              <a:t> = </a:t>
            </a:r>
            <a:r>
              <a:rPr lang="en-US" i="1"/>
              <a:t>x</a:t>
            </a:r>
            <a:r>
              <a:rPr lang="en-US" baseline="30000"/>
              <a:t>2</a:t>
            </a:r>
            <a:r>
              <a:rPr lang="en-US"/>
              <a:t> + 5</a:t>
            </a:r>
            <a:r>
              <a:rPr lang="en-US" i="1"/>
              <a:t>x</a:t>
            </a:r>
            <a:r>
              <a:rPr lang="en-US"/>
              <a:t> + 7</a:t>
            </a:r>
          </a:p>
        </p:txBody>
      </p:sp>
    </p:spTree>
    <p:extLst>
      <p:ext uri="{BB962C8B-B14F-4D97-AF65-F5344CB8AC3E}">
        <p14:creationId xmlns:p14="http://schemas.microsoft.com/office/powerpoint/2010/main" val="123570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096B-AD9A-9054-31A5-B54867F146D3}"/>
              </a:ext>
            </a:extLst>
          </p:cNvPr>
          <p:cNvSpPr>
            <a:spLocks noGrp="1"/>
          </p:cNvSpPr>
          <p:nvPr>
            <p:ph type="title"/>
          </p:nvPr>
        </p:nvSpPr>
        <p:spPr/>
        <p:txBody>
          <a:bodyPr/>
          <a:lstStyle/>
          <a:p>
            <a:r>
              <a:rPr lang="en-US"/>
              <a:t>Context</a:t>
            </a:r>
          </a:p>
        </p:txBody>
      </p:sp>
      <p:graphicFrame>
        <p:nvGraphicFramePr>
          <p:cNvPr id="5" name="Content Placeholder 2">
            <a:extLst>
              <a:ext uri="{FF2B5EF4-FFF2-40B4-BE49-F238E27FC236}">
                <a16:creationId xmlns:a16="http://schemas.microsoft.com/office/drawing/2014/main" id="{D68B06C5-B8D2-903F-2E6F-42643456360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443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descr="SeeWriteHear, LLC. | LinkedIn">
            <a:extLst>
              <a:ext uri="{FF2B5EF4-FFF2-40B4-BE49-F238E27FC236}">
                <a16:creationId xmlns:a16="http://schemas.microsoft.com/office/drawing/2014/main" id="{FFCDF710-B830-6346-C278-E5CE3BC091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78" b="26638"/>
          <a:stretch/>
        </p:blipFill>
        <p:spPr bwMode="auto">
          <a:xfrm>
            <a:off x="7219950" y="4476750"/>
            <a:ext cx="460057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3712F7-70B4-5C5D-5F17-A6896BC044EF}"/>
              </a:ext>
            </a:extLst>
          </p:cNvPr>
          <p:cNvSpPr>
            <a:spLocks noGrp="1"/>
          </p:cNvSpPr>
          <p:nvPr>
            <p:ph type="title"/>
          </p:nvPr>
        </p:nvSpPr>
        <p:spPr/>
        <p:txBody>
          <a:bodyPr/>
          <a:lstStyle/>
          <a:p>
            <a:r>
              <a:rPr lang="en-US" err="1"/>
              <a:t>SeeWriteHear</a:t>
            </a:r>
            <a:endParaRPr lang="en-US"/>
          </a:p>
        </p:txBody>
      </p:sp>
      <p:sp>
        <p:nvSpPr>
          <p:cNvPr id="3" name="Content Placeholder 2">
            <a:extLst>
              <a:ext uri="{FF2B5EF4-FFF2-40B4-BE49-F238E27FC236}">
                <a16:creationId xmlns:a16="http://schemas.microsoft.com/office/drawing/2014/main" id="{2BCCACAA-ABE6-7A33-F8A5-3FC044C7B9DF}"/>
              </a:ext>
            </a:extLst>
          </p:cNvPr>
          <p:cNvSpPr>
            <a:spLocks noGrp="1"/>
          </p:cNvSpPr>
          <p:nvPr>
            <p:ph idx="1"/>
          </p:nvPr>
        </p:nvSpPr>
        <p:spPr>
          <a:xfrm>
            <a:off x="838200" y="1825625"/>
            <a:ext cx="10306050" cy="4351338"/>
          </a:xfrm>
        </p:spPr>
        <p:txBody>
          <a:bodyPr/>
          <a:lstStyle/>
          <a:p>
            <a:r>
              <a:rPr lang="en-US" dirty="0"/>
              <a:t>A company founded in the pursuit of information equality for those with disabilities</a:t>
            </a:r>
          </a:p>
          <a:p>
            <a:r>
              <a:rPr lang="en-US" dirty="0" err="1">
                <a:hlinkClick r:id="rId5"/>
              </a:rPr>
              <a:t>MathSpeak</a:t>
            </a:r>
            <a:r>
              <a:rPr lang="en-US" baseline="30000" dirty="0" err="1">
                <a:hlinkClick r:id="rId5"/>
              </a:rPr>
              <a:t>TM</a:t>
            </a:r>
            <a:r>
              <a:rPr lang="en-US" dirty="0"/>
              <a:t> standard created for how to write alt-text for mathematical expressions and equations</a:t>
            </a:r>
          </a:p>
          <a:p>
            <a:r>
              <a:rPr lang="en-US" dirty="0"/>
              <a:t>Resource for ensuring that screen readers will accurately describe mathematics content</a:t>
            </a:r>
          </a:p>
        </p:txBody>
      </p:sp>
    </p:spTree>
    <p:extLst>
      <p:ext uri="{BB962C8B-B14F-4D97-AF65-F5344CB8AC3E}">
        <p14:creationId xmlns:p14="http://schemas.microsoft.com/office/powerpoint/2010/main" val="369006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8E20-5E04-E8FB-C5A8-7A37300633FD}"/>
              </a:ext>
            </a:extLst>
          </p:cNvPr>
          <p:cNvSpPr>
            <a:spLocks noGrp="1"/>
          </p:cNvSpPr>
          <p:nvPr>
            <p:ph type="title"/>
          </p:nvPr>
        </p:nvSpPr>
        <p:spPr/>
        <p:txBody>
          <a:bodyPr/>
          <a:lstStyle/>
          <a:p>
            <a:r>
              <a:rPr lang="en-US"/>
              <a:t>Examples from </a:t>
            </a:r>
            <a:r>
              <a:rPr lang="en-US" err="1"/>
              <a:t>MathSpeak</a:t>
            </a:r>
            <a:endParaRPr lang="en-US"/>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532B0E17-5562-318A-18B6-5448A827F494}"/>
                  </a:ext>
                </a:extLst>
              </p:cNvPr>
              <p:cNvGraphicFramePr>
                <a:graphicFrameLocks noGrp="1"/>
              </p:cNvGraphicFramePr>
              <p:nvPr>
                <p:ph idx="1"/>
                <p:extLst>
                  <p:ext uri="{D42A27DB-BD31-4B8C-83A1-F6EECF244321}">
                    <p14:modId xmlns:p14="http://schemas.microsoft.com/office/powerpoint/2010/main" val="3696467861"/>
                  </p:ext>
                </p:extLst>
              </p:nvPr>
            </p:nvGraphicFramePr>
            <p:xfrm>
              <a:off x="838200" y="2148840"/>
              <a:ext cx="10515600" cy="2560320"/>
            </p:xfrm>
            <a:graphic>
              <a:graphicData uri="http://schemas.openxmlformats.org/drawingml/2006/table">
                <a:tbl>
                  <a:tblPr firstRow="1" bandRow="1">
                    <a:tableStyleId>{00A15C55-8517-42AA-B614-E9B94910E393}</a:tableStyleId>
                  </a:tblPr>
                  <a:tblGrid>
                    <a:gridCol w="5257800">
                      <a:extLst>
                        <a:ext uri="{9D8B030D-6E8A-4147-A177-3AD203B41FA5}">
                          <a16:colId xmlns:a16="http://schemas.microsoft.com/office/drawing/2014/main" val="1523629059"/>
                        </a:ext>
                      </a:extLst>
                    </a:gridCol>
                    <a:gridCol w="5257800">
                      <a:extLst>
                        <a:ext uri="{9D8B030D-6E8A-4147-A177-3AD203B41FA5}">
                          <a16:colId xmlns:a16="http://schemas.microsoft.com/office/drawing/2014/main" val="1702850128"/>
                        </a:ext>
                      </a:extLst>
                    </a:gridCol>
                  </a:tblGrid>
                  <a:tr h="370840">
                    <a:tc>
                      <a:txBody>
                        <a:bodyPr/>
                        <a:lstStyle/>
                        <a:p>
                          <a:r>
                            <a:rPr lang="en-US"/>
                            <a:t>Mathematical Expression</a:t>
                          </a:r>
                        </a:p>
                      </a:txBody>
                      <a:tcPr>
                        <a:solidFill>
                          <a:schemeClr val="accent4">
                            <a:lumMod val="50000"/>
                          </a:schemeClr>
                        </a:solidFill>
                      </a:tcPr>
                    </a:tc>
                    <a:tc>
                      <a:txBody>
                        <a:bodyPr/>
                        <a:lstStyle/>
                        <a:p>
                          <a:r>
                            <a:rPr lang="en-US"/>
                            <a:t>Alt-Text</a:t>
                          </a:r>
                        </a:p>
                      </a:txBody>
                      <a:tcPr>
                        <a:solidFill>
                          <a:schemeClr val="accent4">
                            <a:lumMod val="50000"/>
                          </a:schemeClr>
                        </a:solidFill>
                      </a:tcPr>
                    </a:tc>
                    <a:extLst>
                      <a:ext uri="{0D108BD9-81ED-4DB2-BD59-A6C34878D82A}">
                        <a16:rowId xmlns:a16="http://schemas.microsoft.com/office/drawing/2014/main" val="26736214"/>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5</m:t>
                                </m:r>
                                <m:f>
                                  <m:fPr>
                                    <m:ctrlPr>
                                      <a:rPr lang="en-US" i="1" smtClean="0">
                                        <a:latin typeface="Cambria Math" panose="02040503050406030204" pitchFamily="18" charset="0"/>
                                      </a:rPr>
                                    </m:ctrlPr>
                                  </m:fPr>
                                  <m:num>
                                    <m:r>
                                      <a:rPr lang="en-US" b="0" smtClean="0">
                                        <a:latin typeface="Cambria Math" panose="02040503050406030204" pitchFamily="18" charset="0"/>
                                      </a:rPr>
                                      <m:t>3</m:t>
                                    </m:r>
                                  </m:num>
                                  <m:den>
                                    <m:r>
                                      <a:rPr lang="en-US" b="0" smtClean="0">
                                        <a:latin typeface="Cambria Math" panose="02040503050406030204" pitchFamily="18" charset="0"/>
                                      </a:rPr>
                                      <m:t>8</m:t>
                                    </m:r>
                                  </m:den>
                                </m:f>
                              </m:oMath>
                            </m:oMathPara>
                          </a14:m>
                          <a:endParaRPr lang="en-US" dirty="0"/>
                        </a:p>
                      </a:txBody>
                      <a:tcPr/>
                    </a:tc>
                    <a:tc>
                      <a:txBody>
                        <a:bodyPr/>
                        <a:lstStyle/>
                        <a:p>
                          <a:r>
                            <a:rPr lang="en-US"/>
                            <a:t>Five and three eighths</a:t>
                          </a:r>
                        </a:p>
                      </a:txBody>
                      <a:tcPr/>
                    </a:tc>
                    <a:extLst>
                      <a:ext uri="{0D108BD9-81ED-4DB2-BD59-A6C34878D82A}">
                        <a16:rowId xmlns:a16="http://schemas.microsoft.com/office/drawing/2014/main" val="2871675196"/>
                      </a:ext>
                    </a:extLst>
                  </a:tr>
                  <a:tr h="370840">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smtClean="0">
                                        <a:latin typeface="Cambria Math" panose="02040503050406030204" pitchFamily="18" charset="0"/>
                                      </a:rPr>
                                      <m:t>1</m:t>
                                    </m:r>
                                  </m:num>
                                  <m:den>
                                    <m:r>
                                      <a:rPr lang="en-US" b="0" smtClean="0">
                                        <a:latin typeface="Cambria Math" panose="02040503050406030204" pitchFamily="18" charset="0"/>
                                      </a:rPr>
                                      <m:t>2</m:t>
                                    </m:r>
                                  </m:den>
                                </m:f>
                                <m:r>
                                  <a:rPr lang="en-US" b="0" smtClean="0">
                                    <a:latin typeface="Cambria Math" panose="02040503050406030204" pitchFamily="18" charset="0"/>
                                  </a:rPr>
                                  <m:t>−</m:t>
                                </m:r>
                                <m:r>
                                  <a:rPr lang="en-US" b="0" smtClean="0">
                                    <a:latin typeface="Cambria Math" panose="02040503050406030204" pitchFamily="18" charset="0"/>
                                  </a:rPr>
                                  <m:t>𝑥</m:t>
                                </m:r>
                              </m:oMath>
                            </m:oMathPara>
                          </a14:m>
                          <a:endParaRPr lang="en-US"/>
                        </a:p>
                      </a:txBody>
                      <a:tcPr/>
                    </a:tc>
                    <a:tc>
                      <a:txBody>
                        <a:bodyPr/>
                        <a:lstStyle/>
                        <a:p>
                          <a:r>
                            <a:rPr lang="en-US"/>
                            <a:t>One half minus x</a:t>
                          </a:r>
                          <a:endParaRPr lang="en-US" i="1"/>
                        </a:p>
                      </a:txBody>
                      <a:tcPr/>
                    </a:tc>
                    <a:extLst>
                      <a:ext uri="{0D108BD9-81ED-4DB2-BD59-A6C34878D82A}">
                        <a16:rowId xmlns:a16="http://schemas.microsoft.com/office/drawing/2014/main" val="2365939007"/>
                      </a:ext>
                    </a:extLst>
                  </a:tr>
                  <a:tr h="370840">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smtClean="0">
                                        <a:latin typeface="Cambria Math" panose="02040503050406030204" pitchFamily="18" charset="0"/>
                                      </a:rPr>
                                      <m:t>1</m:t>
                                    </m:r>
                                  </m:num>
                                  <m:den>
                                    <m:r>
                                      <a:rPr lang="en-US" b="0" smtClean="0">
                                        <a:latin typeface="Cambria Math" panose="02040503050406030204" pitchFamily="18" charset="0"/>
                                      </a:rPr>
                                      <m:t>2 −</m:t>
                                    </m:r>
                                    <m:r>
                                      <a:rPr lang="en-US" b="0" smtClean="0">
                                        <a:latin typeface="Cambria Math" panose="02040503050406030204" pitchFamily="18" charset="0"/>
                                      </a:rPr>
                                      <m:t>𝑥</m:t>
                                    </m:r>
                                  </m:den>
                                </m:f>
                              </m:oMath>
                            </m:oMathPara>
                          </a14:m>
                          <a:endParaRPr lang="en-US"/>
                        </a:p>
                      </a:txBody>
                      <a:tcPr/>
                    </a:tc>
                    <a:tc>
                      <a:txBody>
                        <a:bodyPr/>
                        <a:lstStyle/>
                        <a:p>
                          <a:r>
                            <a:rPr lang="en-US"/>
                            <a:t>Start fraction one over two minus x End fraction</a:t>
                          </a:r>
                        </a:p>
                      </a:txBody>
                      <a:tcPr/>
                    </a:tc>
                    <a:extLst>
                      <a:ext uri="{0D108BD9-81ED-4DB2-BD59-A6C34878D82A}">
                        <a16:rowId xmlns:a16="http://schemas.microsoft.com/office/drawing/2014/main" val="1371624403"/>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𝑥</m:t>
                                    </m:r>
                                  </m:e>
                                  <m:sup>
                                    <m:r>
                                      <a:rPr lang="en-US" b="0" smtClean="0">
                                        <a:latin typeface="Cambria Math" panose="02040503050406030204" pitchFamily="18" charset="0"/>
                                      </a:rPr>
                                      <m:t>𝑎</m:t>
                                    </m:r>
                                  </m:sup>
                                </m:sSup>
                                <m:r>
                                  <a:rPr lang="en-US" b="0" smtClean="0">
                                    <a:latin typeface="Cambria Math" panose="02040503050406030204" pitchFamily="18" charset="0"/>
                                  </a:rPr>
                                  <m:t>+5</m:t>
                                </m:r>
                              </m:oMath>
                            </m:oMathPara>
                          </a14:m>
                          <a:endParaRPr lang="en-US"/>
                        </a:p>
                      </a:txBody>
                      <a:tcPr/>
                    </a:tc>
                    <a:tc>
                      <a:txBody>
                        <a:bodyPr/>
                        <a:lstStyle/>
                        <a:p>
                          <a:r>
                            <a:rPr lang="en-US" dirty="0"/>
                            <a:t>x superscript a baseline plus 5</a:t>
                          </a:r>
                        </a:p>
                      </a:txBody>
                      <a:tcPr/>
                    </a:tc>
                    <a:extLst>
                      <a:ext uri="{0D108BD9-81ED-4DB2-BD59-A6C34878D82A}">
                        <a16:rowId xmlns:a16="http://schemas.microsoft.com/office/drawing/2014/main" val="4236692329"/>
                      </a:ext>
                    </a:extLst>
                  </a:tr>
                </a:tbl>
              </a:graphicData>
            </a:graphic>
          </p:graphicFrame>
        </mc:Choice>
        <mc:Fallback xmlns="">
          <p:graphicFrame>
            <p:nvGraphicFramePr>
              <p:cNvPr id="4" name="Content Placeholder 3">
                <a:extLst>
                  <a:ext uri="{FF2B5EF4-FFF2-40B4-BE49-F238E27FC236}">
                    <a16:creationId xmlns:a16="http://schemas.microsoft.com/office/drawing/2014/main" id="{532B0E17-5562-318A-18B6-5448A827F494}"/>
                  </a:ext>
                </a:extLst>
              </p:cNvPr>
              <p:cNvGraphicFramePr>
                <a:graphicFrameLocks noGrp="1"/>
              </p:cNvGraphicFramePr>
              <p:nvPr>
                <p:ph idx="1"/>
                <p:extLst>
                  <p:ext uri="{D42A27DB-BD31-4B8C-83A1-F6EECF244321}">
                    <p14:modId xmlns:p14="http://schemas.microsoft.com/office/powerpoint/2010/main" val="3696467861"/>
                  </p:ext>
                </p:extLst>
              </p:nvPr>
            </p:nvGraphicFramePr>
            <p:xfrm>
              <a:off x="838200" y="2148840"/>
              <a:ext cx="10515600" cy="2560320"/>
            </p:xfrm>
            <a:graphic>
              <a:graphicData uri="http://schemas.openxmlformats.org/drawingml/2006/table">
                <a:tbl>
                  <a:tblPr firstRow="1" bandRow="1">
                    <a:tableStyleId>{00A15C55-8517-42AA-B614-E9B94910E393}</a:tableStyleId>
                  </a:tblPr>
                  <a:tblGrid>
                    <a:gridCol w="5257800">
                      <a:extLst>
                        <a:ext uri="{9D8B030D-6E8A-4147-A177-3AD203B41FA5}">
                          <a16:colId xmlns:a16="http://schemas.microsoft.com/office/drawing/2014/main" val="1523629059"/>
                        </a:ext>
                      </a:extLst>
                    </a:gridCol>
                    <a:gridCol w="5257800">
                      <a:extLst>
                        <a:ext uri="{9D8B030D-6E8A-4147-A177-3AD203B41FA5}">
                          <a16:colId xmlns:a16="http://schemas.microsoft.com/office/drawing/2014/main" val="1702850128"/>
                        </a:ext>
                      </a:extLst>
                    </a:gridCol>
                  </a:tblGrid>
                  <a:tr h="370840">
                    <a:tc>
                      <a:txBody>
                        <a:bodyPr/>
                        <a:lstStyle/>
                        <a:p>
                          <a:r>
                            <a:rPr lang="en-US"/>
                            <a:t>Mathematical Expression</a:t>
                          </a:r>
                        </a:p>
                      </a:txBody>
                      <a:tcPr>
                        <a:solidFill>
                          <a:schemeClr val="accent4">
                            <a:lumMod val="50000"/>
                          </a:schemeClr>
                        </a:solidFill>
                      </a:tcPr>
                    </a:tc>
                    <a:tc>
                      <a:txBody>
                        <a:bodyPr/>
                        <a:lstStyle/>
                        <a:p>
                          <a:r>
                            <a:rPr lang="en-US"/>
                            <a:t>Alt-Text</a:t>
                          </a:r>
                        </a:p>
                      </a:txBody>
                      <a:tcPr>
                        <a:solidFill>
                          <a:schemeClr val="accent4">
                            <a:lumMod val="50000"/>
                          </a:schemeClr>
                        </a:solidFill>
                      </a:tcPr>
                    </a:tc>
                    <a:extLst>
                      <a:ext uri="{0D108BD9-81ED-4DB2-BD59-A6C34878D82A}">
                        <a16:rowId xmlns:a16="http://schemas.microsoft.com/office/drawing/2014/main" val="26736214"/>
                      </a:ext>
                    </a:extLst>
                  </a:tr>
                  <a:tr h="606806">
                    <a:tc>
                      <a:txBody>
                        <a:bodyPr/>
                        <a:lstStyle/>
                        <a:p>
                          <a:endParaRPr lang="en-US"/>
                        </a:p>
                      </a:txBody>
                      <a:tcPr>
                        <a:blipFill>
                          <a:blip r:embed="rId3"/>
                          <a:stretch>
                            <a:fillRect l="-116" t="-66000" r="-100463" b="-275000"/>
                          </a:stretch>
                        </a:blipFill>
                      </a:tcPr>
                    </a:tc>
                    <a:tc>
                      <a:txBody>
                        <a:bodyPr/>
                        <a:lstStyle/>
                        <a:p>
                          <a:r>
                            <a:rPr lang="en-US"/>
                            <a:t>Five and three eighths</a:t>
                          </a:r>
                        </a:p>
                      </a:txBody>
                      <a:tcPr/>
                    </a:tc>
                    <a:extLst>
                      <a:ext uri="{0D108BD9-81ED-4DB2-BD59-A6C34878D82A}">
                        <a16:rowId xmlns:a16="http://schemas.microsoft.com/office/drawing/2014/main" val="2871675196"/>
                      </a:ext>
                    </a:extLst>
                  </a:tr>
                  <a:tr h="605028">
                    <a:tc>
                      <a:txBody>
                        <a:bodyPr/>
                        <a:lstStyle/>
                        <a:p>
                          <a:endParaRPr lang="en-US"/>
                        </a:p>
                      </a:txBody>
                      <a:tcPr>
                        <a:blipFill>
                          <a:blip r:embed="rId3"/>
                          <a:stretch>
                            <a:fillRect l="-116" t="-167677" r="-100463" b="-177778"/>
                          </a:stretch>
                        </a:blipFill>
                      </a:tcPr>
                    </a:tc>
                    <a:tc>
                      <a:txBody>
                        <a:bodyPr/>
                        <a:lstStyle/>
                        <a:p>
                          <a:r>
                            <a:rPr lang="en-US"/>
                            <a:t>One half minus x</a:t>
                          </a:r>
                          <a:endParaRPr lang="en-US" i="1"/>
                        </a:p>
                      </a:txBody>
                      <a:tcPr/>
                    </a:tc>
                    <a:extLst>
                      <a:ext uri="{0D108BD9-81ED-4DB2-BD59-A6C34878D82A}">
                        <a16:rowId xmlns:a16="http://schemas.microsoft.com/office/drawing/2014/main" val="2365939007"/>
                      </a:ext>
                    </a:extLst>
                  </a:tr>
                  <a:tr h="606806">
                    <a:tc>
                      <a:txBody>
                        <a:bodyPr/>
                        <a:lstStyle/>
                        <a:p>
                          <a:endParaRPr lang="en-US"/>
                        </a:p>
                      </a:txBody>
                      <a:tcPr>
                        <a:blipFill>
                          <a:blip r:embed="rId3"/>
                          <a:stretch>
                            <a:fillRect l="-116" t="-265000" r="-100463" b="-76000"/>
                          </a:stretch>
                        </a:blipFill>
                      </a:tcPr>
                    </a:tc>
                    <a:tc>
                      <a:txBody>
                        <a:bodyPr/>
                        <a:lstStyle/>
                        <a:p>
                          <a:r>
                            <a:rPr lang="en-US"/>
                            <a:t>Start fraction one over two minus x End fraction</a:t>
                          </a:r>
                        </a:p>
                      </a:txBody>
                      <a:tcPr/>
                    </a:tc>
                    <a:extLst>
                      <a:ext uri="{0D108BD9-81ED-4DB2-BD59-A6C34878D82A}">
                        <a16:rowId xmlns:a16="http://schemas.microsoft.com/office/drawing/2014/main" val="1371624403"/>
                      </a:ext>
                    </a:extLst>
                  </a:tr>
                  <a:tr h="370840">
                    <a:tc>
                      <a:txBody>
                        <a:bodyPr/>
                        <a:lstStyle/>
                        <a:p>
                          <a:endParaRPr lang="en-US"/>
                        </a:p>
                      </a:txBody>
                      <a:tcPr>
                        <a:blipFill>
                          <a:blip r:embed="rId3"/>
                          <a:stretch>
                            <a:fillRect l="-116" t="-598361" r="-100463" b="-24590"/>
                          </a:stretch>
                        </a:blipFill>
                      </a:tcPr>
                    </a:tc>
                    <a:tc>
                      <a:txBody>
                        <a:bodyPr/>
                        <a:lstStyle/>
                        <a:p>
                          <a:r>
                            <a:rPr lang="en-US"/>
                            <a:t>x superscript a baseline plus 5</a:t>
                          </a:r>
                        </a:p>
                      </a:txBody>
                      <a:tcPr/>
                    </a:tc>
                    <a:extLst>
                      <a:ext uri="{0D108BD9-81ED-4DB2-BD59-A6C34878D82A}">
                        <a16:rowId xmlns:a16="http://schemas.microsoft.com/office/drawing/2014/main" val="4236692329"/>
                      </a:ext>
                    </a:extLst>
                  </a:tr>
                </a:tbl>
              </a:graphicData>
            </a:graphic>
          </p:graphicFrame>
        </mc:Fallback>
      </mc:AlternateContent>
    </p:spTree>
    <p:extLst>
      <p:ext uri="{BB962C8B-B14F-4D97-AF65-F5344CB8AC3E}">
        <p14:creationId xmlns:p14="http://schemas.microsoft.com/office/powerpoint/2010/main" val="179046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908C-2E75-4FCB-C6F9-9AE661736271}"/>
              </a:ext>
            </a:extLst>
          </p:cNvPr>
          <p:cNvSpPr>
            <a:spLocks noGrp="1"/>
          </p:cNvSpPr>
          <p:nvPr>
            <p:ph type="title"/>
          </p:nvPr>
        </p:nvSpPr>
        <p:spPr/>
        <p:txBody>
          <a:bodyPr/>
          <a:lstStyle/>
          <a:p>
            <a:r>
              <a:rPr lang="en-US"/>
              <a:t>Descriptive Alt-Text in Assessments</a:t>
            </a:r>
          </a:p>
        </p:txBody>
      </p:sp>
      <p:sp>
        <p:nvSpPr>
          <p:cNvPr id="3" name="Content Placeholder 2">
            <a:extLst>
              <a:ext uri="{FF2B5EF4-FFF2-40B4-BE49-F238E27FC236}">
                <a16:creationId xmlns:a16="http://schemas.microsoft.com/office/drawing/2014/main" id="{50CA6771-EB8C-F39F-52F3-054AD91D0D4A}"/>
              </a:ext>
            </a:extLst>
          </p:cNvPr>
          <p:cNvSpPr>
            <a:spLocks noGrp="1"/>
          </p:cNvSpPr>
          <p:nvPr>
            <p:ph idx="1"/>
          </p:nvPr>
        </p:nvSpPr>
        <p:spPr>
          <a:xfrm>
            <a:off x="838200" y="1825625"/>
            <a:ext cx="10515600" cy="546100"/>
          </a:xfrm>
        </p:spPr>
        <p:txBody>
          <a:bodyPr>
            <a:normAutofit/>
          </a:bodyPr>
          <a:lstStyle/>
          <a:p>
            <a:pPr marL="0" indent="0">
              <a:buNone/>
            </a:pPr>
            <a:r>
              <a:rPr lang="en-US" dirty="0"/>
              <a:t>The alt-text should not give away the answer to the problem.</a:t>
            </a:r>
          </a:p>
          <a:p>
            <a:endParaRPr lang="en-US" dirty="0"/>
          </a:p>
        </p:txBody>
      </p:sp>
      <p:sp>
        <p:nvSpPr>
          <p:cNvPr id="7" name="TextBox 6">
            <a:extLst>
              <a:ext uri="{FF2B5EF4-FFF2-40B4-BE49-F238E27FC236}">
                <a16:creationId xmlns:a16="http://schemas.microsoft.com/office/drawing/2014/main" id="{CB181C36-9909-871C-AA46-FEF03C319334}"/>
              </a:ext>
            </a:extLst>
          </p:cNvPr>
          <p:cNvSpPr txBox="1"/>
          <p:nvPr/>
        </p:nvSpPr>
        <p:spPr>
          <a:xfrm>
            <a:off x="1069840" y="4391025"/>
            <a:ext cx="4721360" cy="1754326"/>
          </a:xfrm>
          <a:prstGeom prst="rect">
            <a:avLst/>
          </a:prstGeom>
          <a:noFill/>
        </p:spPr>
        <p:txBody>
          <a:bodyPr wrap="square" rtlCol="0">
            <a:spAutoFit/>
          </a:bodyPr>
          <a:lstStyle/>
          <a:p>
            <a:r>
              <a:rPr lang="en-US" b="1" dirty="0"/>
              <a:t>Option 1: </a:t>
            </a:r>
            <a:r>
              <a:rPr lang="en-US" dirty="0"/>
              <a:t>A coordinate plane with y equals one half x minus 2.</a:t>
            </a:r>
          </a:p>
          <a:p>
            <a:endParaRPr lang="en-US" dirty="0"/>
          </a:p>
          <a:p>
            <a:r>
              <a:rPr lang="en-US" b="1" dirty="0"/>
              <a:t>Option 2: </a:t>
            </a:r>
            <a:r>
              <a:rPr lang="en-US" dirty="0"/>
              <a:t>A graph of a linear equation with a y-intercept of -2 and an x-intercept of 4.</a:t>
            </a:r>
          </a:p>
          <a:p>
            <a:endParaRPr lang="en-US" dirty="0"/>
          </a:p>
        </p:txBody>
      </p:sp>
      <p:grpSp>
        <p:nvGrpSpPr>
          <p:cNvPr id="10" name="Group 9">
            <a:extLst>
              <a:ext uri="{FF2B5EF4-FFF2-40B4-BE49-F238E27FC236}">
                <a16:creationId xmlns:a16="http://schemas.microsoft.com/office/drawing/2014/main" id="{138C542C-E173-893F-023D-8A2459CB1823}"/>
              </a:ext>
            </a:extLst>
          </p:cNvPr>
          <p:cNvGrpSpPr/>
          <p:nvPr/>
        </p:nvGrpSpPr>
        <p:grpSpPr>
          <a:xfrm>
            <a:off x="1069840" y="2411303"/>
            <a:ext cx="10424333" cy="3359897"/>
            <a:chOff x="1069840" y="2411303"/>
            <a:chExt cx="10424333" cy="3359897"/>
          </a:xfrm>
        </p:grpSpPr>
        <p:pic>
          <p:nvPicPr>
            <p:cNvPr id="5" name="Picture 4">
              <a:extLst>
                <a:ext uri="{FF2B5EF4-FFF2-40B4-BE49-F238E27FC236}">
                  <a16:creationId xmlns:a16="http://schemas.microsoft.com/office/drawing/2014/main" id="{2B5DA903-7ED0-695E-EFBE-D93D4132373E}"/>
                </a:ext>
              </a:extLst>
            </p:cNvPr>
            <p:cNvPicPr>
              <a:picLocks noChangeAspect="1"/>
            </p:cNvPicPr>
            <p:nvPr/>
          </p:nvPicPr>
          <p:blipFill>
            <a:blip r:embed="rId4"/>
            <a:stretch>
              <a:fillRect/>
            </a:stretch>
          </p:blipFill>
          <p:spPr>
            <a:xfrm>
              <a:off x="6495087" y="3008546"/>
              <a:ext cx="4999086" cy="27626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2ECEAC5E-E2AD-B21E-6B9E-E69D64064EB6}"/>
                </a:ext>
              </a:extLst>
            </p:cNvPr>
            <p:cNvSpPr txBox="1"/>
            <p:nvPr/>
          </p:nvSpPr>
          <p:spPr>
            <a:xfrm>
              <a:off x="1069840" y="3097212"/>
              <a:ext cx="4863830" cy="1200329"/>
            </a:xfrm>
            <a:prstGeom prst="rect">
              <a:avLst/>
            </a:prstGeom>
            <a:noFill/>
          </p:spPr>
          <p:txBody>
            <a:bodyPr wrap="square" rtlCol="0">
              <a:spAutoFit/>
            </a:bodyPr>
            <a:lstStyle/>
            <a:p>
              <a:r>
                <a:rPr lang="en-US" b="1" dirty="0"/>
                <a:t>Alt-Text: </a:t>
              </a:r>
              <a:r>
                <a:rPr lang="en-US" dirty="0"/>
                <a:t>A line plotted on the coordinate plane with a slope of one half and a y-intercept of negative two. </a:t>
              </a:r>
            </a:p>
            <a:p>
              <a:endParaRPr lang="en-US" dirty="0"/>
            </a:p>
          </p:txBody>
        </p:sp>
        <p:sp>
          <p:nvSpPr>
            <p:cNvPr id="9" name="TextBox 8">
              <a:extLst>
                <a:ext uri="{FF2B5EF4-FFF2-40B4-BE49-F238E27FC236}">
                  <a16:creationId xmlns:a16="http://schemas.microsoft.com/office/drawing/2014/main" id="{E3661A6A-5E73-6FEB-A26D-F18B970BF2F3}"/>
                </a:ext>
              </a:extLst>
            </p:cNvPr>
            <p:cNvSpPr txBox="1"/>
            <p:nvPr/>
          </p:nvSpPr>
          <p:spPr>
            <a:xfrm>
              <a:off x="2048177" y="2411303"/>
              <a:ext cx="6946453" cy="646331"/>
            </a:xfrm>
            <a:prstGeom prst="rect">
              <a:avLst/>
            </a:prstGeom>
            <a:noFill/>
          </p:spPr>
          <p:txBody>
            <a:bodyPr wrap="none" rtlCol="0">
              <a:spAutoFit/>
            </a:bodyPr>
            <a:lstStyle/>
            <a:p>
              <a:r>
                <a:rPr lang="en-US" b="1" dirty="0"/>
                <a:t>Example</a:t>
              </a:r>
              <a:r>
                <a:rPr lang="en-US" dirty="0"/>
                <a:t>: Calculate the slope given this graph of the linear equation. </a:t>
              </a:r>
            </a:p>
            <a:p>
              <a:endParaRPr lang="en-US" dirty="0"/>
            </a:p>
          </p:txBody>
        </p:sp>
      </p:grpSp>
    </p:spTree>
    <p:extLst>
      <p:ext uri="{BB962C8B-B14F-4D97-AF65-F5344CB8AC3E}">
        <p14:creationId xmlns:p14="http://schemas.microsoft.com/office/powerpoint/2010/main" val="2057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84CA-6E8A-6000-DF7C-FD5C66D7004E}"/>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52C76FB8-2FBD-C7E0-17DD-962452F9690C}"/>
              </a:ext>
            </a:extLst>
          </p:cNvPr>
          <p:cNvSpPr>
            <a:spLocks noGrp="1"/>
          </p:cNvSpPr>
          <p:nvPr>
            <p:ph idx="1"/>
          </p:nvPr>
        </p:nvSpPr>
        <p:spPr>
          <a:xfrm>
            <a:off x="838200" y="1690688"/>
            <a:ext cx="10515600" cy="4351338"/>
          </a:xfrm>
        </p:spPr>
        <p:txBody>
          <a:bodyPr/>
          <a:lstStyle/>
          <a:p>
            <a:r>
              <a:rPr lang="en-US"/>
              <a:t>Introduction and Learning Objectives</a:t>
            </a:r>
          </a:p>
          <a:p>
            <a:r>
              <a:rPr lang="en-US"/>
              <a:t>Accessibility Guidelines in Mathematics Content</a:t>
            </a:r>
          </a:p>
          <a:p>
            <a:r>
              <a:rPr lang="en-US"/>
              <a:t>Challenges of Alt-Text</a:t>
            </a:r>
          </a:p>
          <a:p>
            <a:r>
              <a:rPr lang="en-US"/>
              <a:t>Reducing Reliance on Images</a:t>
            </a:r>
          </a:p>
          <a:p>
            <a:r>
              <a:rPr lang="en-US"/>
              <a:t>Practical Implementation Strategies</a:t>
            </a:r>
          </a:p>
          <a:p>
            <a:r>
              <a:rPr lang="en-US"/>
              <a:t>Discussion and Wrap-Up</a:t>
            </a:r>
          </a:p>
        </p:txBody>
      </p:sp>
      <p:pic>
        <p:nvPicPr>
          <p:cNvPr id="2050" name="Picture 2" descr="Mathematical Clipart Math Clipart Cartoon Style PNG Images ...">
            <a:extLst>
              <a:ext uri="{FF2B5EF4-FFF2-40B4-BE49-F238E27FC236}">
                <a16:creationId xmlns:a16="http://schemas.microsoft.com/office/drawing/2014/main" id="{1EC948CA-9AD6-FCC0-B960-A44E1E36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647" y="2616740"/>
            <a:ext cx="4464995" cy="446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66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908C-2E75-4FCB-C6F9-9AE661736271}"/>
              </a:ext>
            </a:extLst>
          </p:cNvPr>
          <p:cNvSpPr>
            <a:spLocks noGrp="1"/>
          </p:cNvSpPr>
          <p:nvPr>
            <p:ph type="title"/>
          </p:nvPr>
        </p:nvSpPr>
        <p:spPr/>
        <p:txBody>
          <a:bodyPr/>
          <a:lstStyle/>
          <a:p>
            <a:r>
              <a:rPr lang="en-US"/>
              <a:t>Descriptive Alt-Text in Assessments</a:t>
            </a:r>
          </a:p>
        </p:txBody>
      </p:sp>
      <p:sp>
        <p:nvSpPr>
          <p:cNvPr id="3" name="Content Placeholder 2">
            <a:extLst>
              <a:ext uri="{FF2B5EF4-FFF2-40B4-BE49-F238E27FC236}">
                <a16:creationId xmlns:a16="http://schemas.microsoft.com/office/drawing/2014/main" id="{50CA6771-EB8C-F39F-52F3-054AD91D0D4A}"/>
              </a:ext>
            </a:extLst>
          </p:cNvPr>
          <p:cNvSpPr>
            <a:spLocks noGrp="1"/>
          </p:cNvSpPr>
          <p:nvPr>
            <p:ph idx="1"/>
          </p:nvPr>
        </p:nvSpPr>
        <p:spPr/>
        <p:txBody>
          <a:bodyPr/>
          <a:lstStyle/>
          <a:p>
            <a:r>
              <a:rPr lang="en-US" dirty="0"/>
              <a:t>Descriptive alt-text which may give away the answer is preferred over vague or incomplete alt-text.</a:t>
            </a:r>
          </a:p>
          <a:p>
            <a:endParaRPr lang="en-US" dirty="0"/>
          </a:p>
        </p:txBody>
      </p:sp>
      <p:sp>
        <p:nvSpPr>
          <p:cNvPr id="10" name="TextBox 9">
            <a:extLst>
              <a:ext uri="{FF2B5EF4-FFF2-40B4-BE49-F238E27FC236}">
                <a16:creationId xmlns:a16="http://schemas.microsoft.com/office/drawing/2014/main" id="{43875524-2BE0-40BD-FDA2-EC8D0B6EB034}"/>
              </a:ext>
            </a:extLst>
          </p:cNvPr>
          <p:cNvSpPr txBox="1"/>
          <p:nvPr/>
        </p:nvSpPr>
        <p:spPr>
          <a:xfrm>
            <a:off x="6823345" y="3467550"/>
            <a:ext cx="4863830" cy="1477328"/>
          </a:xfrm>
          <a:prstGeom prst="rect">
            <a:avLst/>
          </a:prstGeom>
          <a:noFill/>
        </p:spPr>
        <p:txBody>
          <a:bodyPr wrap="square" rtlCol="0">
            <a:spAutoFit/>
          </a:bodyPr>
          <a:lstStyle/>
          <a:p>
            <a:r>
              <a:rPr lang="en-US" b="1" dirty="0"/>
              <a:t>Alt-Text: </a:t>
            </a:r>
            <a:r>
              <a:rPr lang="en-US" dirty="0"/>
              <a:t>This triangle has one side which measures 6cm, one side which measures 8cm, and the third side labeled </a:t>
            </a:r>
            <a:r>
              <a:rPr lang="en-US" i="1" dirty="0"/>
              <a:t>x</a:t>
            </a:r>
            <a:r>
              <a:rPr lang="en-US" dirty="0"/>
              <a:t>. </a:t>
            </a:r>
          </a:p>
          <a:p>
            <a:endParaRPr lang="en-US" dirty="0"/>
          </a:p>
          <a:p>
            <a:endParaRPr lang="en-US" dirty="0"/>
          </a:p>
        </p:txBody>
      </p:sp>
      <p:grpSp>
        <p:nvGrpSpPr>
          <p:cNvPr id="18" name="Group 17">
            <a:extLst>
              <a:ext uri="{FF2B5EF4-FFF2-40B4-BE49-F238E27FC236}">
                <a16:creationId xmlns:a16="http://schemas.microsoft.com/office/drawing/2014/main" id="{57A9D125-50CC-70AE-9522-4907F0A2A3ED}"/>
              </a:ext>
            </a:extLst>
          </p:cNvPr>
          <p:cNvGrpSpPr/>
          <p:nvPr/>
        </p:nvGrpSpPr>
        <p:grpSpPr>
          <a:xfrm>
            <a:off x="811078" y="2939389"/>
            <a:ext cx="2659858" cy="3081712"/>
            <a:chOff x="7979566" y="2887224"/>
            <a:chExt cx="2659858" cy="3081712"/>
          </a:xfrm>
        </p:grpSpPr>
        <p:sp>
          <p:nvSpPr>
            <p:cNvPr id="4" name="Right Triangle 3">
              <a:extLst>
                <a:ext uri="{FF2B5EF4-FFF2-40B4-BE49-F238E27FC236}">
                  <a16:creationId xmlns:a16="http://schemas.microsoft.com/office/drawing/2014/main" id="{3EE1A64C-C876-0748-5D52-19BD681A8B89}"/>
                </a:ext>
              </a:extLst>
            </p:cNvPr>
            <p:cNvSpPr/>
            <p:nvPr/>
          </p:nvSpPr>
          <p:spPr>
            <a:xfrm>
              <a:off x="8629649" y="2887224"/>
              <a:ext cx="2009775" cy="2686050"/>
            </a:xfrm>
            <a:prstGeom prst="rtTriangl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2B4BFB7-DD7D-763E-084D-B527E91E6FE7}"/>
                </a:ext>
              </a:extLst>
            </p:cNvPr>
            <p:cNvCxnSpPr>
              <a:cxnSpLocks/>
            </p:cNvCxnSpPr>
            <p:nvPr/>
          </p:nvCxnSpPr>
          <p:spPr>
            <a:xfrm>
              <a:off x="8629649" y="5316099"/>
              <a:ext cx="2286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2771937-937E-1349-6955-456ECDF3BD91}"/>
                </a:ext>
              </a:extLst>
            </p:cNvPr>
            <p:cNvCxnSpPr/>
            <p:nvPr/>
          </p:nvCxnSpPr>
          <p:spPr>
            <a:xfrm>
              <a:off x="8858250" y="5316099"/>
              <a:ext cx="0" cy="257175"/>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7F0D2DF-D2EE-C271-CA15-040B27A9DB65}"/>
                </a:ext>
              </a:extLst>
            </p:cNvPr>
            <p:cNvSpPr txBox="1"/>
            <p:nvPr/>
          </p:nvSpPr>
          <p:spPr>
            <a:xfrm>
              <a:off x="7979566" y="4045583"/>
              <a:ext cx="742948" cy="369332"/>
            </a:xfrm>
            <a:prstGeom prst="rect">
              <a:avLst/>
            </a:prstGeom>
            <a:noFill/>
          </p:spPr>
          <p:txBody>
            <a:bodyPr wrap="square" rtlCol="0">
              <a:spAutoFit/>
            </a:bodyPr>
            <a:lstStyle/>
            <a:p>
              <a:r>
                <a:rPr lang="en-US" dirty="0"/>
                <a:t>8cm</a:t>
              </a:r>
            </a:p>
          </p:txBody>
        </p:sp>
        <p:sp>
          <p:nvSpPr>
            <p:cNvPr id="12" name="TextBox 11">
              <a:extLst>
                <a:ext uri="{FF2B5EF4-FFF2-40B4-BE49-F238E27FC236}">
                  <a16:creationId xmlns:a16="http://schemas.microsoft.com/office/drawing/2014/main" id="{1D2FF346-2B6D-D7DE-C4D9-4B28613A0F90}"/>
                </a:ext>
              </a:extLst>
            </p:cNvPr>
            <p:cNvSpPr txBox="1"/>
            <p:nvPr/>
          </p:nvSpPr>
          <p:spPr>
            <a:xfrm>
              <a:off x="9291638" y="5599604"/>
              <a:ext cx="685796" cy="369332"/>
            </a:xfrm>
            <a:prstGeom prst="rect">
              <a:avLst/>
            </a:prstGeom>
            <a:noFill/>
          </p:spPr>
          <p:txBody>
            <a:bodyPr wrap="square" rtlCol="0">
              <a:spAutoFit/>
            </a:bodyPr>
            <a:lstStyle/>
            <a:p>
              <a:r>
                <a:rPr lang="en-US" dirty="0"/>
                <a:t>6cm</a:t>
              </a:r>
            </a:p>
          </p:txBody>
        </p:sp>
        <p:sp>
          <p:nvSpPr>
            <p:cNvPr id="13" name="TextBox 12">
              <a:extLst>
                <a:ext uri="{FF2B5EF4-FFF2-40B4-BE49-F238E27FC236}">
                  <a16:creationId xmlns:a16="http://schemas.microsoft.com/office/drawing/2014/main" id="{7365B3AE-1509-5743-FE35-15D969E7305B}"/>
                </a:ext>
              </a:extLst>
            </p:cNvPr>
            <p:cNvSpPr txBox="1"/>
            <p:nvPr/>
          </p:nvSpPr>
          <p:spPr>
            <a:xfrm>
              <a:off x="9805985" y="3969383"/>
              <a:ext cx="342899" cy="369332"/>
            </a:xfrm>
            <a:prstGeom prst="rect">
              <a:avLst/>
            </a:prstGeom>
            <a:noFill/>
          </p:spPr>
          <p:txBody>
            <a:bodyPr wrap="square" rtlCol="0">
              <a:spAutoFit/>
            </a:bodyPr>
            <a:lstStyle/>
            <a:p>
              <a:r>
                <a:rPr lang="en-US" i="1" dirty="0"/>
                <a:t>x</a:t>
              </a:r>
            </a:p>
          </p:txBody>
        </p:sp>
      </p:grpSp>
      <p:sp>
        <p:nvSpPr>
          <p:cNvPr id="14" name="TextBox 13">
            <a:extLst>
              <a:ext uri="{FF2B5EF4-FFF2-40B4-BE49-F238E27FC236}">
                <a16:creationId xmlns:a16="http://schemas.microsoft.com/office/drawing/2014/main" id="{CCF251C8-0A5F-B282-28B6-6E029C784D28}"/>
              </a:ext>
            </a:extLst>
          </p:cNvPr>
          <p:cNvSpPr txBox="1"/>
          <p:nvPr/>
        </p:nvSpPr>
        <p:spPr>
          <a:xfrm>
            <a:off x="2293535" y="2836452"/>
            <a:ext cx="4145366" cy="369332"/>
          </a:xfrm>
          <a:prstGeom prst="rect">
            <a:avLst/>
          </a:prstGeom>
          <a:noFill/>
        </p:spPr>
        <p:txBody>
          <a:bodyPr wrap="none" rtlCol="0">
            <a:spAutoFit/>
          </a:bodyPr>
          <a:lstStyle/>
          <a:p>
            <a:r>
              <a:rPr lang="en-US" b="1" dirty="0"/>
              <a:t>Example</a:t>
            </a:r>
            <a:r>
              <a:rPr lang="en-US" dirty="0"/>
              <a:t>: Given the triangle, solve for </a:t>
            </a:r>
            <a:r>
              <a:rPr lang="en-US" i="1" dirty="0"/>
              <a:t>x</a:t>
            </a:r>
            <a:r>
              <a:rPr lang="en-US" dirty="0"/>
              <a:t>. </a:t>
            </a:r>
          </a:p>
        </p:txBody>
      </p:sp>
      <p:sp>
        <p:nvSpPr>
          <p:cNvPr id="19" name="TextBox 18">
            <a:extLst>
              <a:ext uri="{FF2B5EF4-FFF2-40B4-BE49-F238E27FC236}">
                <a16:creationId xmlns:a16="http://schemas.microsoft.com/office/drawing/2014/main" id="{47D8BA6C-1EA4-3367-02D4-40337ABC771E}"/>
              </a:ext>
            </a:extLst>
          </p:cNvPr>
          <p:cNvSpPr txBox="1"/>
          <p:nvPr/>
        </p:nvSpPr>
        <p:spPr>
          <a:xfrm>
            <a:off x="6823345" y="4577014"/>
            <a:ext cx="4863830" cy="1477328"/>
          </a:xfrm>
          <a:prstGeom prst="rect">
            <a:avLst/>
          </a:prstGeom>
          <a:noFill/>
        </p:spPr>
        <p:txBody>
          <a:bodyPr wrap="square" rtlCol="0">
            <a:spAutoFit/>
          </a:bodyPr>
          <a:lstStyle/>
          <a:p>
            <a:r>
              <a:rPr lang="en-US" b="1" dirty="0"/>
              <a:t>Revised Alt-Text: </a:t>
            </a:r>
            <a:r>
              <a:rPr lang="en-US" dirty="0"/>
              <a:t>This right triangle has one side which measures 6cm, one side which measures 8cm, and the third side labeled </a:t>
            </a:r>
            <a:r>
              <a:rPr lang="en-US" i="1" dirty="0"/>
              <a:t>x</a:t>
            </a:r>
            <a:r>
              <a:rPr lang="en-US" dirty="0"/>
              <a:t>. </a:t>
            </a:r>
          </a:p>
          <a:p>
            <a:endParaRPr lang="en-US" dirty="0"/>
          </a:p>
          <a:p>
            <a:endParaRPr lang="en-US" dirty="0"/>
          </a:p>
        </p:txBody>
      </p:sp>
    </p:spTree>
    <p:extLst>
      <p:ext uri="{BB962C8B-B14F-4D97-AF65-F5344CB8AC3E}">
        <p14:creationId xmlns:p14="http://schemas.microsoft.com/office/powerpoint/2010/main" val="227405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908C-2E75-4FCB-C6F9-9AE661736271}"/>
              </a:ext>
            </a:extLst>
          </p:cNvPr>
          <p:cNvSpPr>
            <a:spLocks noGrp="1"/>
          </p:cNvSpPr>
          <p:nvPr>
            <p:ph type="title"/>
          </p:nvPr>
        </p:nvSpPr>
        <p:spPr/>
        <p:txBody>
          <a:bodyPr/>
          <a:lstStyle/>
          <a:p>
            <a:r>
              <a:rPr lang="en-US"/>
              <a:t>Descriptive Alt-Text in Assessments</a:t>
            </a:r>
          </a:p>
        </p:txBody>
      </p:sp>
      <p:sp>
        <p:nvSpPr>
          <p:cNvPr id="3" name="Content Placeholder 2">
            <a:extLst>
              <a:ext uri="{FF2B5EF4-FFF2-40B4-BE49-F238E27FC236}">
                <a16:creationId xmlns:a16="http://schemas.microsoft.com/office/drawing/2014/main" id="{50CA6771-EB8C-F39F-52F3-054AD91D0D4A}"/>
              </a:ext>
            </a:extLst>
          </p:cNvPr>
          <p:cNvSpPr>
            <a:spLocks noGrp="1"/>
          </p:cNvSpPr>
          <p:nvPr>
            <p:ph idx="1"/>
          </p:nvPr>
        </p:nvSpPr>
        <p:spPr>
          <a:xfrm>
            <a:off x="838200" y="1825625"/>
            <a:ext cx="10515600" cy="1325563"/>
          </a:xfrm>
        </p:spPr>
        <p:txBody>
          <a:bodyPr/>
          <a:lstStyle/>
          <a:p>
            <a:r>
              <a:rPr lang="en-US" dirty="0"/>
              <a:t>If an image immediately follows a text description of the image, no additional alt-text is required. Simply include “decorative image.” as the alt-text.</a:t>
            </a:r>
          </a:p>
          <a:p>
            <a:endParaRPr lang="en-US" dirty="0"/>
          </a:p>
        </p:txBody>
      </p:sp>
      <p:sp>
        <p:nvSpPr>
          <p:cNvPr id="5" name="TextBox 4">
            <a:extLst>
              <a:ext uri="{FF2B5EF4-FFF2-40B4-BE49-F238E27FC236}">
                <a16:creationId xmlns:a16="http://schemas.microsoft.com/office/drawing/2014/main" id="{1B80C79D-1517-AA7A-A89E-2EDCCB1A2CC6}"/>
              </a:ext>
            </a:extLst>
          </p:cNvPr>
          <p:cNvSpPr txBox="1"/>
          <p:nvPr/>
        </p:nvSpPr>
        <p:spPr>
          <a:xfrm>
            <a:off x="1733550" y="3308608"/>
            <a:ext cx="5991225" cy="1200329"/>
          </a:xfrm>
          <a:prstGeom prst="rect">
            <a:avLst/>
          </a:prstGeom>
          <a:noFill/>
        </p:spPr>
        <p:txBody>
          <a:bodyPr wrap="square" rtlCol="0">
            <a:spAutoFit/>
          </a:bodyPr>
          <a:lstStyle/>
          <a:p>
            <a:r>
              <a:rPr lang="en-US" b="1" dirty="0"/>
              <a:t>Example: </a:t>
            </a:r>
            <a:r>
              <a:rPr lang="en-US" dirty="0"/>
              <a:t>A square has four equal sides. If the area of the square is 9ft</a:t>
            </a:r>
            <a:r>
              <a:rPr lang="en-US" baseline="30000" dirty="0"/>
              <a:t>3</a:t>
            </a:r>
            <a:r>
              <a:rPr lang="en-US" dirty="0"/>
              <a:t>, what is the length of a single side of the square?</a:t>
            </a:r>
          </a:p>
          <a:p>
            <a:endParaRPr lang="en-US" dirty="0"/>
          </a:p>
        </p:txBody>
      </p:sp>
      <p:grpSp>
        <p:nvGrpSpPr>
          <p:cNvPr id="10" name="Group 9">
            <a:extLst>
              <a:ext uri="{FF2B5EF4-FFF2-40B4-BE49-F238E27FC236}">
                <a16:creationId xmlns:a16="http://schemas.microsoft.com/office/drawing/2014/main" id="{EB126140-3239-98EE-F65F-4AD3DD2C0560}"/>
              </a:ext>
            </a:extLst>
          </p:cNvPr>
          <p:cNvGrpSpPr/>
          <p:nvPr/>
        </p:nvGrpSpPr>
        <p:grpSpPr>
          <a:xfrm>
            <a:off x="8281988" y="3031093"/>
            <a:ext cx="2524124" cy="2567464"/>
            <a:chOff x="8415337" y="3059668"/>
            <a:chExt cx="2524124" cy="2567464"/>
          </a:xfrm>
        </p:grpSpPr>
        <p:sp>
          <p:nvSpPr>
            <p:cNvPr id="4" name="Rectangle 3">
              <a:extLst>
                <a:ext uri="{FF2B5EF4-FFF2-40B4-BE49-F238E27FC236}">
                  <a16:creationId xmlns:a16="http://schemas.microsoft.com/office/drawing/2014/main" id="{D43F6D7D-4BF3-B1DB-7ABE-71A56A5E0AC0}"/>
                </a:ext>
              </a:extLst>
            </p:cNvPr>
            <p:cNvSpPr/>
            <p:nvPr/>
          </p:nvSpPr>
          <p:spPr>
            <a:xfrm>
              <a:off x="8762999" y="3429000"/>
              <a:ext cx="1828800" cy="18288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7DB7FB-A2E1-02F3-A9F9-E41C84395B57}"/>
                </a:ext>
              </a:extLst>
            </p:cNvPr>
            <p:cNvSpPr txBox="1"/>
            <p:nvPr/>
          </p:nvSpPr>
          <p:spPr>
            <a:xfrm>
              <a:off x="9567861" y="3059668"/>
              <a:ext cx="219075" cy="369332"/>
            </a:xfrm>
            <a:prstGeom prst="rect">
              <a:avLst/>
            </a:prstGeom>
            <a:noFill/>
          </p:spPr>
          <p:txBody>
            <a:bodyPr wrap="square" rtlCol="0">
              <a:spAutoFit/>
            </a:bodyPr>
            <a:lstStyle/>
            <a:p>
              <a:r>
                <a:rPr lang="en-US" i="1" dirty="0"/>
                <a:t>s</a:t>
              </a:r>
            </a:p>
          </p:txBody>
        </p:sp>
        <p:sp>
          <p:nvSpPr>
            <p:cNvPr id="7" name="TextBox 6">
              <a:extLst>
                <a:ext uri="{FF2B5EF4-FFF2-40B4-BE49-F238E27FC236}">
                  <a16:creationId xmlns:a16="http://schemas.microsoft.com/office/drawing/2014/main" id="{FA421984-61E0-483E-CE44-2AF4330A3C08}"/>
                </a:ext>
              </a:extLst>
            </p:cNvPr>
            <p:cNvSpPr txBox="1"/>
            <p:nvPr/>
          </p:nvSpPr>
          <p:spPr>
            <a:xfrm>
              <a:off x="10720386" y="4158734"/>
              <a:ext cx="219075" cy="369332"/>
            </a:xfrm>
            <a:prstGeom prst="rect">
              <a:avLst/>
            </a:prstGeom>
            <a:noFill/>
          </p:spPr>
          <p:txBody>
            <a:bodyPr wrap="square" rtlCol="0">
              <a:spAutoFit/>
            </a:bodyPr>
            <a:lstStyle/>
            <a:p>
              <a:r>
                <a:rPr lang="en-US" i="1" dirty="0"/>
                <a:t>s</a:t>
              </a:r>
            </a:p>
          </p:txBody>
        </p:sp>
        <p:sp>
          <p:nvSpPr>
            <p:cNvPr id="8" name="TextBox 7">
              <a:extLst>
                <a:ext uri="{FF2B5EF4-FFF2-40B4-BE49-F238E27FC236}">
                  <a16:creationId xmlns:a16="http://schemas.microsoft.com/office/drawing/2014/main" id="{44BC9055-F1BC-36FE-50E0-DC339612ABC4}"/>
                </a:ext>
              </a:extLst>
            </p:cNvPr>
            <p:cNvSpPr txBox="1"/>
            <p:nvPr/>
          </p:nvSpPr>
          <p:spPr>
            <a:xfrm>
              <a:off x="8415337" y="4158734"/>
              <a:ext cx="219075" cy="369332"/>
            </a:xfrm>
            <a:prstGeom prst="rect">
              <a:avLst/>
            </a:prstGeom>
            <a:noFill/>
          </p:spPr>
          <p:txBody>
            <a:bodyPr wrap="square" rtlCol="0">
              <a:spAutoFit/>
            </a:bodyPr>
            <a:lstStyle/>
            <a:p>
              <a:r>
                <a:rPr lang="en-US" i="1" dirty="0"/>
                <a:t>s</a:t>
              </a:r>
            </a:p>
          </p:txBody>
        </p:sp>
        <p:sp>
          <p:nvSpPr>
            <p:cNvPr id="9" name="TextBox 8">
              <a:extLst>
                <a:ext uri="{FF2B5EF4-FFF2-40B4-BE49-F238E27FC236}">
                  <a16:creationId xmlns:a16="http://schemas.microsoft.com/office/drawing/2014/main" id="{8BCD3FBC-3696-C59C-EC4F-235A9AA6938B}"/>
                </a:ext>
              </a:extLst>
            </p:cNvPr>
            <p:cNvSpPr txBox="1"/>
            <p:nvPr/>
          </p:nvSpPr>
          <p:spPr>
            <a:xfrm>
              <a:off x="9567861" y="5257800"/>
              <a:ext cx="219075" cy="369332"/>
            </a:xfrm>
            <a:prstGeom prst="rect">
              <a:avLst/>
            </a:prstGeom>
            <a:noFill/>
          </p:spPr>
          <p:txBody>
            <a:bodyPr wrap="square" rtlCol="0">
              <a:spAutoFit/>
            </a:bodyPr>
            <a:lstStyle/>
            <a:p>
              <a:r>
                <a:rPr lang="en-US" i="1" dirty="0"/>
                <a:t>s</a:t>
              </a:r>
            </a:p>
          </p:txBody>
        </p:sp>
      </p:grpSp>
      <p:sp>
        <p:nvSpPr>
          <p:cNvPr id="11" name="TextBox 10">
            <a:extLst>
              <a:ext uri="{FF2B5EF4-FFF2-40B4-BE49-F238E27FC236}">
                <a16:creationId xmlns:a16="http://schemas.microsoft.com/office/drawing/2014/main" id="{8E427111-EE71-7F44-DC9C-9597CD5472AB}"/>
              </a:ext>
            </a:extLst>
          </p:cNvPr>
          <p:cNvSpPr txBox="1"/>
          <p:nvPr/>
        </p:nvSpPr>
        <p:spPr>
          <a:xfrm>
            <a:off x="1733550" y="4769108"/>
            <a:ext cx="6324600" cy="646331"/>
          </a:xfrm>
          <a:prstGeom prst="rect">
            <a:avLst/>
          </a:prstGeom>
          <a:noFill/>
        </p:spPr>
        <p:txBody>
          <a:bodyPr wrap="square" rtlCol="0">
            <a:spAutoFit/>
          </a:bodyPr>
          <a:lstStyle/>
          <a:p>
            <a:r>
              <a:rPr lang="en-US" b="1" dirty="0"/>
              <a:t>Alt text: </a:t>
            </a:r>
            <a:r>
              <a:rPr lang="en-US" dirty="0"/>
              <a:t>An image of a square with four equal sides labeled </a:t>
            </a:r>
            <a:r>
              <a:rPr lang="en-US" i="1" dirty="0"/>
              <a:t>s</a:t>
            </a:r>
            <a:r>
              <a:rPr lang="en-US" dirty="0"/>
              <a:t>.</a:t>
            </a:r>
          </a:p>
          <a:p>
            <a:endParaRPr lang="en-US" dirty="0"/>
          </a:p>
        </p:txBody>
      </p:sp>
    </p:spTree>
    <p:extLst>
      <p:ext uri="{BB962C8B-B14F-4D97-AF65-F5344CB8AC3E}">
        <p14:creationId xmlns:p14="http://schemas.microsoft.com/office/powerpoint/2010/main" val="13978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1788-CA3E-4862-7A66-20BAAE8625C7}"/>
              </a:ext>
            </a:extLst>
          </p:cNvPr>
          <p:cNvSpPr>
            <a:spLocks noGrp="1"/>
          </p:cNvSpPr>
          <p:nvPr>
            <p:ph type="title"/>
          </p:nvPr>
        </p:nvSpPr>
        <p:spPr/>
        <p:txBody>
          <a:bodyPr/>
          <a:lstStyle/>
          <a:p>
            <a:r>
              <a:rPr lang="en-US" dirty="0"/>
              <a:t>Huddle up!</a:t>
            </a:r>
          </a:p>
        </p:txBody>
      </p:sp>
      <p:sp>
        <p:nvSpPr>
          <p:cNvPr id="3" name="Content Placeholder 2">
            <a:extLst>
              <a:ext uri="{FF2B5EF4-FFF2-40B4-BE49-F238E27FC236}">
                <a16:creationId xmlns:a16="http://schemas.microsoft.com/office/drawing/2014/main" id="{98C7646E-F4A6-DA79-8991-7D98336E0342}"/>
              </a:ext>
            </a:extLst>
          </p:cNvPr>
          <p:cNvSpPr>
            <a:spLocks noGrp="1"/>
          </p:cNvSpPr>
          <p:nvPr>
            <p:ph idx="1"/>
          </p:nvPr>
        </p:nvSpPr>
        <p:spPr>
          <a:xfrm>
            <a:off x="838200" y="1825625"/>
            <a:ext cx="7848600" cy="4351338"/>
          </a:xfrm>
        </p:spPr>
        <p:txBody>
          <a:bodyPr/>
          <a:lstStyle/>
          <a:p>
            <a:r>
              <a:rPr lang="en-US" dirty="0"/>
              <a:t>Break into 4 groups.</a:t>
            </a:r>
          </a:p>
          <a:p>
            <a:r>
              <a:rPr lang="en-US" dirty="0"/>
              <a:t>Each gets an assessment question and corresponding image.</a:t>
            </a:r>
          </a:p>
          <a:p>
            <a:r>
              <a:rPr lang="en-US" dirty="0"/>
              <a:t>Create appropriate and descriptive alt-text for the image.</a:t>
            </a:r>
          </a:p>
          <a:p>
            <a:r>
              <a:rPr lang="en-US" dirty="0"/>
              <a:t>Be prepared to share your responses with the group.</a:t>
            </a:r>
          </a:p>
          <a:p>
            <a:r>
              <a:rPr lang="en-US" dirty="0">
                <a:hlinkClick r:id="rId4"/>
              </a:rPr>
              <a:t>https://tinyurl.com/mr2nvht9</a:t>
            </a:r>
            <a:r>
              <a:rPr lang="en-US" dirty="0"/>
              <a:t> </a:t>
            </a:r>
          </a:p>
        </p:txBody>
      </p:sp>
      <p:pic>
        <p:nvPicPr>
          <p:cNvPr id="5" name="Picture 4" descr="A qr code on a white background&#10;&#10;Description automatically generated">
            <a:extLst>
              <a:ext uri="{FF2B5EF4-FFF2-40B4-BE49-F238E27FC236}">
                <a16:creationId xmlns:a16="http://schemas.microsoft.com/office/drawing/2014/main" id="{C83D29D7-2E72-82EF-92B7-BC54AB857C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800" y="2395267"/>
            <a:ext cx="2928026" cy="2928026"/>
          </a:xfrm>
          <a:prstGeom prst="rect">
            <a:avLst/>
          </a:prstGeom>
        </p:spPr>
      </p:pic>
    </p:spTree>
    <p:extLst>
      <p:ext uri="{BB962C8B-B14F-4D97-AF65-F5344CB8AC3E}">
        <p14:creationId xmlns:p14="http://schemas.microsoft.com/office/powerpoint/2010/main" val="130139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4BB0-C0FD-3F75-4ABB-B3B82D3B046C}"/>
              </a:ext>
            </a:extLst>
          </p:cNvPr>
          <p:cNvSpPr>
            <a:spLocks noGrp="1"/>
          </p:cNvSpPr>
          <p:nvPr>
            <p:ph type="title"/>
          </p:nvPr>
        </p:nvSpPr>
        <p:spPr/>
        <p:txBody>
          <a:bodyPr/>
          <a:lstStyle/>
          <a:p>
            <a:r>
              <a:rPr lang="en-US"/>
              <a:t>Further considerations</a:t>
            </a:r>
          </a:p>
        </p:txBody>
      </p:sp>
      <p:graphicFrame>
        <p:nvGraphicFramePr>
          <p:cNvPr id="7" name="Content Placeholder 2">
            <a:extLst>
              <a:ext uri="{FF2B5EF4-FFF2-40B4-BE49-F238E27FC236}">
                <a16:creationId xmlns:a16="http://schemas.microsoft.com/office/drawing/2014/main" id="{8C6CAC37-7CB8-CD2F-52F7-A7727EA78BF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Future with solid fill">
            <a:extLst>
              <a:ext uri="{FF2B5EF4-FFF2-40B4-BE49-F238E27FC236}">
                <a16:creationId xmlns:a16="http://schemas.microsoft.com/office/drawing/2014/main" id="{07F85F69-E1E8-98DB-A14E-07567FC9F6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55808" y="365125"/>
            <a:ext cx="1193242" cy="1193242"/>
          </a:xfrm>
          <a:prstGeom prst="rect">
            <a:avLst/>
          </a:prstGeom>
        </p:spPr>
      </p:pic>
    </p:spTree>
    <p:extLst>
      <p:ext uri="{BB962C8B-B14F-4D97-AF65-F5344CB8AC3E}">
        <p14:creationId xmlns:p14="http://schemas.microsoft.com/office/powerpoint/2010/main" val="829578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4BB0-C0FD-3F75-4ABB-B3B82D3B046C}"/>
              </a:ext>
            </a:extLst>
          </p:cNvPr>
          <p:cNvSpPr>
            <a:spLocks noGrp="1"/>
          </p:cNvSpPr>
          <p:nvPr>
            <p:ph type="title"/>
          </p:nvPr>
        </p:nvSpPr>
        <p:spPr/>
        <p:txBody>
          <a:bodyPr/>
          <a:lstStyle/>
          <a:p>
            <a:r>
              <a:rPr lang="en-US" dirty="0"/>
              <a:t>Time to Reflect</a:t>
            </a:r>
          </a:p>
        </p:txBody>
      </p:sp>
      <p:sp>
        <p:nvSpPr>
          <p:cNvPr id="3" name="Content Placeholder 2">
            <a:extLst>
              <a:ext uri="{FF2B5EF4-FFF2-40B4-BE49-F238E27FC236}">
                <a16:creationId xmlns:a16="http://schemas.microsoft.com/office/drawing/2014/main" id="{72841F9E-D0D9-888F-6395-53BE6060277C}"/>
              </a:ext>
            </a:extLst>
          </p:cNvPr>
          <p:cNvSpPr>
            <a:spLocks noGrp="1"/>
          </p:cNvSpPr>
          <p:nvPr>
            <p:ph idx="1"/>
          </p:nvPr>
        </p:nvSpPr>
        <p:spPr>
          <a:xfrm>
            <a:off x="6838950" y="1609725"/>
            <a:ext cx="4514850" cy="4567238"/>
          </a:xfrm>
        </p:spPr>
        <p:txBody>
          <a:bodyPr/>
          <a:lstStyle/>
          <a:p>
            <a:pPr marL="0" indent="0">
              <a:buNone/>
            </a:pPr>
            <a:r>
              <a:rPr lang="en-US" dirty="0"/>
              <a:t>Consider the example images reviewed in your groups. </a:t>
            </a:r>
          </a:p>
          <a:p>
            <a:pPr marL="0" indent="0">
              <a:buNone/>
            </a:pPr>
            <a:endParaRPr lang="en-US" dirty="0"/>
          </a:p>
          <a:p>
            <a:pPr marL="0" indent="0">
              <a:buNone/>
            </a:pPr>
            <a:r>
              <a:rPr lang="en-US" dirty="0"/>
              <a:t>Are there other ways that we could assess the same concepts without relying on an image to convey meaning?</a:t>
            </a:r>
          </a:p>
          <a:p>
            <a:endParaRPr lang="en-US" dirty="0"/>
          </a:p>
          <a:p>
            <a:endParaRPr lang="en-US" dirty="0"/>
          </a:p>
        </p:txBody>
      </p:sp>
      <p:pic>
        <p:nvPicPr>
          <p:cNvPr id="4098" name="Picture 2" descr="845,300+ Reflection Stock Illustrations, Royalty-Free Vector Graphics &amp; Clip  Art - iStock | Mirror reflection, Water reflection, Mirror">
            <a:extLst>
              <a:ext uri="{FF2B5EF4-FFF2-40B4-BE49-F238E27FC236}">
                <a16:creationId xmlns:a16="http://schemas.microsoft.com/office/drawing/2014/main" id="{E2C3A7BA-9612-34D7-DAB3-8D831B5D6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9725"/>
            <a:ext cx="58293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292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3591-3EA1-ADE7-5F47-720080325CCA}"/>
              </a:ext>
            </a:extLst>
          </p:cNvPr>
          <p:cNvSpPr>
            <a:spLocks noGrp="1"/>
          </p:cNvSpPr>
          <p:nvPr>
            <p:ph type="title"/>
          </p:nvPr>
        </p:nvSpPr>
        <p:spPr>
          <a:xfrm>
            <a:off x="928688" y="3752850"/>
            <a:ext cx="4852987" cy="1419226"/>
          </a:xfrm>
        </p:spPr>
        <p:txBody>
          <a:bodyPr vert="horz" lIns="91440" tIns="45720" rIns="91440" bIns="45720" rtlCol="0" anchor="ctr">
            <a:normAutofit/>
          </a:bodyPr>
          <a:lstStyle/>
          <a:p>
            <a:r>
              <a:rPr lang="en-US" sz="3600" dirty="0"/>
              <a:t>Questions and Wrap Up</a:t>
            </a:r>
          </a:p>
        </p:txBody>
      </p:sp>
      <p:pic>
        <p:nvPicPr>
          <p:cNvPr id="9" name="Content Placeholder 8" descr="A white rectangular sign with blue text&#10;&#10;Description automatically generated">
            <a:extLst>
              <a:ext uri="{FF2B5EF4-FFF2-40B4-BE49-F238E27FC236}">
                <a16:creationId xmlns:a16="http://schemas.microsoft.com/office/drawing/2014/main" id="{7C962B57-252A-8717-D2D8-948C3ACF4A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9402" b="2649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Content Placeholder 6">
            <a:extLst>
              <a:ext uri="{FF2B5EF4-FFF2-40B4-BE49-F238E27FC236}">
                <a16:creationId xmlns:a16="http://schemas.microsoft.com/office/drawing/2014/main" id="{DA8D9404-0933-5A30-FEA0-B2183F926028}"/>
              </a:ext>
            </a:extLst>
          </p:cNvPr>
          <p:cNvSpPr>
            <a:spLocks noGrp="1"/>
          </p:cNvSpPr>
          <p:nvPr>
            <p:ph sz="quarter" idx="4"/>
          </p:nvPr>
        </p:nvSpPr>
        <p:spPr>
          <a:xfrm>
            <a:off x="6162675" y="5172076"/>
            <a:ext cx="5613395" cy="1271586"/>
          </a:xfrm>
        </p:spPr>
        <p:txBody>
          <a:bodyPr vert="horz" lIns="91440" tIns="45720" rIns="91440" bIns="45720" rtlCol="0" anchor="ctr">
            <a:normAutofit/>
          </a:bodyPr>
          <a:lstStyle/>
          <a:p>
            <a:pPr marL="0" indent="0">
              <a:buNone/>
            </a:pPr>
            <a:r>
              <a:rPr lang="en-US" sz="1800" dirty="0"/>
              <a:t>Carly Fuller</a:t>
            </a:r>
          </a:p>
          <a:p>
            <a:pPr marL="0" indent="0">
              <a:buNone/>
            </a:pPr>
            <a:r>
              <a:rPr lang="en-US" sz="1800" dirty="0">
                <a:hlinkClick r:id="rId3"/>
              </a:rPr>
              <a:t>Carly.Fuller@EdisonVirtualLearning.com</a:t>
            </a:r>
            <a:endParaRPr lang="en-US" sz="1800" dirty="0"/>
          </a:p>
          <a:p>
            <a:pPr marL="0" indent="0">
              <a:buNone/>
            </a:pPr>
            <a:r>
              <a:rPr lang="en-US" sz="1800" dirty="0">
                <a:hlinkClick r:id="rId4"/>
              </a:rPr>
              <a:t>https://www.linkedin.com/in/carlyefuller/</a:t>
            </a:r>
            <a:r>
              <a:rPr lang="en-US" sz="1800" dirty="0"/>
              <a:t> </a:t>
            </a:r>
          </a:p>
          <a:p>
            <a:endParaRPr lang="en-US" sz="1800" dirty="0"/>
          </a:p>
        </p:txBody>
      </p:sp>
    </p:spTree>
    <p:extLst>
      <p:ext uri="{BB962C8B-B14F-4D97-AF65-F5344CB8AC3E}">
        <p14:creationId xmlns:p14="http://schemas.microsoft.com/office/powerpoint/2010/main" val="293600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CE59-4E4A-EE78-5E97-DDF5389D512A}"/>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3EEEC22E-D990-C29B-5A1B-3033E0151CEC}"/>
              </a:ext>
            </a:extLst>
          </p:cNvPr>
          <p:cNvSpPr>
            <a:spLocks noGrp="1"/>
          </p:cNvSpPr>
          <p:nvPr>
            <p:ph idx="1"/>
          </p:nvPr>
        </p:nvSpPr>
        <p:spPr/>
        <p:txBody>
          <a:bodyPr>
            <a:normAutofit lnSpcReduction="10000"/>
          </a:bodyPr>
          <a:lstStyle/>
          <a:p>
            <a:r>
              <a:rPr lang="en-US" dirty="0">
                <a:hlinkClick r:id="rId3"/>
              </a:rPr>
              <a:t>https://files.eric.ed.gov/fulltext/EJ1156239.pdf</a:t>
            </a:r>
            <a:endParaRPr lang="en-US" dirty="0"/>
          </a:p>
          <a:p>
            <a:r>
              <a:rPr lang="en-US" dirty="0">
                <a:hlinkClick r:id="rId4"/>
              </a:rPr>
              <a:t>https://www.air.org/resource/brief/course-progression-students-who-fail-algebra-i-ninth-grade</a:t>
            </a:r>
            <a:r>
              <a:rPr lang="en-US" dirty="0"/>
              <a:t> </a:t>
            </a:r>
          </a:p>
          <a:p>
            <a:r>
              <a:rPr lang="en-US" dirty="0">
                <a:hlinkClick r:id="rId5"/>
              </a:rPr>
              <a:t>https://usprogram.gatesfoundation.org/news-and-insights/articles/what-were-learning-math-should-be-a-gateway</a:t>
            </a:r>
            <a:r>
              <a:rPr lang="en-US" dirty="0"/>
              <a:t> </a:t>
            </a:r>
          </a:p>
          <a:p>
            <a:r>
              <a:rPr lang="en-US" dirty="0"/>
              <a:t> </a:t>
            </a:r>
            <a:r>
              <a:rPr lang="en-US" dirty="0">
                <a:hlinkClick r:id="rId6"/>
              </a:rPr>
              <a:t>https://a11y.pearson.com/mathxl/</a:t>
            </a:r>
            <a:endParaRPr lang="en-US" dirty="0"/>
          </a:p>
          <a:p>
            <a:r>
              <a:rPr lang="en-US" dirty="0">
                <a:hlinkClick r:id="rId7"/>
              </a:rPr>
              <a:t>https://digitalpromise.org/2023/12/15/how-teachers-researchers-and-tech-are-partnering-to-make-math-accessible/</a:t>
            </a:r>
            <a:r>
              <a:rPr lang="en-US" dirty="0"/>
              <a:t> </a:t>
            </a:r>
          </a:p>
          <a:p>
            <a:r>
              <a:rPr lang="en-US" dirty="0">
                <a:hlinkClick r:id="rId8"/>
              </a:rPr>
              <a:t>https://www.seewritehear.com/accessible-mathml/mathspeak/examples/</a:t>
            </a: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76228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753D-1073-1F85-027E-711E754EA51C}"/>
              </a:ext>
            </a:extLst>
          </p:cNvPr>
          <p:cNvSpPr>
            <a:spLocks noGrp="1"/>
          </p:cNvSpPr>
          <p:nvPr>
            <p:ph type="title"/>
          </p:nvPr>
        </p:nvSpPr>
        <p:spPr/>
        <p:txBody>
          <a:bodyPr/>
          <a:lstStyle/>
          <a:p>
            <a:r>
              <a:rPr lang="en-US"/>
              <a:t>Learning Objectives</a:t>
            </a:r>
          </a:p>
        </p:txBody>
      </p:sp>
      <p:graphicFrame>
        <p:nvGraphicFramePr>
          <p:cNvPr id="7" name="Content Placeholder 2">
            <a:extLst>
              <a:ext uri="{FF2B5EF4-FFF2-40B4-BE49-F238E27FC236}">
                <a16:creationId xmlns:a16="http://schemas.microsoft.com/office/drawing/2014/main" id="{50320E95-107F-80EB-4964-BD5F8226F6F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143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D76B-8DC9-6918-B050-A86ACDC77E37}"/>
              </a:ext>
            </a:extLst>
          </p:cNvPr>
          <p:cNvSpPr>
            <a:spLocks noGrp="1"/>
          </p:cNvSpPr>
          <p:nvPr>
            <p:ph type="title"/>
          </p:nvPr>
        </p:nvSpPr>
        <p:spPr>
          <a:xfrm>
            <a:off x="838200" y="520630"/>
            <a:ext cx="10515600" cy="1325563"/>
          </a:xfrm>
        </p:spPr>
        <p:txBody>
          <a:bodyPr/>
          <a:lstStyle/>
          <a:p>
            <a:r>
              <a:rPr lang="en-US"/>
              <a:t>Edison Virtual Learning</a:t>
            </a:r>
          </a:p>
        </p:txBody>
      </p:sp>
      <p:sp>
        <p:nvSpPr>
          <p:cNvPr id="3" name="Content Placeholder 2">
            <a:extLst>
              <a:ext uri="{FF2B5EF4-FFF2-40B4-BE49-F238E27FC236}">
                <a16:creationId xmlns:a16="http://schemas.microsoft.com/office/drawing/2014/main" id="{B82A4358-6931-EB2C-6695-E84B512DED68}"/>
              </a:ext>
            </a:extLst>
          </p:cNvPr>
          <p:cNvSpPr>
            <a:spLocks noGrp="1"/>
          </p:cNvSpPr>
          <p:nvPr>
            <p:ph idx="1"/>
          </p:nvPr>
        </p:nvSpPr>
        <p:spPr>
          <a:xfrm>
            <a:off x="838200" y="1825625"/>
            <a:ext cx="10515600" cy="4667250"/>
          </a:xfrm>
        </p:spPr>
        <p:txBody>
          <a:bodyPr>
            <a:normAutofit lnSpcReduction="10000"/>
          </a:bodyPr>
          <a:lstStyle/>
          <a:p>
            <a:pPr marL="0" indent="0">
              <a:buNone/>
            </a:pPr>
            <a:r>
              <a:rPr lang="en-US"/>
              <a:t>Edison </a:t>
            </a:r>
            <a:r>
              <a:rPr lang="en-US" dirty="0"/>
              <a:t>is a digital learning solutions provider focused on providing equitable learning experiences to students. We provide online courses for original credit, credit recovery, CTE, Dual Enrollment, and more in grades 6 through 12 with accompanying certified teaching services.</a:t>
            </a:r>
          </a:p>
          <a:p>
            <a:pPr marL="0" indent="0">
              <a:buNone/>
            </a:pPr>
            <a:endParaRPr lang="en-US"/>
          </a:p>
          <a:p>
            <a:pPr marL="0" indent="0">
              <a:buNone/>
            </a:pPr>
            <a:r>
              <a:rPr lang="en-GB"/>
              <a:t>Edison </a:t>
            </a:r>
            <a:r>
              <a:rPr lang="en-GB" dirty="0"/>
              <a:t>is proud to be a K-12 Publisher Member of Quality Matters. Our team has five Certified K12 Reviewers and one Certified K12 Master Reviewer. In the last three years, </a:t>
            </a:r>
            <a:r>
              <a:rPr lang="en-GB"/>
              <a:t>Edison</a:t>
            </a:r>
            <a:r>
              <a:rPr lang="en-GB" dirty="0"/>
              <a:t> has successfully submitted 12 QM certified </a:t>
            </a:r>
            <a:r>
              <a:rPr lang="en-GB" dirty="0" err="1"/>
              <a:t>eCourses</a:t>
            </a:r>
            <a:r>
              <a:rPr lang="en-GB" dirty="0"/>
              <a:t> and QM best practices are integrated into curriculum development and instructional operations. </a:t>
            </a:r>
            <a:endParaRPr lang="en-US" dirty="0"/>
          </a:p>
        </p:txBody>
      </p:sp>
      <p:pic>
        <p:nvPicPr>
          <p:cNvPr id="5" name="Picture 4" descr="A blue circle with white letter e in it&#10;&#10;Description automatically generated">
            <a:extLst>
              <a:ext uri="{FF2B5EF4-FFF2-40B4-BE49-F238E27FC236}">
                <a16:creationId xmlns:a16="http://schemas.microsoft.com/office/drawing/2014/main" id="{6DC6B5ED-BABF-80F8-9AE7-843A1FD32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1374" y="5190532"/>
            <a:ext cx="1747855" cy="1747855"/>
          </a:xfrm>
          <a:prstGeom prst="rect">
            <a:avLst/>
          </a:prstGeom>
        </p:spPr>
      </p:pic>
    </p:spTree>
    <p:extLst>
      <p:ext uri="{BB962C8B-B14F-4D97-AF65-F5344CB8AC3E}">
        <p14:creationId xmlns:p14="http://schemas.microsoft.com/office/powerpoint/2010/main" val="242914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0D34-2665-6354-12B3-9FE17011F22A}"/>
              </a:ext>
            </a:extLst>
          </p:cNvPr>
          <p:cNvSpPr>
            <a:spLocks noGrp="1"/>
          </p:cNvSpPr>
          <p:nvPr>
            <p:ph type="title"/>
          </p:nvPr>
        </p:nvSpPr>
        <p:spPr>
          <a:xfrm>
            <a:off x="838200" y="500062"/>
            <a:ext cx="10515600" cy="1325563"/>
          </a:xfrm>
        </p:spPr>
        <p:txBody>
          <a:bodyPr/>
          <a:lstStyle/>
          <a:p>
            <a:r>
              <a:rPr lang="en-US" dirty="0"/>
              <a:t>A little bit about me</a:t>
            </a:r>
          </a:p>
        </p:txBody>
      </p:sp>
      <p:sp>
        <p:nvSpPr>
          <p:cNvPr id="3" name="Content Placeholder 2">
            <a:extLst>
              <a:ext uri="{FF2B5EF4-FFF2-40B4-BE49-F238E27FC236}">
                <a16:creationId xmlns:a16="http://schemas.microsoft.com/office/drawing/2014/main" id="{59D9CEB7-6D4D-1CA2-AE9C-C371AA281BD9}"/>
              </a:ext>
            </a:extLst>
          </p:cNvPr>
          <p:cNvSpPr>
            <a:spLocks noGrp="1"/>
          </p:cNvSpPr>
          <p:nvPr>
            <p:ph idx="1"/>
          </p:nvPr>
        </p:nvSpPr>
        <p:spPr>
          <a:xfrm>
            <a:off x="838200" y="1825625"/>
            <a:ext cx="7552174" cy="4351338"/>
          </a:xfrm>
        </p:spPr>
        <p:txBody>
          <a:bodyPr>
            <a:normAutofit lnSpcReduction="10000"/>
          </a:bodyPr>
          <a:lstStyle/>
          <a:p>
            <a:r>
              <a:rPr lang="en-US" dirty="0"/>
              <a:t>Former secondary math teacher</a:t>
            </a:r>
          </a:p>
          <a:p>
            <a:r>
              <a:rPr lang="en-US" dirty="0"/>
              <a:t>Product leader with over a decade experience overseeing curriculum development and other product development for </a:t>
            </a:r>
            <a:r>
              <a:rPr lang="en-US"/>
              <a:t>Edison</a:t>
            </a:r>
            <a:endParaRPr lang="en-US" dirty="0"/>
          </a:p>
          <a:p>
            <a:r>
              <a:rPr lang="en-US" dirty="0"/>
              <a:t>Passion for creating equitable learning experiences through digital courses and tools</a:t>
            </a:r>
          </a:p>
          <a:p>
            <a:r>
              <a:rPr lang="en-US" dirty="0"/>
              <a:t>DLAC Executive Committee Member</a:t>
            </a:r>
          </a:p>
          <a:p>
            <a:r>
              <a:rPr lang="en-US" dirty="0"/>
              <a:t>Served on the QM K-12 Rubric, 6</a:t>
            </a:r>
            <a:r>
              <a:rPr lang="en-US" baseline="30000" dirty="0"/>
              <a:t>th</a:t>
            </a:r>
            <a:r>
              <a:rPr lang="en-US" dirty="0"/>
              <a:t> Edition Committee</a:t>
            </a:r>
          </a:p>
          <a:p>
            <a:r>
              <a:rPr lang="en-US" dirty="0"/>
              <a:t>Certified QM K-12 Master Reviewer</a:t>
            </a:r>
          </a:p>
          <a:p>
            <a:endParaRPr lang="en-US" dirty="0"/>
          </a:p>
        </p:txBody>
      </p:sp>
      <p:sp>
        <p:nvSpPr>
          <p:cNvPr id="4" name="Rounded Rectangle 3">
            <a:extLst>
              <a:ext uri="{FF2B5EF4-FFF2-40B4-BE49-F238E27FC236}">
                <a16:creationId xmlns:a16="http://schemas.microsoft.com/office/drawing/2014/main" id="{58B8E77A-17B8-6107-CD74-C5ECAE9E229E}"/>
              </a:ext>
            </a:extLst>
          </p:cNvPr>
          <p:cNvSpPr/>
          <p:nvPr/>
        </p:nvSpPr>
        <p:spPr>
          <a:xfrm>
            <a:off x="8752113" y="2120203"/>
            <a:ext cx="2883877" cy="3054697"/>
          </a:xfrm>
          <a:prstGeom prst="round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44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0A17-58F5-A768-74B5-8872113C0CCB}"/>
              </a:ext>
            </a:extLst>
          </p:cNvPr>
          <p:cNvSpPr>
            <a:spLocks noGrp="1"/>
          </p:cNvSpPr>
          <p:nvPr>
            <p:ph type="title"/>
          </p:nvPr>
        </p:nvSpPr>
        <p:spPr>
          <a:xfrm>
            <a:off x="838200" y="500062"/>
            <a:ext cx="10515600" cy="1325563"/>
          </a:xfrm>
        </p:spPr>
        <p:txBody>
          <a:bodyPr/>
          <a:lstStyle/>
          <a:p>
            <a:r>
              <a:rPr lang="en-US"/>
              <a:t>What the research says</a:t>
            </a:r>
          </a:p>
        </p:txBody>
      </p:sp>
      <p:sp>
        <p:nvSpPr>
          <p:cNvPr id="3" name="Content Placeholder 2">
            <a:extLst>
              <a:ext uri="{FF2B5EF4-FFF2-40B4-BE49-F238E27FC236}">
                <a16:creationId xmlns:a16="http://schemas.microsoft.com/office/drawing/2014/main" id="{D85ABD97-0105-2991-CBF4-D1BE83077721}"/>
              </a:ext>
            </a:extLst>
          </p:cNvPr>
          <p:cNvSpPr>
            <a:spLocks noGrp="1"/>
          </p:cNvSpPr>
          <p:nvPr>
            <p:ph idx="1"/>
          </p:nvPr>
        </p:nvSpPr>
        <p:spPr>
          <a:xfrm>
            <a:off x="1511438" y="1825624"/>
            <a:ext cx="9461361" cy="4283773"/>
          </a:xfrm>
        </p:spPr>
        <p:txBody>
          <a:bodyPr>
            <a:normAutofit lnSpcReduction="10000"/>
          </a:bodyPr>
          <a:lstStyle/>
          <a:p>
            <a:pPr marL="0" indent="0">
              <a:buNone/>
            </a:pPr>
            <a:r>
              <a:rPr lang="en-US" dirty="0"/>
              <a:t>75% of visually impaired students are behind sighted peers in math by at least a full grade level</a:t>
            </a:r>
          </a:p>
          <a:p>
            <a:pPr lvl="1"/>
            <a:r>
              <a:rPr lang="en-US" dirty="0"/>
              <a:t>US Department of Education study published in the Journal of Visual Impairment &amp; Blindness (2017) </a:t>
            </a:r>
            <a:r>
              <a:rPr lang="en-US" dirty="0">
                <a:hlinkClick r:id="rId4"/>
              </a:rPr>
              <a:t>https://files.eric.ed.gov/fulltext/EJ1156239.pdf</a:t>
            </a:r>
            <a:r>
              <a:rPr lang="en-US" dirty="0"/>
              <a:t> </a:t>
            </a:r>
          </a:p>
          <a:p>
            <a:pPr marL="457200" lvl="1" indent="0">
              <a:buNone/>
            </a:pPr>
            <a:endParaRPr lang="en-US" dirty="0"/>
          </a:p>
          <a:p>
            <a:pPr marL="0" indent="0">
              <a:buNone/>
            </a:pPr>
            <a:r>
              <a:rPr lang="en-US" dirty="0"/>
              <a:t>Mathematics can be a gatekeeper to a student’s success in high school and beyond. For example, if a 9</a:t>
            </a:r>
            <a:r>
              <a:rPr lang="en-US" baseline="30000" dirty="0"/>
              <a:t>th</a:t>
            </a:r>
            <a:r>
              <a:rPr lang="en-US" dirty="0"/>
              <a:t> grader fails algebra, their chance of graduating high school drops to 20%. </a:t>
            </a:r>
          </a:p>
          <a:p>
            <a:pPr lvl="1"/>
            <a:r>
              <a:rPr lang="en-US" dirty="0"/>
              <a:t>Back on Track Study: </a:t>
            </a:r>
            <a:r>
              <a:rPr lang="en-US" dirty="0">
                <a:hlinkClick r:id="rId5"/>
              </a:rPr>
              <a:t>https://www.air.org/resource/brief/course-progression-students-who-fail-algebra-i-ninth-grade</a:t>
            </a:r>
            <a:r>
              <a:rPr lang="en-US" dirty="0"/>
              <a:t> </a:t>
            </a:r>
          </a:p>
          <a:p>
            <a:endParaRPr lang="en-US" dirty="0"/>
          </a:p>
          <a:p>
            <a:endParaRPr lang="en-US" dirty="0"/>
          </a:p>
          <a:p>
            <a:endParaRPr lang="en-US" dirty="0"/>
          </a:p>
        </p:txBody>
      </p:sp>
      <p:pic>
        <p:nvPicPr>
          <p:cNvPr id="11" name="Graphic 10" descr="Door Open with solid fill">
            <a:extLst>
              <a:ext uri="{FF2B5EF4-FFF2-40B4-BE49-F238E27FC236}">
                <a16:creationId xmlns:a16="http://schemas.microsoft.com/office/drawing/2014/main" id="{D87621F2-D970-B8EE-F6B4-62A6FA25E9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7537" y="4157506"/>
            <a:ext cx="914400" cy="914400"/>
          </a:xfrm>
          <a:prstGeom prst="rect">
            <a:avLst/>
          </a:prstGeom>
        </p:spPr>
      </p:pic>
      <p:pic>
        <p:nvPicPr>
          <p:cNvPr id="17" name="Graphic 16" descr="Business Growth with solid fill">
            <a:extLst>
              <a:ext uri="{FF2B5EF4-FFF2-40B4-BE49-F238E27FC236}">
                <a16:creationId xmlns:a16="http://schemas.microsoft.com/office/drawing/2014/main" id="{F0F66435-207A-DEC0-F3D0-DE866DF52A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537" y="2077165"/>
            <a:ext cx="914400" cy="914400"/>
          </a:xfrm>
          <a:prstGeom prst="rect">
            <a:avLst/>
          </a:prstGeom>
        </p:spPr>
      </p:pic>
    </p:spTree>
    <p:extLst>
      <p:ext uri="{BB962C8B-B14F-4D97-AF65-F5344CB8AC3E}">
        <p14:creationId xmlns:p14="http://schemas.microsoft.com/office/powerpoint/2010/main" val="100448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B8F901-89A0-3C89-9C28-5A16C4438F24}"/>
              </a:ext>
            </a:extLst>
          </p:cNvPr>
          <p:cNvSpPr>
            <a:spLocks noGrp="1"/>
          </p:cNvSpPr>
          <p:nvPr>
            <p:ph type="title"/>
          </p:nvPr>
        </p:nvSpPr>
        <p:spPr/>
        <p:txBody>
          <a:bodyPr/>
          <a:lstStyle/>
          <a:p>
            <a:r>
              <a:rPr lang="en-US"/>
              <a:t>Best Practices</a:t>
            </a:r>
          </a:p>
        </p:txBody>
      </p:sp>
      <p:sp>
        <p:nvSpPr>
          <p:cNvPr id="5" name="Text Placeholder 4">
            <a:extLst>
              <a:ext uri="{FF2B5EF4-FFF2-40B4-BE49-F238E27FC236}">
                <a16:creationId xmlns:a16="http://schemas.microsoft.com/office/drawing/2014/main" id="{12BC6560-566F-4690-A3B4-0889742BBB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6427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9A8E-E2F5-EA12-85B6-76445C687987}"/>
              </a:ext>
            </a:extLst>
          </p:cNvPr>
          <p:cNvSpPr>
            <a:spLocks noGrp="1"/>
          </p:cNvSpPr>
          <p:nvPr>
            <p:ph type="title"/>
          </p:nvPr>
        </p:nvSpPr>
        <p:spPr/>
        <p:txBody>
          <a:bodyPr/>
          <a:lstStyle/>
          <a:p>
            <a:r>
              <a:rPr lang="en-US" dirty="0"/>
              <a:t>Universal Design for Learning</a:t>
            </a:r>
          </a:p>
        </p:txBody>
      </p:sp>
      <p:sp>
        <p:nvSpPr>
          <p:cNvPr id="3" name="Content Placeholder 2">
            <a:extLst>
              <a:ext uri="{FF2B5EF4-FFF2-40B4-BE49-F238E27FC236}">
                <a16:creationId xmlns:a16="http://schemas.microsoft.com/office/drawing/2014/main" id="{9D5BA7BD-D53F-0D49-FFD2-C22A0BB11BBC}"/>
              </a:ext>
            </a:extLst>
          </p:cNvPr>
          <p:cNvSpPr>
            <a:spLocks noGrp="1"/>
          </p:cNvSpPr>
          <p:nvPr>
            <p:ph idx="1"/>
          </p:nvPr>
        </p:nvSpPr>
        <p:spPr>
          <a:xfrm>
            <a:off x="6096000" y="1825625"/>
            <a:ext cx="5257800" cy="4351338"/>
          </a:xfrm>
        </p:spPr>
        <p:txBody>
          <a:bodyPr>
            <a:normAutofit/>
          </a:bodyPr>
          <a:lstStyle/>
          <a:p>
            <a:r>
              <a:rPr lang="en-US" dirty="0"/>
              <a:t>Promotes learner voice and choice through accessible, inclusive, and equitable learning environments</a:t>
            </a:r>
          </a:p>
          <a:p>
            <a:r>
              <a:rPr lang="en-US" dirty="0"/>
              <a:t>Math is naturally multimodal allowing for multiple ways that understanding that be perceived or expressed.</a:t>
            </a:r>
          </a:p>
          <a:p>
            <a:r>
              <a:rPr lang="en-US" dirty="0"/>
              <a:t>“What is critical for some, is good for all.” </a:t>
            </a:r>
          </a:p>
        </p:txBody>
      </p:sp>
      <p:graphicFrame>
        <p:nvGraphicFramePr>
          <p:cNvPr id="4" name="Diagram 3">
            <a:extLst>
              <a:ext uri="{FF2B5EF4-FFF2-40B4-BE49-F238E27FC236}">
                <a16:creationId xmlns:a16="http://schemas.microsoft.com/office/drawing/2014/main" id="{F2016464-B765-6049-5CB7-8938CA6FD314}"/>
              </a:ext>
            </a:extLst>
          </p:cNvPr>
          <p:cNvGraphicFramePr/>
          <p:nvPr>
            <p:extLst>
              <p:ext uri="{D42A27DB-BD31-4B8C-83A1-F6EECF244321}">
                <p14:modId xmlns:p14="http://schemas.microsoft.com/office/powerpoint/2010/main" val="1683257925"/>
              </p:ext>
            </p:extLst>
          </p:nvPr>
        </p:nvGraphicFramePr>
        <p:xfrm>
          <a:off x="330200" y="1960562"/>
          <a:ext cx="58674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4DB2679F-545A-352B-85B8-8E79AFFE7B7B}"/>
              </a:ext>
            </a:extLst>
          </p:cNvPr>
          <p:cNvSpPr txBox="1"/>
          <p:nvPr/>
        </p:nvSpPr>
        <p:spPr>
          <a:xfrm>
            <a:off x="1794933" y="1591230"/>
            <a:ext cx="2836334" cy="369332"/>
          </a:xfrm>
          <a:prstGeom prst="rect">
            <a:avLst/>
          </a:prstGeom>
          <a:noFill/>
        </p:spPr>
        <p:txBody>
          <a:bodyPr wrap="square" rtlCol="0">
            <a:spAutoFit/>
          </a:bodyPr>
          <a:lstStyle/>
          <a:p>
            <a:pPr algn="ctr"/>
            <a:r>
              <a:rPr lang="en-US" dirty="0"/>
              <a:t>Multiple means</a:t>
            </a:r>
            <a:endParaRPr lang="en-US"/>
          </a:p>
        </p:txBody>
      </p:sp>
    </p:spTree>
    <p:extLst>
      <p:ext uri="{BB962C8B-B14F-4D97-AF65-F5344CB8AC3E}">
        <p14:creationId xmlns:p14="http://schemas.microsoft.com/office/powerpoint/2010/main" val="296572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59E4-0EF5-DDAD-203D-C34E72446926}"/>
              </a:ext>
            </a:extLst>
          </p:cNvPr>
          <p:cNvSpPr>
            <a:spLocks noGrp="1"/>
          </p:cNvSpPr>
          <p:nvPr>
            <p:ph type="title"/>
          </p:nvPr>
        </p:nvSpPr>
        <p:spPr>
          <a:xfrm>
            <a:off x="838200" y="470827"/>
            <a:ext cx="10515600" cy="1325563"/>
          </a:xfrm>
        </p:spPr>
        <p:txBody>
          <a:bodyPr/>
          <a:lstStyle/>
          <a:p>
            <a:r>
              <a:rPr lang="en-US"/>
              <a:t>WCAG Compliance</a:t>
            </a:r>
          </a:p>
        </p:txBody>
      </p:sp>
      <p:sp>
        <p:nvSpPr>
          <p:cNvPr id="3" name="Content Placeholder 2">
            <a:extLst>
              <a:ext uri="{FF2B5EF4-FFF2-40B4-BE49-F238E27FC236}">
                <a16:creationId xmlns:a16="http://schemas.microsoft.com/office/drawing/2014/main" id="{8A8CC04F-3AE7-A3E9-753D-B0CFDF183FB8}"/>
              </a:ext>
            </a:extLst>
          </p:cNvPr>
          <p:cNvSpPr>
            <a:spLocks noGrp="1"/>
          </p:cNvSpPr>
          <p:nvPr>
            <p:ph idx="1"/>
          </p:nvPr>
        </p:nvSpPr>
        <p:spPr>
          <a:xfrm>
            <a:off x="838200" y="1825625"/>
            <a:ext cx="10515600" cy="1222375"/>
          </a:xfrm>
        </p:spPr>
        <p:txBody>
          <a:bodyPr>
            <a:normAutofit fontScale="92500" lnSpcReduction="10000"/>
          </a:bodyPr>
          <a:lstStyle/>
          <a:p>
            <a:r>
              <a:rPr lang="en-US" dirty="0"/>
              <a:t>Key principles: perceivable, operable, understandable, and robust</a:t>
            </a:r>
          </a:p>
          <a:p>
            <a:r>
              <a:rPr lang="en-US" dirty="0"/>
              <a:t>Considerations: Alt-text for images, high contrast colors, sufficient white space, high resolution images</a:t>
            </a:r>
          </a:p>
          <a:p>
            <a:pPr marL="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94139-A1AF-6037-88F2-F96CC2FFC9F0}"/>
                  </a:ext>
                </a:extLst>
              </p:cNvPr>
              <p:cNvSpPr txBox="1"/>
              <p:nvPr/>
            </p:nvSpPr>
            <p:spPr>
              <a:xfrm>
                <a:off x="8522102" y="3575738"/>
                <a:ext cx="2073529" cy="58705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𝑥</m:t>
                      </m:r>
                      <m:r>
                        <a:rPr lang="en-GB" i="1" smtClean="0">
                          <a:latin typeface="Cambria Math" panose="02040503050406030204" pitchFamily="18" charset="0"/>
                        </a:rPr>
                        <m:t>=</m:t>
                      </m:r>
                      <m:f>
                        <m:fPr>
                          <m:ctrlPr>
                            <a:rPr lang="en-GB" i="1" smtClean="0">
                              <a:latin typeface="Cambria Math" panose="02040503050406030204" pitchFamily="18" charset="0"/>
                            </a:rPr>
                          </m:ctrlPr>
                        </m:fPr>
                        <m:num>
                          <m:r>
                            <a:rPr lang="en-GB" i="1" smtClean="0">
                              <a:latin typeface="Cambria Math" panose="02040503050406030204" pitchFamily="18" charset="0"/>
                            </a:rPr>
                            <m:t>−</m:t>
                          </m:r>
                          <m:r>
                            <a:rPr lang="en-GB" i="1" smtClean="0">
                              <a:latin typeface="Cambria Math" panose="02040503050406030204" pitchFamily="18" charset="0"/>
                            </a:rPr>
                            <m:t>𝑏</m:t>
                          </m:r>
                          <m:r>
                            <a:rPr lang="en-GB" i="1" smtClean="0">
                              <a:latin typeface="Cambria Math" panose="02040503050406030204" pitchFamily="18" charset="0"/>
                            </a:rPr>
                            <m:t>±</m:t>
                          </m:r>
                          <m:rad>
                            <m:radPr>
                              <m:degHide m:val="on"/>
                              <m:ctrlPr>
                                <a:rPr lang="en-GB" i="1" smtClean="0">
                                  <a:latin typeface="Cambria Math" panose="02040503050406030204" pitchFamily="18" charset="0"/>
                                </a:rPr>
                              </m:ctrlPr>
                            </m:radPr>
                            <m:deg/>
                            <m:e>
                              <m:sSup>
                                <m:sSupPr>
                                  <m:ctrlPr>
                                    <a:rPr lang="en-GB" i="1" smtClean="0">
                                      <a:latin typeface="Cambria Math" panose="02040503050406030204" pitchFamily="18" charset="0"/>
                                    </a:rPr>
                                  </m:ctrlPr>
                                </m:sSupPr>
                                <m:e>
                                  <m:r>
                                    <a:rPr lang="en-GB" i="1" smtClean="0">
                                      <a:latin typeface="Cambria Math" panose="02040503050406030204" pitchFamily="18" charset="0"/>
                                    </a:rPr>
                                    <m:t>𝑏</m:t>
                                  </m:r>
                                </m:e>
                                <m:sup>
                                  <m:r>
                                    <a:rPr lang="en-GB" i="1" smtClean="0">
                                      <a:latin typeface="Cambria Math" panose="02040503050406030204" pitchFamily="18" charset="0"/>
                                    </a:rPr>
                                    <m:t>2</m:t>
                                  </m:r>
                                </m:sup>
                              </m:sSup>
                              <m:r>
                                <a:rPr lang="en-GB" i="1" smtClean="0">
                                  <a:latin typeface="Cambria Math" panose="02040503050406030204" pitchFamily="18" charset="0"/>
                                </a:rPr>
                                <m:t>−4</m:t>
                              </m:r>
                              <m:r>
                                <a:rPr lang="en-GB" i="1" smtClean="0">
                                  <a:latin typeface="Cambria Math" panose="02040503050406030204" pitchFamily="18" charset="0"/>
                                </a:rPr>
                                <m:t>𝑎𝑐</m:t>
                              </m:r>
                            </m:e>
                          </m:rad>
                        </m:num>
                        <m:den>
                          <m:r>
                            <a:rPr lang="en-GB" i="1" smtClean="0">
                              <a:latin typeface="Cambria Math" panose="02040503050406030204" pitchFamily="18" charset="0"/>
                            </a:rPr>
                            <m:t>2</m:t>
                          </m:r>
                          <m:r>
                            <a:rPr lang="en-GB" i="1" smtClean="0">
                              <a:latin typeface="Cambria Math" panose="02040503050406030204" pitchFamily="18" charset="0"/>
                            </a:rPr>
                            <m:t>𝑎</m:t>
                          </m:r>
                        </m:den>
                      </m:f>
                    </m:oMath>
                  </m:oMathPara>
                </a14:m>
                <a:endParaRPr lang="en-US" dirty="0"/>
              </a:p>
            </p:txBody>
          </p:sp>
        </mc:Choice>
        <mc:Fallback xmlns="">
          <p:sp>
            <p:nvSpPr>
              <p:cNvPr id="4" name="TextBox 3">
                <a:extLst>
                  <a:ext uri="{FF2B5EF4-FFF2-40B4-BE49-F238E27FC236}">
                    <a16:creationId xmlns:a16="http://schemas.microsoft.com/office/drawing/2014/main" id="{A1A94139-A1AF-6037-88F2-F96CC2FFC9F0}"/>
                  </a:ext>
                </a:extLst>
              </p:cNvPr>
              <p:cNvSpPr txBox="1">
                <a:spLocks noRot="1" noChangeAspect="1" noMove="1" noResize="1" noEditPoints="1" noAdjustHandles="1" noChangeArrowheads="1" noChangeShapeType="1" noTextEdit="1"/>
              </p:cNvSpPr>
              <p:nvPr/>
            </p:nvSpPr>
            <p:spPr>
              <a:xfrm>
                <a:off x="8522102" y="3575738"/>
                <a:ext cx="2073529" cy="587058"/>
              </a:xfrm>
              <a:prstGeom prst="rect">
                <a:avLst/>
              </a:prstGeom>
              <a:blipFill>
                <a:blip r:embed="rId4"/>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E0FB260-D5FA-8559-A5CF-2F93587BE812}"/>
              </a:ext>
            </a:extLst>
          </p:cNvPr>
          <p:cNvPicPr>
            <a:picLocks noChangeAspect="1"/>
          </p:cNvPicPr>
          <p:nvPr/>
        </p:nvPicPr>
        <p:blipFill>
          <a:blip r:embed="rId5"/>
          <a:stretch>
            <a:fillRect/>
          </a:stretch>
        </p:blipFill>
        <p:spPr>
          <a:xfrm>
            <a:off x="838200" y="3244632"/>
            <a:ext cx="2555737" cy="3093469"/>
          </a:xfrm>
          <a:prstGeom prst="rect">
            <a:avLst/>
          </a:prstGeom>
        </p:spPr>
      </p:pic>
      <p:pic>
        <p:nvPicPr>
          <p:cNvPr id="8" name="Picture 7">
            <a:extLst>
              <a:ext uri="{FF2B5EF4-FFF2-40B4-BE49-F238E27FC236}">
                <a16:creationId xmlns:a16="http://schemas.microsoft.com/office/drawing/2014/main" id="{7EC37D0F-020F-282E-6445-F0DFA41C3A97}"/>
              </a:ext>
            </a:extLst>
          </p:cNvPr>
          <p:cNvPicPr>
            <a:picLocks noChangeAspect="1"/>
          </p:cNvPicPr>
          <p:nvPr/>
        </p:nvPicPr>
        <p:blipFill>
          <a:blip r:embed="rId6"/>
          <a:stretch>
            <a:fillRect/>
          </a:stretch>
        </p:blipFill>
        <p:spPr>
          <a:xfrm>
            <a:off x="4351278" y="3508005"/>
            <a:ext cx="2629128" cy="1844200"/>
          </a:xfrm>
          <a:prstGeom prst="rect">
            <a:avLst/>
          </a:prstGeom>
        </p:spPr>
      </p:pic>
      <p:pic>
        <p:nvPicPr>
          <p:cNvPr id="10" name="Picture 9">
            <a:extLst>
              <a:ext uri="{FF2B5EF4-FFF2-40B4-BE49-F238E27FC236}">
                <a16:creationId xmlns:a16="http://schemas.microsoft.com/office/drawing/2014/main" id="{97D8DEF9-B7FE-AACF-1BB3-3327B8A6F16A}"/>
              </a:ext>
            </a:extLst>
          </p:cNvPr>
          <p:cNvPicPr>
            <a:picLocks noChangeAspect="1"/>
          </p:cNvPicPr>
          <p:nvPr/>
        </p:nvPicPr>
        <p:blipFill>
          <a:blip r:embed="rId7"/>
          <a:stretch>
            <a:fillRect/>
          </a:stretch>
        </p:blipFill>
        <p:spPr>
          <a:xfrm>
            <a:off x="6980406" y="5138787"/>
            <a:ext cx="4462653" cy="1021115"/>
          </a:xfrm>
          <a:prstGeom prst="rect">
            <a:avLst/>
          </a:prstGeom>
        </p:spPr>
      </p:pic>
    </p:spTree>
    <p:extLst>
      <p:ext uri="{BB962C8B-B14F-4D97-AF65-F5344CB8AC3E}">
        <p14:creationId xmlns:p14="http://schemas.microsoft.com/office/powerpoint/2010/main" val="2252832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1582</Words>
  <Application>Microsoft Office PowerPoint</Application>
  <PresentationFormat>Widescreen</PresentationFormat>
  <Paragraphs>153</Paragraphs>
  <Slides>26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Cambria Math</vt:lpstr>
      <vt:lpstr>Lato</vt:lpstr>
      <vt:lpstr>Office Theme</vt:lpstr>
      <vt:lpstr>Unlocking Math for Everyone: Accessibility Strategies for Digital Content</vt:lpstr>
      <vt:lpstr>Outline</vt:lpstr>
      <vt:lpstr>Learning Objectives</vt:lpstr>
      <vt:lpstr>Edison Virtual Learning</vt:lpstr>
      <vt:lpstr>A little bit about me</vt:lpstr>
      <vt:lpstr>What the research says</vt:lpstr>
      <vt:lpstr>Best Practices</vt:lpstr>
      <vt:lpstr>Universal Design for Learning</vt:lpstr>
      <vt:lpstr>WCAG Compliance</vt:lpstr>
      <vt:lpstr>What does QM Say?</vt:lpstr>
      <vt:lpstr>Accessible Math Content</vt:lpstr>
      <vt:lpstr>“Seeing” Mathematics</vt:lpstr>
      <vt:lpstr>Alt-Text</vt:lpstr>
      <vt:lpstr>Think-Pair-Share:</vt:lpstr>
      <vt:lpstr>Possible descriptions</vt:lpstr>
      <vt:lpstr>Context</vt:lpstr>
      <vt:lpstr>SeeWriteHear</vt:lpstr>
      <vt:lpstr>Examples from MathSpeak</vt:lpstr>
      <vt:lpstr>Descriptive Alt-Text in Assessments</vt:lpstr>
      <vt:lpstr>Descriptive Alt-Text in Assessments</vt:lpstr>
      <vt:lpstr>Descriptive Alt-Text in Assessments</vt:lpstr>
      <vt:lpstr>Huddle up!</vt:lpstr>
      <vt:lpstr>Further considerations</vt:lpstr>
      <vt:lpstr>Time to Reflect</vt:lpstr>
      <vt:lpstr>Questions and Wrap Up</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Carly Fuller</dc:creator>
  <cp:lastModifiedBy>Carly Fuller</cp:lastModifiedBy>
  <cp:revision>1</cp:revision>
  <dcterms:created xsi:type="dcterms:W3CDTF">2024-10-24T16:43:53Z</dcterms:created>
  <dcterms:modified xsi:type="dcterms:W3CDTF">2024-11-01T22:36:29Z</dcterms:modified>
</cp:coreProperties>
</file>